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59" r:id="rId3"/>
    <p:sldId id="257" r:id="rId4"/>
    <p:sldId id="262" r:id="rId5"/>
    <p:sldId id="261" r:id="rId6"/>
    <p:sldId id="260" r:id="rId7"/>
    <p:sldId id="263" r:id="rId8"/>
    <p:sldId id="264" r:id="rId9"/>
    <p:sldId id="269" r:id="rId10"/>
    <p:sldId id="268" r:id="rId11"/>
    <p:sldId id="267" r:id="rId12"/>
    <p:sldId id="270" r:id="rId13"/>
    <p:sldId id="271" r:id="rId14"/>
    <p:sldId id="26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53827B-378D-48C0-9C0D-6B11196E48E4}" v="1747" dt="2019-09-10T22:31:12.616"/>
    <p1510:client id="{29CA294B-9811-19AB-70BC-7918CFF37DC7}" v="76" dt="2019-09-18T15:37:13.7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516E2-EB9D-468A-9884-36691F79345F}" type="datetimeFigureOut">
              <a:rPr lang="en-US"/>
              <a:t>9/18/2019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D629C-350A-43CB-A07E-0DBCFD0AA07B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26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9D071-F88D-45ED-AB4A-24A84D7A20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62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001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19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249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2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19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395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08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06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1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478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67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Acquisitions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Fox River Valley Public Library District</a:t>
            </a:r>
          </a:p>
          <a:p>
            <a:r>
              <a:rPr lang="en-US" dirty="0">
                <a:cs typeface="Calibri"/>
              </a:rPr>
              <a:t>September 11, 2019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C5FD1-7914-4E8E-9D29-B12CEF738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 Live Schedule:  Data Extract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8A8ADC6-F5F4-4B00-A60B-891A73262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8777" y="2084230"/>
            <a:ext cx="8056012" cy="3608070"/>
          </a:xfrm>
        </p:spPr>
        <p:txBody>
          <a:bodyPr anchor="t"/>
          <a:lstStyle/>
          <a:p>
            <a:pPr marL="0" indent="0" fontAlgn="base">
              <a:buNone/>
            </a:pPr>
            <a:r>
              <a:rPr lang="en-US" sz="2400" b="1" dirty="0">
                <a:solidFill>
                  <a:schemeClr val="tx1"/>
                </a:solidFill>
              </a:rPr>
              <a:t>Wednesday, October 16, 9:00 PM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Indian Trails stops work in Horizon at 9:00 PM</a:t>
            </a:r>
            <a:endParaRPr lang="en-US" sz="2400" dirty="0">
              <a:solidFill>
                <a:schemeClr val="tx1"/>
              </a:solidFill>
              <a:cs typeface="Calibri"/>
            </a:endParaRPr>
          </a:p>
          <a:p>
            <a:pPr fontAlgn="base"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tx1"/>
                </a:solidFill>
              </a:rPr>
              <a:t>SirsiDynix</a:t>
            </a:r>
            <a:r>
              <a:rPr lang="en-US" sz="2400" dirty="0">
                <a:solidFill>
                  <a:schemeClr val="tx1"/>
                </a:solidFill>
              </a:rPr>
              <a:t> performs a database backup after the library is closed. </a:t>
            </a:r>
            <a:endParaRPr lang="en-US" sz="2400" dirty="0">
              <a:solidFill>
                <a:schemeClr val="tx1"/>
              </a:solidFill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cs typeface="Calibri"/>
              </a:rPr>
              <a:t>The backup is delivered to Innovative</a:t>
            </a:r>
          </a:p>
          <a:p>
            <a:endParaRPr lang="en-US" dirty="0">
              <a:cs typeface="Calibri" panose="020F0502020204030204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7AFB5F-C234-415A-82A3-E3429E6B1D17}"/>
              </a:ext>
            </a:extLst>
          </p:cNvPr>
          <p:cNvSpPr txBox="1">
            <a:spLocks/>
          </p:cNvSpPr>
          <p:nvPr/>
        </p:nvSpPr>
        <p:spPr>
          <a:xfrm>
            <a:off x="1762536" y="2025467"/>
            <a:ext cx="7843578" cy="38997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ts val="0"/>
              </a:spcBef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3170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ACA77-F535-4AD7-9427-C4803E130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 Live Schedule: ITPLD Offline</a:t>
            </a:r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E0908-CBD7-4FD3-BD5C-2FBDD32B9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922" y="2061394"/>
            <a:ext cx="10058400" cy="4023360"/>
          </a:xfrm>
        </p:spPr>
        <p:txBody>
          <a:bodyPr anchor="t"/>
          <a:lstStyle/>
          <a:p>
            <a:pPr marL="0" indent="0" fontAlgn="base"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</a:rPr>
              <a:t>Thursday, October 17</a:t>
            </a:r>
            <a:endParaRPr lang="en-US" sz="2400" b="1" dirty="0">
              <a:solidFill>
                <a:schemeClr val="tx1"/>
              </a:solidFill>
              <a:cs typeface="Calibri"/>
            </a:endParaRPr>
          </a:p>
          <a:p>
            <a:pPr marL="342900" indent="-342900">
              <a:spcBef>
                <a:spcPts val="0"/>
              </a:spcBef>
              <a:buFont typeface="Wingdings" panose="020F0502020204030204" pitchFamily="34" charset="0"/>
              <a:buChar char="§"/>
            </a:pPr>
            <a:endParaRPr lang="en-US" sz="2400" dirty="0">
              <a:solidFill>
                <a:schemeClr val="tx1"/>
              </a:solidFill>
              <a:cs typeface="Calibri" panose="020F0502020204030204"/>
            </a:endParaRPr>
          </a:p>
          <a:p>
            <a:pPr marL="342900" indent="-342900">
              <a:spcBef>
                <a:spcPts val="0"/>
              </a:spcBef>
              <a:buFont typeface="Wingdings" panose="020F0502020204030204" pitchFamily="34" charset="0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Indian Trails begins offline circulation using Polaris offline client</a:t>
            </a:r>
            <a:endParaRPr lang="en-US" sz="2400" dirty="0">
              <a:solidFill>
                <a:schemeClr val="tx1"/>
              </a:solidFill>
              <a:cs typeface="Calibri" panose="020F0502020204030204"/>
            </a:endParaRPr>
          </a:p>
          <a:p>
            <a:pPr marL="342900" indent="-342900" fontAlgn="base">
              <a:buFont typeface="Wingdings" panose="020F0502020204030204" pitchFamily="34" charset="0"/>
              <a:buChar char="§"/>
            </a:pPr>
            <a:r>
              <a:rPr lang="en-US" sz="2400" dirty="0">
                <a:solidFill>
                  <a:schemeClr val="tx1"/>
                </a:solidFill>
                <a:cs typeface="Calibri" panose="020F0502020204030204"/>
              </a:rPr>
              <a:t>Indian Trails remains offline through Monday, October 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917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0BA31-E0C6-4FCD-AC6B-9AB868C1C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Go Live Schedule: CCS offline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75D05-108B-4495-BF53-34F99F45A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 vert="horz" lIns="0" tIns="45720" rIns="0" bIns="45720" rtlCol="0">
            <a:normAutofit/>
          </a:bodyPr>
          <a:lstStyle/>
          <a:p>
            <a:pPr>
              <a:spcBef>
                <a:spcPts val="0"/>
              </a:spcBef>
            </a:pPr>
            <a:r>
              <a:rPr lang="en-US" b="1">
                <a:ea typeface="+mn-lt"/>
                <a:cs typeface="+mn-lt"/>
              </a:rPr>
              <a:t>Saturday, October 19-October 20</a:t>
            </a:r>
            <a:endParaRPr lang="en-US">
              <a:ea typeface="+mn-lt"/>
              <a:cs typeface="+mn-lt"/>
            </a:endParaRPr>
          </a:p>
          <a:p>
            <a:pPr marL="342900" indent="-342900">
              <a:spcBef>
                <a:spcPts val="0"/>
              </a:spcBef>
              <a:buFont typeface="Wingdings,Sans-Serif" panose="020F0502020204030204" pitchFamily="34" charset="0"/>
              <a:buChar char="§"/>
            </a:pPr>
            <a:endParaRPr lang="en-US" dirty="0">
              <a:ea typeface="+mn-lt"/>
              <a:cs typeface="+mn-lt"/>
            </a:endParaRPr>
          </a:p>
          <a:p>
            <a:pPr marL="342900" indent="-342900">
              <a:spcBef>
                <a:spcPts val="0"/>
              </a:spcBef>
              <a:buFont typeface="Wingdings,Sans-Serif" panose="020F0502020204030204" pitchFamily="34" charset="0"/>
              <a:buChar char="§"/>
            </a:pPr>
            <a:r>
              <a:rPr lang="en-US">
                <a:ea typeface="+mn-lt"/>
                <a:cs typeface="+mn-lt"/>
              </a:rPr>
              <a:t>All CCS libraries begin offline circulation using Polaris offline client</a:t>
            </a:r>
          </a:p>
          <a:p>
            <a:pPr marL="342900" indent="-342900">
              <a:buFont typeface="Wingdings,Sans-Serif" panose="020F0502020204030204" pitchFamily="34" charset="0"/>
              <a:buChar char="§"/>
            </a:pPr>
            <a:r>
              <a:rPr lang="en-US">
                <a:ea typeface="+mn-lt"/>
                <a:cs typeface="+mn-lt"/>
              </a:rPr>
              <a:t>CCS libraries remain offline 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dirty="0">
              <a:ea typeface="+mn-lt"/>
              <a:cs typeface="+mn-lt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6E68F063-421C-4F87-B992-48F3816AEC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31" r="5552" b="5"/>
          <a:stretch/>
        </p:blipFill>
        <p:spPr>
          <a:xfrm>
            <a:off x="8271582" y="2660389"/>
            <a:ext cx="3135109" cy="34710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207F35-BB31-4A39-BCAA-2808FBC477B1}"/>
              </a:ext>
            </a:extLst>
          </p:cNvPr>
          <p:cNvSpPr txBox="1"/>
          <p:nvPr/>
        </p:nvSpPr>
        <p:spPr>
          <a:xfrm>
            <a:off x="1093694" y="4885765"/>
            <a:ext cx="679524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ea typeface="+mn-lt"/>
                <a:cs typeface="+mn-lt"/>
              </a:rPr>
              <a:t>*In a January 2019 survey, for downtime spanning multiple </a:t>
            </a:r>
            <a:r>
              <a:rPr lang="en-US" b="1" dirty="0">
                <a:ea typeface="+mn-lt"/>
                <a:cs typeface="+mn-lt"/>
              </a:rPr>
              <a:t>days</a:t>
            </a:r>
            <a:r>
              <a:rPr lang="en-US" dirty="0">
                <a:ea typeface="+mn-lt"/>
                <a:cs typeface="+mn-lt"/>
              </a:rPr>
              <a:t>, like adding a library, 63% of respondents preferred concentrating downtime on weekends and 37% preferred weekdays. Here, results varied by department (see graph for breakdown).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071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0BA31-E0C6-4FCD-AC6B-9AB868C1C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Go Live Schedule: CCS potentially online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75D05-108B-4495-BF53-34F99F45A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spcBef>
                <a:spcPts val="0"/>
              </a:spcBef>
            </a:pP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Monday, October 21</a:t>
            </a:r>
            <a:endParaRPr lang="en-US">
              <a:ea typeface="+mn-lt"/>
              <a:cs typeface="+mn-lt"/>
            </a:endParaRPr>
          </a:p>
          <a:p>
            <a:pPr marL="342900" indent="-342900">
              <a:spcBef>
                <a:spcPts val="0"/>
              </a:spcBef>
              <a:buFont typeface="Wingdings,Sans-Serif" panose="020F0502020204030204" pitchFamily="34" charset="0"/>
              <a:buChar char="§"/>
            </a:pPr>
            <a:endParaRPr lang="en-US" dirty="0">
              <a:ea typeface="+mn-lt"/>
              <a:cs typeface="+mn-lt"/>
            </a:endParaRPr>
          </a:p>
          <a:p>
            <a:pPr marL="342900" indent="-342900">
              <a:spcBef>
                <a:spcPts val="0"/>
              </a:spcBef>
              <a:buFont typeface="Wingdings,Sans-Serif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CCS libraries may come back online during the day on Monday</a:t>
            </a: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pPr marL="342900" indent="-342900">
              <a:spcBef>
                <a:spcPts val="0"/>
              </a:spcBef>
              <a:buFont typeface="Wingdings,Sans-Serif" panose="020F0502020204030204" pitchFamily="34" charset="0"/>
              <a:buChar char="§"/>
            </a:pP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b="1" dirty="0">
              <a:solidFill>
                <a:schemeClr val="tx1"/>
              </a:solidFill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BEABDC-BBDC-427E-B378-16CDC5984AF6}"/>
              </a:ext>
            </a:extLst>
          </p:cNvPr>
          <p:cNvSpPr txBox="1"/>
          <p:nvPr/>
        </p:nvSpPr>
        <p:spPr>
          <a:xfrm>
            <a:off x="869576" y="3944471"/>
            <a:ext cx="6589058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*In a January 2019 survey, </a:t>
            </a:r>
            <a:r>
              <a:rPr lang="en-US" dirty="0">
                <a:ea typeface="+mn-lt"/>
                <a:cs typeface="+mn-lt"/>
              </a:rPr>
              <a:t>when asked if CCS should </a:t>
            </a:r>
            <a:r>
              <a:rPr lang="en-US" b="1" dirty="0">
                <a:ea typeface="+mn-lt"/>
                <a:cs typeface="+mn-lt"/>
              </a:rPr>
              <a:t>bring libraries back online as soon as possible</a:t>
            </a:r>
            <a:r>
              <a:rPr lang="en-US" dirty="0">
                <a:ea typeface="+mn-lt"/>
                <a:cs typeface="+mn-lt"/>
              </a:rPr>
              <a:t> or stick with a firm schedule, 89% of respondents wanted to be back in action as soon as possible. This option does add some uncertainty for staff, but overall provides better service for patrons</a:t>
            </a:r>
            <a:r>
              <a:rPr lang="en-US" dirty="0"/>
              <a:t>to add text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C4A334-5C53-40E5-90AF-3AE895BBC44C}"/>
              </a:ext>
            </a:extLst>
          </p:cNvPr>
          <p:cNvSpPr txBox="1"/>
          <p:nvPr/>
        </p:nvSpPr>
        <p:spPr>
          <a:xfrm>
            <a:off x="8596593" y="4069414"/>
            <a:ext cx="13716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5400"/>
              <a:t>89%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E86E3DC-AF83-41EA-8AB2-FFCB1E6E8890}"/>
              </a:ext>
            </a:extLst>
          </p:cNvPr>
          <p:cNvSpPr/>
          <p:nvPr/>
        </p:nvSpPr>
        <p:spPr>
          <a:xfrm>
            <a:off x="8336056" y="3714750"/>
            <a:ext cx="1775011" cy="1631576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00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C5FD1-7914-4E8E-9D29-B12CEF738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 Live Schedule: Live in CCS!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7AFB5F-C234-415A-82A3-E3429E6B1D17}"/>
              </a:ext>
            </a:extLst>
          </p:cNvPr>
          <p:cNvSpPr txBox="1">
            <a:spLocks/>
          </p:cNvSpPr>
          <p:nvPr/>
        </p:nvSpPr>
        <p:spPr>
          <a:xfrm>
            <a:off x="1164434" y="2143345"/>
            <a:ext cx="9942672" cy="38997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</a:rPr>
              <a:t>Tuesday, October 22</a:t>
            </a:r>
          </a:p>
          <a:p>
            <a:pPr marL="305435" indent="-305435" fontAlgn="base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Indian Trails is live in Polaris! Staff begin using production Leap and client</a:t>
            </a:r>
            <a:endParaRPr lang="en-US" sz="2400" dirty="0">
              <a:solidFill>
                <a:schemeClr val="tx1"/>
              </a:solidFill>
              <a:cs typeface="Calibri"/>
            </a:endParaRPr>
          </a:p>
          <a:p>
            <a:pPr marL="0" indent="0" fontAlgn="base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 fontAlgn="base">
              <a:buNone/>
            </a:pPr>
            <a:r>
              <a:rPr lang="en-US" sz="2400" b="1" dirty="0">
                <a:solidFill>
                  <a:schemeClr val="tx1"/>
                </a:solidFill>
              </a:rPr>
              <a:t>Wednesday, October 23</a:t>
            </a:r>
            <a:endParaRPr lang="en-US" sz="2400" b="1" dirty="0">
              <a:solidFill>
                <a:schemeClr val="tx1"/>
              </a:solidFill>
              <a:cs typeface="Calibri"/>
            </a:endParaRPr>
          </a:p>
          <a:p>
            <a:pPr marL="305435" indent="-305435" fontAlgn="base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Backup Go Live Day</a:t>
            </a:r>
            <a:endParaRPr lang="en-US" sz="2400" dirty="0">
              <a:solidFill>
                <a:schemeClr val="tx1"/>
              </a:solidFill>
              <a:cs typeface="Calibri" panose="020F0502020204030204"/>
            </a:endParaRPr>
          </a:p>
          <a:p>
            <a:pPr marL="0" indent="0" fontAlgn="base">
              <a:buNone/>
            </a:pPr>
            <a:r>
              <a:rPr lang="en-US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0684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C0AA7-A2C1-4871-9D51-5290F46CA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Polaris Offline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4A96E-FB65-45DD-909D-D4439BF60D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6653" y="1843578"/>
            <a:ext cx="3593500" cy="576262"/>
          </a:xfrm>
        </p:spPr>
        <p:txBody>
          <a:bodyPr/>
          <a:lstStyle/>
          <a:p>
            <a:r>
              <a:rPr lang="en-US" b="1" cap="none" dirty="0">
                <a:solidFill>
                  <a:schemeClr val="tx1"/>
                </a:solidFill>
              </a:rPr>
              <a:t>Available Services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7E123-2B6A-4C9B-8D97-B339E700C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06302" y="2518080"/>
            <a:ext cx="3899527" cy="3661785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fontAlgn="base"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Check out materials</a:t>
            </a:r>
            <a:endParaRPr lang="en-US">
              <a:solidFill>
                <a:schemeClr val="tx1"/>
              </a:solidFill>
              <a:cs typeface="Calibri"/>
            </a:endParaRP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Patron registration (optional)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Hourly material check-in (optional)</a:t>
            </a:r>
            <a:endParaRPr lang="en-US">
              <a:solidFill>
                <a:schemeClr val="tx1"/>
              </a:solidFill>
              <a:cs typeface="Calibri" panose="020F0502020204030204"/>
            </a:endParaRP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Available holds pickup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Training PowerPAC search functions</a:t>
            </a:r>
            <a:endParaRPr lang="en-US">
              <a:solidFill>
                <a:schemeClr val="tx1"/>
              </a:solidFill>
              <a:cs typeface="Calibri" panose="020F0502020204030204"/>
            </a:endParaRP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Training Leap search functions</a:t>
            </a:r>
            <a:endParaRPr lang="en-US">
              <a:solidFill>
                <a:schemeClr val="tx1"/>
              </a:solidFill>
              <a:cs typeface="Calibri" panose="020F0502020204030204"/>
            </a:endParaRP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Database/SIP Authentication against training</a:t>
            </a:r>
            <a:endParaRPr lang="en-US">
              <a:solidFill>
                <a:schemeClr val="tx1"/>
              </a:solidFill>
              <a:cs typeface="Calibri" panose="020F0502020204030204"/>
            </a:endParaRPr>
          </a:p>
          <a:p>
            <a:pPr>
              <a:buFont typeface="Wingdings" panose="020F0502020204030204" pitchFamily="34" charset="0"/>
              <a:buChar char="§"/>
            </a:pPr>
            <a:endParaRPr lang="en-US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0E7BCC-B05E-41AC-A8DA-3AF9D9D79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5159" y="1839230"/>
            <a:ext cx="3601635" cy="576262"/>
          </a:xfrm>
        </p:spPr>
        <p:txBody>
          <a:bodyPr/>
          <a:lstStyle/>
          <a:p>
            <a:r>
              <a:rPr lang="en-US" b="1" cap="none" dirty="0">
                <a:solidFill>
                  <a:schemeClr val="tx1"/>
                </a:solidFill>
              </a:rPr>
              <a:t>Unavailable Services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073E85-9DBF-4BFB-A3E3-3120A70D3A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8565" y="2412034"/>
            <a:ext cx="5460416" cy="3888256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fontAlgn="base"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Technical Services functions (Adding/editing items, bibs, etc.)</a:t>
            </a:r>
            <a:endParaRPr lang="en-US">
              <a:solidFill>
                <a:schemeClr val="tx1"/>
              </a:solidFill>
              <a:cs typeface="Calibri"/>
            </a:endParaRP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API Services</a:t>
            </a:r>
            <a:endParaRPr lang="en-US">
              <a:solidFill>
                <a:schemeClr val="tx1"/>
              </a:solidFill>
              <a:cs typeface="Calibri"/>
            </a:endParaRP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Checking in any materials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Placing holds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Paying fines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Modifying patron records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Processing Holds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Running the picklist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Creating ILL or on-the-fly records</a:t>
            </a:r>
            <a:endParaRPr lang="en-US">
              <a:solidFill>
                <a:schemeClr val="tx1"/>
              </a:solidFill>
              <a:cs typeface="Calibri"/>
            </a:endParaRPr>
          </a:p>
          <a:p>
            <a:pPr>
              <a:buFont typeface="Wingdings" panose="020F0502020204030204" pitchFamily="34" charset="0"/>
              <a:buChar char="§"/>
            </a:pPr>
            <a:endParaRPr lang="en-US" dirty="0">
              <a:solidFill>
                <a:schemeClr val="tx1"/>
              </a:solidFill>
              <a:cs typeface="Calibri"/>
            </a:endParaRPr>
          </a:p>
          <a:p>
            <a:pPr>
              <a:buFont typeface="Wingdings" panose="020F0502020204030204" pitchFamily="34" charset="0"/>
              <a:buChar char="§"/>
            </a:pPr>
            <a:endParaRPr lang="en-US" dirty="0">
              <a:solidFill>
                <a:schemeClr val="tx1"/>
              </a:solidFill>
              <a:cs typeface="Calibri"/>
            </a:endParaRPr>
          </a:p>
          <a:p>
            <a:pPr fontAlgn="base">
              <a:buFont typeface="Arial" panose="020F0502020204030204" pitchFamily="34" charset="0"/>
              <a:buChar char="•"/>
            </a:pPr>
            <a:endParaRPr lang="en-US" dirty="0">
              <a:solidFill>
                <a:schemeClr val="tx1"/>
              </a:solidFill>
              <a:cs typeface="Calibri"/>
            </a:endParaRPr>
          </a:p>
          <a:p>
            <a:pPr fontAlgn="base">
              <a:buFont typeface="Arial" panose="020F0502020204030204" pitchFamily="34" charset="0"/>
              <a:buChar char="•"/>
            </a:pPr>
            <a:endParaRPr lang="en-US" dirty="0">
              <a:solidFill>
                <a:schemeClr val="tx1"/>
              </a:solidFill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640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2E9C415-1167-4740-A35A-D2219BC356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0867" y="1799173"/>
            <a:ext cx="6953250" cy="39909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851E1B-DF12-422E-8D8B-9F0937A39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Duplicate Records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BC05B13-E114-4DB2-82F8-8F45414913AF}"/>
              </a:ext>
            </a:extLst>
          </p:cNvPr>
          <p:cNvCxnSpPr/>
          <p:nvPr/>
        </p:nvCxnSpPr>
        <p:spPr>
          <a:xfrm>
            <a:off x="2321859" y="4719918"/>
            <a:ext cx="726142" cy="8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E384BAB-A07E-4C01-8EF8-73700E8F7A9C}"/>
              </a:ext>
            </a:extLst>
          </p:cNvPr>
          <p:cNvCxnSpPr>
            <a:cxnSpLocks/>
          </p:cNvCxnSpPr>
          <p:nvPr/>
        </p:nvCxnSpPr>
        <p:spPr>
          <a:xfrm>
            <a:off x="2321859" y="5096435"/>
            <a:ext cx="726142" cy="8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76848ED-25F3-45DF-9C36-F4BA6B046B7F}"/>
              </a:ext>
            </a:extLst>
          </p:cNvPr>
          <p:cNvCxnSpPr>
            <a:cxnSpLocks/>
          </p:cNvCxnSpPr>
          <p:nvPr/>
        </p:nvCxnSpPr>
        <p:spPr>
          <a:xfrm>
            <a:off x="2321859" y="5293658"/>
            <a:ext cx="726142" cy="8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929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56B74-F27C-4131-9748-BBE9F64A1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Duplicate Records: Potential Causes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DEF10-1EFF-4C13-80F3-F17D4F18F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481428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buFont typeface="Wingdings" panose="020F0502020204030204" pitchFamily="34" charset="0"/>
              <a:buChar char="§"/>
            </a:pPr>
            <a:r>
              <a:rPr lang="en-US" dirty="0">
                <a:cs typeface="Calibri"/>
              </a:rPr>
              <a:t>Import Profiles</a:t>
            </a:r>
            <a:endParaRPr lang="en-US" dirty="0"/>
          </a:p>
          <a:p>
            <a:pPr marL="383540" lvl="1">
              <a:buFont typeface="Wingdings" panose="020F0502020204030204" pitchFamily="34" charset="0"/>
              <a:buChar char="§"/>
            </a:pPr>
            <a:r>
              <a:rPr lang="en-US" dirty="0">
                <a:cs typeface="Calibri"/>
              </a:rPr>
              <a:t>Not using correct duplicate detection rules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 dirty="0">
                <a:cs typeface="Calibri"/>
              </a:rPr>
              <a:t>System defined dupe rules:</a:t>
            </a:r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894FEA4-D9E3-4589-BAE4-DAC15D51B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8819" y="3113909"/>
            <a:ext cx="5499519" cy="299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696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A029A-322A-41B4-A9CA-4AEF01D4E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Duplicate Records: Potential Causes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C3B95-BCFD-4845-AC3A-73F0B7C4A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Wingdings" panose="020F0502020204030204" pitchFamily="34" charset="0"/>
              <a:buChar char="§"/>
            </a:pPr>
            <a:r>
              <a:rPr lang="en-US">
                <a:cs typeface="Calibri"/>
              </a:rPr>
              <a:t>Hand-keyed records not able to match with vendor records</a:t>
            </a:r>
            <a:endParaRPr lang="en-US"/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cs typeface="Calibri"/>
              </a:rPr>
              <a:t>Vendor records missing key access points (such as 037)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>
                <a:cs typeface="Calibri"/>
              </a:rPr>
              <a:t>Staff not merging duplicates when encountered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4962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8A1B5F-0801-4AFF-A489-335B6A851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201B52-6441-4DBA-BACE-235977581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9DF3DBB-17DD-4058-A944-5578E18A0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F79D0F-9116-421F-A0C2-E027C5C3BA1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20928" y="965200"/>
            <a:ext cx="6612319" cy="51227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200" dirty="0">
                <a:solidFill>
                  <a:schemeClr val="tx2"/>
                </a:solidFill>
              </a:rPr>
              <a:t>Discussion: What do libraries currently do when encountering vendor </a:t>
            </a:r>
            <a:r>
              <a:rPr lang="en-US" sz="6200" dirty="0" err="1">
                <a:solidFill>
                  <a:schemeClr val="tx2"/>
                </a:solidFill>
              </a:rPr>
              <a:t>provisionals</a:t>
            </a:r>
            <a:r>
              <a:rPr lang="en-US" sz="6200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EEF5601-A8BC-411D-AA64-3E79320B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209156-242F-4B26-8D07-CEB2B68A9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34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3050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5BB2F-393F-4FBF-8032-EA7FB6A54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If you encounter a dupe...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35B66-C19B-4337-BEED-1CBAB6881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buFont typeface="Wingdings" panose="020F0502020204030204" pitchFamily="34" charset="0"/>
              <a:buChar char="§"/>
            </a:pPr>
            <a:r>
              <a:rPr lang="en-US" dirty="0">
                <a:cs typeface="Calibri"/>
              </a:rPr>
              <a:t>MERGE, don't move your items!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 dirty="0">
                <a:cs typeface="Calibri"/>
              </a:rPr>
              <a:t>Why? Moving your items breaks the links needed for acquisitions to work properly</a:t>
            </a:r>
          </a:p>
          <a:p>
            <a:pPr>
              <a:buFont typeface="Wingdings" panose="020F0502020204030204" pitchFamily="34" charset="0"/>
              <a:buChar char="§"/>
            </a:pPr>
            <a:r>
              <a:rPr lang="en-US" dirty="0">
                <a:cs typeface="Calibri"/>
              </a:rPr>
              <a:t>Merging the records maintains the correct links between records</a:t>
            </a:r>
          </a:p>
        </p:txBody>
      </p:sp>
    </p:spTree>
    <p:extLst>
      <p:ext uri="{BB962C8B-B14F-4D97-AF65-F5344CB8AC3E}">
        <p14:creationId xmlns:p14="http://schemas.microsoft.com/office/powerpoint/2010/main" val="2739473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846A9-04A1-4669-8495-E31D33C7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Fiscal year rollover: recap!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B1D54-10EA-4FF6-9140-FBF1CF1901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33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F0EB5-495B-4C79-95B0-3F8DF8CED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Types of Rollovers in May-July 2019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97255-9173-4DE4-A348-20F6FDF64E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0" tIns="45720" rIns="0" bIns="45720" rtlCol="0" anchor="t">
            <a:normAutofit fontScale="85000" lnSpcReduction="20000"/>
          </a:bodyPr>
          <a:lstStyle/>
          <a:p>
            <a:r>
              <a:rPr lang="en-US" u="sng">
                <a:solidFill>
                  <a:schemeClr val="tx1"/>
                </a:solidFill>
                <a:latin typeface="Calibri Light"/>
                <a:cs typeface="Calibri Light"/>
              </a:rPr>
              <a:t>Replicate Fiscal Year Hierarchy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latin typeface="Calibri Light"/>
                <a:cs typeface="Calibri Light"/>
              </a:rPr>
              <a:t>Creates a new fiscal year with a fund structure identical to that of the current FY</a:t>
            </a:r>
            <a:endParaRPr lang="en-US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latin typeface="Calibri Light"/>
                <a:cs typeface="Calibri Light"/>
              </a:rPr>
              <a:t>All new funds have a $0 free balance</a:t>
            </a:r>
            <a:endParaRPr lang="en-US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latin typeface="Calibri Light"/>
                <a:cs typeface="Calibri Light"/>
              </a:rPr>
              <a:t>Encumbrances are *not* rolled over to the new fiscal year</a:t>
            </a:r>
            <a:endParaRPr lang="en-US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latin typeface="Calibri Light"/>
                <a:cs typeface="Calibri Light"/>
              </a:rPr>
              <a:t>Linked records are *not* rolled over to the new fiscal </a:t>
            </a:r>
            <a:r>
              <a:rPr lang="en-US" dirty="0">
                <a:solidFill>
                  <a:schemeClr val="tx1"/>
                </a:solidFill>
                <a:latin typeface="Calibri Light"/>
                <a:cs typeface="Calibri Light"/>
              </a:rPr>
              <a:t>year</a:t>
            </a:r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endParaRPr lang="en-US" b="1" dirty="0">
              <a:solidFill>
                <a:schemeClr val="tx1"/>
              </a:solidFill>
              <a:latin typeface="Calibri Light"/>
              <a:cs typeface="Calibri Light"/>
            </a:endParaRPr>
          </a:p>
          <a:p>
            <a:r>
              <a:rPr lang="en-US" b="1">
                <a:solidFill>
                  <a:schemeClr val="tx1"/>
                </a:solidFill>
                <a:latin typeface="Calibri Light"/>
                <a:cs typeface="Calibri Light"/>
              </a:rPr>
              <a:t>Libraries: Crystal Lake, Northbrook</a:t>
            </a:r>
            <a:endParaRPr lang="en-US" dirty="0">
              <a:solidFill>
                <a:schemeClr val="tx1"/>
              </a:solidFill>
              <a:latin typeface="Calibri Light"/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FD20C4-9310-4FD2-8F04-0074CCBBB4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 fontScale="85000" lnSpcReduction="20000"/>
          </a:bodyPr>
          <a:lstStyle/>
          <a:p>
            <a:r>
              <a:rPr lang="en-US" u="sng">
                <a:solidFill>
                  <a:schemeClr val="tx1"/>
                </a:solidFill>
                <a:latin typeface="Calibri Light"/>
                <a:cs typeface="Calibri Light"/>
              </a:rPr>
              <a:t>Run Fiscal Year Rollover – Zero Out Free Balance</a:t>
            </a: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latin typeface="Calibri Light"/>
                <a:cs typeface="Calibri Light"/>
              </a:rPr>
              <a:t>Creates a new fiscal year with a fund structure identical to that of the current fiscal year</a:t>
            </a:r>
            <a:endParaRPr lang="en-US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latin typeface="Calibri Light"/>
                <a:cs typeface="Calibri Light"/>
              </a:rPr>
              <a:t>Rolls encumbrances from the current fiscal year to the new fiscal year</a:t>
            </a:r>
            <a:endParaRPr lang="en-US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latin typeface="Calibri Light"/>
                <a:cs typeface="Calibri Light"/>
              </a:rPr>
              <a:t>Closes all funds from the current fiscal year so that they will not be available for future orders</a:t>
            </a:r>
            <a:endParaRPr lang="en-US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latin typeface="Calibri Light"/>
                <a:ea typeface="+mn-lt"/>
                <a:cs typeface="Calibri Light"/>
              </a:rPr>
              <a:t>Unlinks certain records from the old funds, and relinks them to the corresponding funds in the new fiscal year</a:t>
            </a:r>
            <a:endParaRPr lang="en-US" dirty="0">
              <a:solidFill>
                <a:schemeClr val="tx1"/>
              </a:solidFill>
              <a:latin typeface="Calibri" panose="020F0502020204030204"/>
              <a:ea typeface="+mn-lt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solidFill>
                  <a:schemeClr val="tx1"/>
                </a:solidFill>
                <a:latin typeface="Calibri Light"/>
                <a:ea typeface="+mn-lt"/>
                <a:cs typeface="Calibri Light"/>
              </a:rPr>
              <a:t>Creates all funds in the new fiscal year with a $0 free balance, leaving any unexpended funds in the current fiscal year</a:t>
            </a:r>
            <a:endParaRPr lang="en-US">
              <a:solidFill>
                <a:schemeClr val="tx1"/>
              </a:solidFill>
              <a:latin typeface="Calibri"/>
              <a:ea typeface="+mn-lt"/>
              <a:cs typeface="Calibri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</a:pPr>
            <a:r>
              <a:rPr lang="en-US" b="1">
                <a:solidFill>
                  <a:schemeClr val="tx1"/>
                </a:solidFill>
                <a:latin typeface="Calibri Light"/>
                <a:ea typeface="+mn-lt"/>
                <a:cs typeface="Calibri Light"/>
              </a:rPr>
              <a:t>Libraries: Cary, Ela, Fox River, Fremont, Huntley, McHenry, Niles, Round Lake, Winnetka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None/>
            </a:pPr>
            <a:endParaRPr lang="en-US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endParaRPr lang="en-US" dirty="0">
              <a:solidFill>
                <a:schemeClr val="tx1"/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32451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45112-11E0-447D-9586-05C93C166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8525" y="687065"/>
            <a:ext cx="10058400" cy="3566160"/>
          </a:xfrm>
        </p:spPr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Indian Trails Go Live Schedule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E8A3AE7F-A5B9-4878-9C46-D7CB633228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 Light"/>
              </a:rPr>
              <a:t>October 16 through October 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9812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Retrospect</vt:lpstr>
      <vt:lpstr>Acquisitions Meeting</vt:lpstr>
      <vt:lpstr>Duplicate Records</vt:lpstr>
      <vt:lpstr>Duplicate Records: Potential Causes</vt:lpstr>
      <vt:lpstr>Duplicate Records: Potential Causes</vt:lpstr>
      <vt:lpstr>Discussion: What do libraries currently do when encountering vendor provisionals?</vt:lpstr>
      <vt:lpstr>If you encounter a dupe...</vt:lpstr>
      <vt:lpstr>Fiscal year rollover: recap!</vt:lpstr>
      <vt:lpstr>Types of Rollovers in May-July 2019</vt:lpstr>
      <vt:lpstr>Indian Trails Go Live Schedule</vt:lpstr>
      <vt:lpstr>Go Live Schedule:  Data Extract</vt:lpstr>
      <vt:lpstr>Go Live Schedule: ITPLD Offline</vt:lpstr>
      <vt:lpstr>Go Live Schedule: CCS offline</vt:lpstr>
      <vt:lpstr>Go Live Schedule: CCS potentially online</vt:lpstr>
      <vt:lpstr>Go Live Schedule: Live in CCS!</vt:lpstr>
      <vt:lpstr>Polaris Offline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285</cp:revision>
  <dcterms:created xsi:type="dcterms:W3CDTF">2013-07-15T20:26:40Z</dcterms:created>
  <dcterms:modified xsi:type="dcterms:W3CDTF">2019-09-18T15:37:27Z</dcterms:modified>
</cp:coreProperties>
</file>