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9" r:id="rId6"/>
    <p:sldId id="260" r:id="rId7"/>
    <p:sldId id="261" r:id="rId8"/>
    <p:sldId id="258" r:id="rId9"/>
    <p:sldId id="262" r:id="rId10"/>
    <p:sldId id="263" r:id="rId11"/>
    <p:sldId id="269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40809E-F354-7E7F-7D49-4DB7CEBEBAEF}" v="183" dt="2021-08-24T20:45:50.662"/>
    <p1510:client id="{8160041B-8ABA-7834-0F33-800885921803}" v="338" dt="2021-08-26T13:51:05.950"/>
    <p1510:client id="{E22CB079-86FE-4426-821E-6EEF7CA39DBA}" v="1826" dt="2021-08-24T15:24:10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796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73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80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8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12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7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0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8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2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57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82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rning.ccslib.org/ill-librari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ailslibraries.info/services/deliverylabels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ILL Technical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26, 2021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C736-1F28-4EE1-AA6A-10DC20E8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 Library Accounts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DEC0C-68D0-4F40-B75D-29146E768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ILL Library Accounts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When lending items via WorldShare, staff may choose to check outgoing items out to an in-house account OR to a library account in Polaris.</a:t>
            </a:r>
            <a:endParaRPr lang="en-US" sz="2800" b="1" dirty="0"/>
          </a:p>
          <a:p>
            <a:pPr marL="0" indent="0">
              <a:buNone/>
            </a:pPr>
            <a:endParaRPr lang="en-US" sz="2800" b="1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800" dirty="0"/>
              <a:t>If creating a new ILL library account OR updating an existing account, please refer to directions at 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  <a:hlinkClick r:id="rId2"/>
              </a:rPr>
              <a:t>https://www.learning.ccslib.org/ill-libraries</a:t>
            </a:r>
            <a:r>
              <a:rPr lang="en-US" sz="2800" dirty="0">
                <a:ea typeface="+mn-lt"/>
                <a:cs typeface="+mn-lt"/>
              </a:rPr>
              <a:t> </a:t>
            </a:r>
            <a:endParaRPr lang="en-US"/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31929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BD96-85F3-4497-A5E9-298D779BC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 Library Account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DE4842-0B96-4808-824D-4EEC0763355B}"/>
              </a:ext>
            </a:extLst>
          </p:cNvPr>
          <p:cNvSpPr txBox="1"/>
          <p:nvPr/>
        </p:nvSpPr>
        <p:spPr>
          <a:xfrm>
            <a:off x="4064225" y="3740979"/>
            <a:ext cx="6030035" cy="2092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ea typeface="+mn-lt"/>
                <a:cs typeface="+mn-lt"/>
              </a:rPr>
              <a:t>Orange County Public Library</a:t>
            </a:r>
            <a:endParaRPr lang="en-US" sz="2800" dirty="0">
              <a:ea typeface="+mn-lt"/>
              <a:cs typeface="+mn-lt"/>
            </a:endParaRPr>
          </a:p>
          <a:p>
            <a:r>
              <a:rPr lang="en-US" sz="2800">
                <a:ea typeface="+mn-lt"/>
                <a:cs typeface="+mn-lt"/>
              </a:rPr>
              <a:t>146A Madison Road</a:t>
            </a:r>
            <a:br>
              <a:rPr lang="en-US" sz="2800" dirty="0">
                <a:ea typeface="+mn-lt"/>
                <a:cs typeface="+mn-lt"/>
              </a:rPr>
            </a:br>
            <a:r>
              <a:rPr lang="en-US" sz="2800">
                <a:ea typeface="+mn-lt"/>
                <a:cs typeface="+mn-lt"/>
              </a:rPr>
              <a:t>Orange, VA 22960</a:t>
            </a:r>
            <a:br>
              <a:rPr lang="en-US" sz="2800" dirty="0">
                <a:ea typeface="+mn-lt"/>
                <a:cs typeface="+mn-lt"/>
              </a:rPr>
            </a:br>
            <a:r>
              <a:rPr lang="en-US" sz="2800">
                <a:ea typeface="+mn-lt"/>
                <a:cs typeface="+mn-lt"/>
              </a:rPr>
              <a:t>Phone: 540-672-3811</a:t>
            </a:r>
            <a:endParaRPr lang="en-US"/>
          </a:p>
          <a:p>
            <a:endParaRPr lang="en-US" dirty="0"/>
          </a:p>
        </p:txBody>
      </p:sp>
      <p:pic>
        <p:nvPicPr>
          <p:cNvPr id="5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0FBB2955-83F1-4B7C-87FB-42A36AA8E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334" y="851131"/>
            <a:ext cx="3564731" cy="192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07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BD96-85F3-4497-A5E9-298D779BC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 Library Account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DE4842-0B96-4808-824D-4EEC0763355B}"/>
              </a:ext>
            </a:extLst>
          </p:cNvPr>
          <p:cNvSpPr txBox="1"/>
          <p:nvPr/>
        </p:nvSpPr>
        <p:spPr>
          <a:xfrm>
            <a:off x="4076131" y="3098041"/>
            <a:ext cx="7622273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Delivery code that applies best to RAILS's </a:t>
            </a:r>
            <a:r>
              <a:rPr lang="en-US" sz="2400" u="sng" dirty="0">
                <a:ea typeface="+mn-lt"/>
                <a:cs typeface="+mn-lt"/>
                <a:hlinkClick r:id="rId2"/>
              </a:rPr>
              <a:t>delivery label standards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If they are on the XWH delivery route, use the RAILS 3-letter code (ex/ HPK, NBK)</a:t>
            </a:r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If they are a RAILS library but not on the XWH delivery route, use their ILDS code (ex/ XBR, XSW)</a:t>
            </a:r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If they are not part of RAILS, use their OCLC code. </a:t>
            </a:r>
            <a:endParaRPr lang="en-US" sz="240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333967C5-7C31-4546-91C8-F9C8F903C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334" y="851131"/>
            <a:ext cx="3564731" cy="192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611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BD96-85F3-4497-A5E9-298D779BC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 Library Account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DE4842-0B96-4808-824D-4EEC0763355B}"/>
              </a:ext>
            </a:extLst>
          </p:cNvPr>
          <p:cNvSpPr txBox="1"/>
          <p:nvPr/>
        </p:nvSpPr>
        <p:spPr>
          <a:xfrm>
            <a:off x="4076131" y="3098041"/>
            <a:ext cx="7622273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400" dirty="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If they are not part of RAILS, use their OCLC code. </a:t>
            </a:r>
            <a:endParaRPr lang="en-US" sz="2400"/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/>
              <a:t>Orange County Public Library (VA) = PEW</a:t>
            </a:r>
            <a:endParaRPr lang="en-US" sz="24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333967C5-7C31-4546-91C8-F9C8F903C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334" y="851131"/>
            <a:ext cx="3564731" cy="192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15297-E18C-4C88-BA77-178D65D7E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 Illinois Update</a:t>
            </a:r>
          </a:p>
        </p:txBody>
      </p:sp>
    </p:spTree>
    <p:extLst>
      <p:ext uri="{BB962C8B-B14F-4D97-AF65-F5344CB8AC3E}">
        <p14:creationId xmlns:p14="http://schemas.microsoft.com/office/powerpoint/2010/main" val="183566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4B67A-3760-4B21-97A3-667CF5CC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 </a:t>
            </a:r>
            <a:br>
              <a:rPr lang="en-US" dirty="0"/>
            </a:br>
            <a:r>
              <a:rPr lang="en-US" dirty="0"/>
              <a:t>Illinois 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AA990-2E0B-4027-B443-475714A3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SHARE Illinois is an agreement</a:t>
            </a:r>
            <a:r>
              <a:rPr lang="en-US" sz="2800" dirty="0">
                <a:ea typeface="+mn-lt"/>
                <a:cs typeface="+mn-lt"/>
              </a:rPr>
              <a:t> that allows for staff-initiated interlibrary loans directly between participating libraries/consortia. </a:t>
            </a:r>
            <a:endParaRPr lang="en-US" sz="2800">
              <a:ea typeface="+mn-lt"/>
              <a:cs typeface="+mn-lt"/>
            </a:endParaRP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RAILS will be discontinuing support for SHARE as of October 30, 2021</a:t>
            </a:r>
          </a:p>
        </p:txBody>
      </p:sp>
    </p:spTree>
    <p:extLst>
      <p:ext uri="{BB962C8B-B14F-4D97-AF65-F5344CB8AC3E}">
        <p14:creationId xmlns:p14="http://schemas.microsoft.com/office/powerpoint/2010/main" val="4162015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2B40-7D71-4289-A944-B8C0DB78C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</a:t>
            </a:r>
            <a:br>
              <a:rPr lang="en-US" dirty="0"/>
            </a:br>
            <a:r>
              <a:rPr lang="en-US" dirty="0"/>
              <a:t>Illinois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7108F-E83D-4386-AE87-46B7C3EF1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Why is RAILS discontinuing SHARE Illinois?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Consortium membership continues to grow throughout the state, member libraries satisfy most of their interlibrary loan needs through their own consortia, and Find More Illinois exists as a statewide opportunity for ILL and discovery options. </a:t>
            </a: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Sunsetting a lower-impact service like SHARE Illinois allows RAILS to focus more resources on supporting a broader range of RAILS libraries in their resource sharing efforts.</a:t>
            </a:r>
          </a:p>
        </p:txBody>
      </p:sp>
    </p:spTree>
    <p:extLst>
      <p:ext uri="{BB962C8B-B14F-4D97-AF65-F5344CB8AC3E}">
        <p14:creationId xmlns:p14="http://schemas.microsoft.com/office/powerpoint/2010/main" val="246410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29340-3B11-4CCA-8C10-7D6F54FA2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</a:t>
            </a:r>
            <a:br>
              <a:rPr lang="en-US" dirty="0"/>
            </a:br>
            <a:r>
              <a:rPr lang="en-US" dirty="0"/>
              <a:t>Illinois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FB93A-6145-4EE2-8747-45CA269B8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What does this mean for libraries?</a:t>
            </a:r>
            <a:r>
              <a:rPr lang="en-US" b="1" dirty="0"/>
              <a:t> 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800" dirty="0"/>
              <a:t>The SHARE Illinois website will go offline (</a:t>
            </a:r>
            <a:r>
              <a:rPr lang="en-US" sz="2800" dirty="0">
                <a:ea typeface="+mn-lt"/>
                <a:cs typeface="+mn-lt"/>
              </a:rPr>
              <a:t>shareillinois.info) </a:t>
            </a:r>
          </a:p>
          <a:p>
            <a:r>
              <a:rPr lang="en-US" sz="2800" dirty="0"/>
              <a:t>Email listserv will be discontinued</a:t>
            </a:r>
          </a:p>
          <a:p>
            <a:r>
              <a:rPr lang="en-US" sz="2800" dirty="0"/>
              <a:t>Libraries may not be able to log in to other consortia catalogs and place holds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523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FDECD-9176-406F-A8BD-DE724D30C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</a:t>
            </a:r>
            <a:br>
              <a:rPr lang="en-US" dirty="0"/>
            </a:br>
            <a:r>
              <a:rPr lang="en-US" dirty="0"/>
              <a:t>Illinois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9125-89C7-4E5A-87B7-6250CED92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Options for CCS Libraries</a:t>
            </a:r>
          </a:p>
          <a:p>
            <a:pPr marL="457200" indent="-457200"/>
            <a:r>
              <a:rPr lang="en-US" sz="2800" dirty="0"/>
              <a:t>We can choose to continue to lend directly to libraries via ILL for CCS </a:t>
            </a:r>
            <a:r>
              <a:rPr lang="en-US" sz="2800" dirty="0" err="1"/>
              <a:t>PowerPAC</a:t>
            </a:r>
            <a:r>
              <a:rPr lang="en-US" sz="2800" dirty="0"/>
              <a:t> profile</a:t>
            </a:r>
          </a:p>
          <a:p>
            <a:pPr marL="457200" indent="-457200"/>
            <a:r>
              <a:rPr lang="en-US" sz="2800" dirty="0"/>
              <a:t>We can discontinue the ILL for CCS profile</a:t>
            </a:r>
          </a:p>
          <a:p>
            <a:pPr marL="457200" indent="-457200"/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779B5F8-7ED4-43E6-80C2-09B429E0A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997" y="3416927"/>
            <a:ext cx="6769289" cy="27082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89753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FDECD-9176-406F-A8BD-DE724D30C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</a:t>
            </a:r>
            <a:br>
              <a:rPr lang="en-US" dirty="0"/>
            </a:br>
            <a:r>
              <a:rPr lang="en-US" dirty="0"/>
              <a:t>Illinois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9125-89C7-4E5A-87B7-6250CED92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Options for CCS Libraries</a:t>
            </a:r>
          </a:p>
          <a:p>
            <a:pPr marL="457200" indent="-457200"/>
            <a:r>
              <a:rPr lang="en-US" sz="2800"/>
              <a:t>Governance will likely decide how we </a:t>
            </a:r>
            <a:r>
              <a:rPr lang="en-US" sz="2800" dirty="0"/>
              <a:t>will </a:t>
            </a:r>
            <a:r>
              <a:rPr lang="en-US" sz="2800"/>
              <a:t>move forward over the fall</a:t>
            </a:r>
          </a:p>
          <a:p>
            <a:pPr marL="457200" indent="-457200"/>
            <a:r>
              <a:rPr lang="en-US" sz="2800"/>
              <a:t>CCS is interested in hearing feedback from ILL staff on the ILL PAC moving forward</a:t>
            </a:r>
          </a:p>
          <a:p>
            <a:pPr marL="457200" indent="-457200"/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779B5F8-7ED4-43E6-80C2-09B429E0A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997" y="3416927"/>
            <a:ext cx="6769289" cy="27082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2820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D53C1-AE00-4BF5-B3EC-1C463125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 </a:t>
            </a:r>
            <a:br>
              <a:rPr lang="en-US" dirty="0"/>
            </a:br>
            <a:r>
              <a:rPr lang="en-US" dirty="0"/>
              <a:t>Illinois</a:t>
            </a:r>
            <a:br>
              <a:rPr lang="en-US" dirty="0"/>
            </a:br>
            <a:r>
              <a:rPr lang="en-US" dirty="0"/>
              <a:t>Update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646A5F5-85D5-43F9-A778-A48022EA4ACE}"/>
              </a:ext>
            </a:extLst>
          </p:cNvPr>
          <p:cNvSpPr txBox="1">
            <a:spLocks/>
          </p:cNvSpPr>
          <p:nvPr/>
        </p:nvSpPr>
        <p:spPr>
          <a:xfrm>
            <a:off x="4021668" y="10165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How many SHARE requests do CCS libraries receive?</a:t>
            </a:r>
            <a:endParaRPr lang="en-US"/>
          </a:p>
          <a:p>
            <a:pPr marL="457200" indent="-457200"/>
            <a:r>
              <a:rPr lang="en-US" sz="2800" dirty="0"/>
              <a:t>Between August 2018 – July 2021, 2,160 SHARE holds were placed in the ILL for CCS PAC</a:t>
            </a:r>
          </a:p>
          <a:p>
            <a:pPr marL="960120" lvl="1" indent="-457200"/>
            <a:r>
              <a:rPr lang="en-US" sz="2600" dirty="0"/>
              <a:t>Averages to 98 requests per active month</a:t>
            </a:r>
          </a:p>
          <a:p>
            <a:pPr marL="960120" lvl="1" indent="-457200"/>
            <a:r>
              <a:rPr lang="en-US" sz="2600" dirty="0"/>
              <a:t>ILL for CCS PAC was not active during COVID (March 2020-May 2021)</a:t>
            </a:r>
          </a:p>
          <a:p>
            <a:pPr marL="457200" indent="-457200"/>
            <a:endParaRPr lang="en-US" sz="2800" dirty="0"/>
          </a:p>
          <a:p>
            <a:pPr marL="0" indent="0">
              <a:buFont typeface="Wingdings 2" pitchFamily="18" charset="2"/>
              <a:buNone/>
            </a:pPr>
            <a:endParaRPr lang="en-US" sz="2800" dirty="0"/>
          </a:p>
          <a:p>
            <a:pPr marL="0" indent="0">
              <a:buFont typeface="Wingdings 2" pitchFamily="18" charset="2"/>
              <a:buNone/>
            </a:pPr>
            <a:endParaRPr lang="en-US" sz="2800" dirty="0"/>
          </a:p>
          <a:p>
            <a:pPr marL="0" indent="0">
              <a:buFont typeface="Wingdings 2" pitchFamily="18" charset="2"/>
              <a:buNone/>
            </a:pPr>
            <a:endParaRPr lang="en-US" sz="2800" dirty="0"/>
          </a:p>
          <a:p>
            <a:pPr marL="0" indent="0">
              <a:buFont typeface="Wingdings 2" pitchFamily="18" charset="2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5948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486FC-9520-4904-864C-D83681D4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 Library Accounts - Review</a:t>
            </a:r>
          </a:p>
        </p:txBody>
      </p:sp>
    </p:spTree>
    <p:extLst>
      <p:ext uri="{BB962C8B-B14F-4D97-AF65-F5344CB8AC3E}">
        <p14:creationId xmlns:p14="http://schemas.microsoft.com/office/powerpoint/2010/main" val="142343609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2BE189-345D-40B1-8E24-514D73F2D7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A1B753-12BF-4143-85CD-0A37FEA924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DCD350-856A-4774-AF31-8DFE33A40FB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Frame</vt:lpstr>
      <vt:lpstr>ILL Technical Group</vt:lpstr>
      <vt:lpstr>SHARE Illinois Update</vt:lpstr>
      <vt:lpstr>SHARE  Illinois  Update</vt:lpstr>
      <vt:lpstr>SHARE Illinois Update</vt:lpstr>
      <vt:lpstr>SHARE Illinois Update</vt:lpstr>
      <vt:lpstr>SHARE Illinois Update</vt:lpstr>
      <vt:lpstr>SHARE Illinois Update</vt:lpstr>
      <vt:lpstr>SHARE  Illinois Update</vt:lpstr>
      <vt:lpstr>ILL Library Accounts - Review</vt:lpstr>
      <vt:lpstr>ILL Library Accounts Review</vt:lpstr>
      <vt:lpstr>ILL Library Account Review</vt:lpstr>
      <vt:lpstr>ILL Library Account Review</vt:lpstr>
      <vt:lpstr>ILL Library Account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191</cp:revision>
  <dcterms:created xsi:type="dcterms:W3CDTF">2021-08-24T13:40:29Z</dcterms:created>
  <dcterms:modified xsi:type="dcterms:W3CDTF">2021-11-24T16:27:36Z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</Properties>
</file>