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3"/>
  </p:sldMasterIdLst>
  <p:sldIdLst>
    <p:sldId id="256" r:id="rId4"/>
    <p:sldId id="260" r:id="rId5"/>
    <p:sldId id="264" r:id="rId6"/>
    <p:sldId id="262" r:id="rId7"/>
    <p:sldId id="265" r:id="rId8"/>
    <p:sldId id="266" r:id="rId9"/>
    <p:sldId id="267" r:id="rId10"/>
    <p:sldId id="270" r:id="rId11"/>
    <p:sldId id="273" r:id="rId12"/>
    <p:sldId id="279" r:id="rId13"/>
    <p:sldId id="282" r:id="rId14"/>
    <p:sldId id="284" r:id="rId15"/>
    <p:sldId id="275" r:id="rId16"/>
    <p:sldId id="287" r:id="rId17"/>
    <p:sldId id="28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C43A"/>
    <a:srgbClr val="0252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338258-4634-7612-5EFD-6F780A44EEBA}" v="2793" dt="2021-04-08T17:40:38.306"/>
    <p1510:client id="{5451BC9F-E04B-C000-004A-C7C47AD836F7}" v="79" dt="2021-04-08T19:22:24.550"/>
    <p1510:client id="{951AC013-80FA-46BB-A1E3-5DF19B437967}" v="1309" dt="2021-04-07T15:57:16.9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1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11/24/2021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922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163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76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635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6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28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5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75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11/24/2021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25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90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308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1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NUL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arning.ccslib.org/2020-2021-library-staff-advisory-gr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raining.ccslib.org/Notices" TargetMode="External"/><Relationship Id="rId2" Type="http://schemas.openxmlformats.org/officeDocument/2006/relationships/hyperlink" Target="https://www.learning.ccslib.org/notice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6EB4BFD6-A85D-4A13-A54A-9A5C9E31C6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5DD78E9-DE0D-47AF-A0DB-F475221E3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A118D329-2010-4A15-B57C-429FFAE35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3520" y="1272800"/>
            <a:ext cx="6544620" cy="4312402"/>
          </a:xfrm>
        </p:spPr>
        <p:txBody>
          <a:bodyPr anchor="ctr">
            <a:normAutofit/>
          </a:bodyPr>
          <a:lstStyle/>
          <a:p>
            <a:pPr algn="r"/>
            <a:r>
              <a:rPr lang="en-US">
                <a:solidFill>
                  <a:schemeClr val="tx1"/>
                </a:solidFill>
                <a:cs typeface="Calibri Light"/>
              </a:rPr>
              <a:t>Circulation</a:t>
            </a:r>
            <a:r>
              <a:rPr lang="en-US" dirty="0">
                <a:solidFill>
                  <a:schemeClr val="tx1"/>
                </a:solidFill>
                <a:cs typeface="Calibri Light"/>
              </a:rPr>
              <a:t> Technical Group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3440" y="1272800"/>
            <a:ext cx="2481307" cy="431240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 sz="2000">
                <a:cs typeface="Calibri"/>
              </a:rPr>
              <a:t>April 2021</a:t>
            </a:r>
            <a:endParaRPr lang="en-US" sz="200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94262BC-EE98-4BD6-82DB-4955E8DCC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2" y="2057401"/>
            <a:ext cx="0" cy="274320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58A868-804A-486A-809E-9B4061150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606690"/>
          </a:xfrm>
        </p:spPr>
        <p:txBody>
          <a:bodyPr>
            <a:normAutofit/>
          </a:bodyPr>
          <a:lstStyle/>
          <a:p>
            <a:r>
              <a:rPr lang="en-US" b="1"/>
              <a:t>National Change of Address (NCOA) </a:t>
            </a:r>
            <a:br>
              <a:rPr lang="en-US" b="1"/>
            </a:br>
            <a:r>
              <a:rPr lang="en-US" b="1"/>
              <a:t>Group Submission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D73CE-EC7D-4187-934C-0EDA1AFC8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330386"/>
            <a:ext cx="9792208" cy="363532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en-US" sz="800" dirty="0"/>
          </a:p>
          <a:p>
            <a:pPr marL="514350" indent="-514350">
              <a:buClr>
                <a:srgbClr val="262626"/>
              </a:buClr>
              <a:buAutoNum type="arabicPeriod"/>
            </a:pPr>
            <a:r>
              <a:rPr lang="en-US" sz="3200"/>
              <a:t>CCS and the library will determine which patrons should be submitted and what bulk updates to perform.</a:t>
            </a:r>
            <a:endParaRPr lang="en-US" sz="3200" dirty="0"/>
          </a:p>
          <a:p>
            <a:pPr marL="514350" indent="-514350">
              <a:buClr>
                <a:srgbClr val="262626"/>
              </a:buClr>
              <a:buAutoNum type="arabicPeriod"/>
            </a:pPr>
            <a:r>
              <a:rPr lang="en-US" sz="3200"/>
              <a:t>CCS will create a patron file for submission. The library will preview the file before formally submitted.</a:t>
            </a:r>
            <a:endParaRPr lang="en-US" sz="3200" dirty="0"/>
          </a:p>
          <a:p>
            <a:pPr marL="0" indent="0">
              <a:buClr>
                <a:srgbClr val="000000">
                  <a:lumMod val="85000"/>
                  <a:lumOff val="15000"/>
                </a:srgbClr>
              </a:buClr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786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58A868-804A-486A-809E-9B4061150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606690"/>
          </a:xfrm>
        </p:spPr>
        <p:txBody>
          <a:bodyPr>
            <a:normAutofit/>
          </a:bodyPr>
          <a:lstStyle/>
          <a:p>
            <a:r>
              <a:rPr lang="en-US" b="1"/>
              <a:t>National Change of Address (NCOA) </a:t>
            </a:r>
            <a:br>
              <a:rPr lang="en-US" b="1"/>
            </a:br>
            <a:r>
              <a:rPr lang="en-US" b="1"/>
              <a:t>Group Submission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D73CE-EC7D-4187-934C-0EDA1AFC8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330386"/>
            <a:ext cx="9792208" cy="363532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en-US" sz="800" dirty="0"/>
          </a:p>
          <a:p>
            <a:pPr marL="0" indent="0">
              <a:buClr>
                <a:srgbClr val="262626"/>
              </a:buClr>
              <a:buNone/>
            </a:pPr>
            <a:r>
              <a:rPr lang="en-US" sz="3200" dirty="0"/>
              <a:t>3. CCS will send the file to Unique; Unique will run </a:t>
            </a:r>
            <a:r>
              <a:rPr lang="en-US" sz="3200"/>
              <a:t>the file through the NCOA database and return the updated file to CCS.</a:t>
            </a:r>
            <a:endParaRPr lang="en-US" sz="3200" dirty="0"/>
          </a:p>
          <a:p>
            <a:pPr marL="0" indent="0">
              <a:buNone/>
            </a:pPr>
            <a:r>
              <a:rPr lang="en-US" sz="3200"/>
              <a:t>4. CCS will post the file to Web Reports.</a:t>
            </a:r>
            <a:endParaRPr lang="en-US" sz="3200" dirty="0"/>
          </a:p>
          <a:p>
            <a:pPr marL="0" indent="0">
              <a:buNone/>
            </a:pPr>
            <a:r>
              <a:rPr lang="en-US" sz="3200"/>
              <a:t>5. Libraries will have 60 days to review the patron file.</a:t>
            </a:r>
            <a:endParaRPr lang="en-US" sz="3200" dirty="0"/>
          </a:p>
          <a:p>
            <a:pPr marL="0" indent="0">
              <a:buClr>
                <a:srgbClr val="000000">
                  <a:lumMod val="85000"/>
                  <a:lumOff val="15000"/>
                </a:srgbClr>
              </a:buClr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4284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58A868-804A-486A-809E-9B4061150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606690"/>
          </a:xfrm>
        </p:spPr>
        <p:txBody>
          <a:bodyPr>
            <a:normAutofit/>
          </a:bodyPr>
          <a:lstStyle/>
          <a:p>
            <a:r>
              <a:rPr lang="en-US" b="1"/>
              <a:t>National Change of Address (NCOA) </a:t>
            </a:r>
            <a:br>
              <a:rPr lang="en-US" b="1"/>
            </a:br>
            <a:r>
              <a:rPr lang="en-US" b="1"/>
              <a:t>Group Submission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D73CE-EC7D-4187-934C-0EDA1AFC8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330386"/>
            <a:ext cx="9792208" cy="36353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/>
              <a:t>6. After the review is complete, CCS will perform bulk updates. </a:t>
            </a:r>
            <a:endParaRPr lang="en-US" sz="3200" dirty="0"/>
          </a:p>
          <a:p>
            <a:pPr marL="0" indent="0">
              <a:buNone/>
            </a:pPr>
            <a:r>
              <a:rPr lang="en-US" sz="3200"/>
              <a:t>7. If needed, libraries will inform patrons of changes.</a:t>
            </a:r>
            <a:endParaRPr lang="en-US" sz="3200" dirty="0"/>
          </a:p>
          <a:p>
            <a:pPr marL="0" indent="0">
              <a:buClr>
                <a:srgbClr val="000000">
                  <a:lumMod val="85000"/>
                  <a:lumOff val="15000"/>
                </a:srgbClr>
              </a:buClr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90763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58A868-804A-486A-809E-9B4061150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606690"/>
          </a:xfrm>
        </p:spPr>
        <p:txBody>
          <a:bodyPr>
            <a:normAutofit/>
          </a:bodyPr>
          <a:lstStyle/>
          <a:p>
            <a:r>
              <a:rPr lang="en-US" b="1"/>
              <a:t>National Change of Address (NCOA) </a:t>
            </a:r>
            <a:br>
              <a:rPr lang="en-US" b="1"/>
            </a:br>
            <a:r>
              <a:rPr lang="en-US" b="1"/>
              <a:t>Group Submission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D73CE-EC7D-4187-934C-0EDA1AFC8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330386"/>
            <a:ext cx="9792208" cy="36353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800" dirty="0"/>
          </a:p>
          <a:p>
            <a:pPr marL="457200" indent="-457200">
              <a:buClr>
                <a:srgbClr val="262626"/>
              </a:buClr>
            </a:pPr>
            <a:r>
              <a:rPr lang="en-US" sz="3200"/>
              <a:t>Cost: </a:t>
            </a:r>
            <a:r>
              <a:rPr lang="en-US" sz="3000"/>
              <a:t>$0.015 per patron submitted</a:t>
            </a:r>
            <a:endParaRPr lang="en-US" sz="3200" dirty="0"/>
          </a:p>
          <a:p>
            <a:pPr marL="0" indent="0">
              <a:buClr>
                <a:srgbClr val="000000">
                  <a:lumMod val="85000"/>
                  <a:lumOff val="15000"/>
                </a:srgbClr>
              </a:buClr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11062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58A868-804A-486A-809E-9B4061150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606690"/>
          </a:xfrm>
        </p:spPr>
        <p:txBody>
          <a:bodyPr>
            <a:normAutofit/>
          </a:bodyPr>
          <a:lstStyle/>
          <a:p>
            <a:r>
              <a:rPr lang="en-US" b="1"/>
              <a:t>National Change of Address (NCOA) </a:t>
            </a:r>
            <a:br>
              <a:rPr lang="en-US" b="1"/>
            </a:br>
            <a:r>
              <a:rPr lang="en-US" b="1"/>
              <a:t>Group Submission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D73CE-EC7D-4187-934C-0EDA1AFC8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330386"/>
            <a:ext cx="9792208" cy="363532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en-US" sz="800" dirty="0"/>
          </a:p>
          <a:p>
            <a:pPr marL="0" indent="0">
              <a:buClr>
                <a:srgbClr val="262626"/>
              </a:buClr>
              <a:buNone/>
            </a:pPr>
            <a:r>
              <a:rPr lang="en-US" sz="3000"/>
              <a:t>2021 Timeline</a:t>
            </a:r>
            <a:endParaRPr lang="en-US" sz="3000" dirty="0"/>
          </a:p>
          <a:p>
            <a:pPr marL="457200" indent="-457200"/>
            <a:r>
              <a:rPr lang="en-US" sz="3000"/>
              <a:t>May 12, 2021 – deadline to submit intent to participate</a:t>
            </a:r>
            <a:endParaRPr lang="en-US" sz="3000" dirty="0"/>
          </a:p>
          <a:p>
            <a:pPr marL="457200" indent="-457200">
              <a:buClr>
                <a:srgbClr val="262626"/>
              </a:buClr>
            </a:pPr>
            <a:r>
              <a:rPr lang="en-US" sz="3000"/>
              <a:t>May 26, 2021 – target submission date to Unique</a:t>
            </a:r>
            <a:endParaRPr lang="en-US" sz="3000" dirty="0"/>
          </a:p>
          <a:p>
            <a:pPr marL="457200" indent="-457200">
              <a:buClr>
                <a:srgbClr val="262626"/>
              </a:buClr>
            </a:pPr>
            <a:r>
              <a:rPr lang="en-US" sz="3000"/>
              <a:t>Early June 2021 – receive data back from Unique; libraries have 60 days to review data</a:t>
            </a:r>
            <a:endParaRPr lang="en-US" sz="3000" dirty="0"/>
          </a:p>
          <a:p>
            <a:pPr marL="0" indent="0">
              <a:buClr>
                <a:srgbClr val="000000">
                  <a:lumMod val="85000"/>
                  <a:lumOff val="15000"/>
                </a:srgbClr>
              </a:buClr>
              <a:buNone/>
            </a:pPr>
            <a:endParaRPr lang="en-US" sz="3000" dirty="0"/>
          </a:p>
          <a:p>
            <a:pPr marL="0" indent="0">
              <a:buClr>
                <a:srgbClr val="000000">
                  <a:lumMod val="85000"/>
                  <a:lumOff val="15000"/>
                </a:srgbClr>
              </a:buClr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45023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58A868-804A-486A-809E-9B4061150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606690"/>
          </a:xfrm>
        </p:spPr>
        <p:txBody>
          <a:bodyPr>
            <a:normAutofit/>
          </a:bodyPr>
          <a:lstStyle/>
          <a:p>
            <a:r>
              <a:rPr lang="en-US" b="1"/>
              <a:t>National Change of Address (NCOA) </a:t>
            </a:r>
            <a:br>
              <a:rPr lang="en-US" b="1"/>
            </a:br>
            <a:r>
              <a:rPr lang="en-US" b="1"/>
              <a:t>Group Submission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D73CE-EC7D-4187-934C-0EDA1AFC8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483" y="2660207"/>
            <a:ext cx="10940894" cy="36353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800" dirty="0"/>
          </a:p>
          <a:p>
            <a:pPr marL="0" indent="0">
              <a:buClr>
                <a:srgbClr val="262626"/>
              </a:buClr>
              <a:buNone/>
            </a:pPr>
            <a:r>
              <a:rPr lang="en-US" sz="3000"/>
              <a:t>Additional Information</a:t>
            </a:r>
            <a:endParaRPr lang="en-US" sz="3000" dirty="0"/>
          </a:p>
          <a:p>
            <a:r>
              <a:rPr lang="en-US" sz="3000">
                <a:ea typeface="+mn-lt"/>
                <a:cs typeface="+mn-lt"/>
              </a:rPr>
              <a:t>Learning Portal page: </a:t>
            </a:r>
            <a:r>
              <a:rPr lang="en-US" sz="3000" dirty="0">
                <a:ea typeface="+mn-lt"/>
                <a:cs typeface="+mn-lt"/>
                <a:hlinkClick r:id="rId2" invalidUrl="http://:ehttps://www.learning.ccslib.org/ncoa"/>
              </a:rPr>
              <a:t>https://www.learning.ccslib.org/ncoa</a:t>
            </a:r>
            <a:endParaRPr lang="en-US" sz="3000" dirty="0">
              <a:ea typeface="+mn-lt"/>
              <a:cs typeface="+mn-lt"/>
            </a:endParaRPr>
          </a:p>
          <a:p>
            <a:pPr marL="0" indent="0">
              <a:buClr>
                <a:srgbClr val="262626"/>
              </a:buClr>
              <a:buNone/>
            </a:pPr>
            <a:endParaRPr lang="en-US" sz="1000" dirty="0"/>
          </a:p>
          <a:p>
            <a:pPr>
              <a:buClr>
                <a:srgbClr val="262626"/>
              </a:buClr>
            </a:pPr>
            <a:r>
              <a:rPr lang="en-US" sz="3000"/>
              <a:t>April 28, 2021 (10:00am) - Informational webinar</a:t>
            </a:r>
          </a:p>
          <a:p>
            <a:pPr lvl="1">
              <a:buClr>
                <a:srgbClr val="262626"/>
              </a:buClr>
            </a:pPr>
            <a:r>
              <a:rPr lang="en-US" sz="2800"/>
              <a:t>Register on L2!</a:t>
            </a:r>
            <a:endParaRPr lang="en-US" sz="2800" dirty="0"/>
          </a:p>
          <a:p>
            <a:pPr lvl="1">
              <a:buClr>
                <a:srgbClr val="262626"/>
              </a:buClr>
            </a:pPr>
            <a:r>
              <a:rPr lang="en-US" sz="2800"/>
              <a:t>Will be recorded if you can't make it</a:t>
            </a:r>
            <a:endParaRPr lang="en-US" sz="2800" dirty="0"/>
          </a:p>
          <a:p>
            <a:pPr marL="457200" indent="-457200">
              <a:buClr>
                <a:srgbClr val="262626"/>
              </a:buClr>
            </a:pPr>
            <a:endParaRPr lang="en-US" sz="3000" dirty="0"/>
          </a:p>
          <a:p>
            <a:pPr marL="0" indent="0">
              <a:buClr>
                <a:srgbClr val="000000">
                  <a:lumMod val="85000"/>
                  <a:lumOff val="15000"/>
                </a:srgbClr>
              </a:buClr>
              <a:buNone/>
            </a:pPr>
            <a:endParaRPr lang="en-US" sz="3000" dirty="0"/>
          </a:p>
          <a:p>
            <a:pPr marL="0" indent="0">
              <a:buClr>
                <a:srgbClr val="000000">
                  <a:lumMod val="85000"/>
                  <a:lumOff val="15000"/>
                </a:srgbClr>
              </a:buClr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698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58A868-804A-486A-809E-9B4061150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en-US" b="1"/>
              <a:t>CCS Advisory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D73CE-EC7D-4187-934C-0EDA1AFC8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/>
              <a:t>Consult with CCS on relevant topics</a:t>
            </a:r>
          </a:p>
          <a:p>
            <a:pPr marL="0" indent="0">
              <a:buNone/>
            </a:pPr>
            <a:endParaRPr lang="en-US" sz="800"/>
          </a:p>
          <a:p>
            <a:pPr>
              <a:buClr>
                <a:srgbClr val="262626"/>
              </a:buClr>
            </a:pPr>
            <a:r>
              <a:rPr lang="en-US" sz="3200" dirty="0"/>
              <a:t>Meet 4x per year and consult in-between via email</a:t>
            </a:r>
          </a:p>
          <a:p>
            <a:pPr marL="0" indent="0">
              <a:buClr>
                <a:srgbClr val="262626"/>
              </a:buClr>
              <a:buNone/>
            </a:pPr>
            <a:endParaRPr lang="en-US" sz="800"/>
          </a:p>
          <a:p>
            <a:pPr>
              <a:buClr>
                <a:srgbClr val="262626"/>
              </a:buClr>
            </a:pPr>
            <a:r>
              <a:rPr lang="en-US" sz="3200" dirty="0"/>
              <a:t>Appointments run from July 2021-June 2022</a:t>
            </a:r>
          </a:p>
        </p:txBody>
      </p:sp>
    </p:spTree>
    <p:extLst>
      <p:ext uri="{BB962C8B-B14F-4D97-AF65-F5344CB8AC3E}">
        <p14:creationId xmlns:p14="http://schemas.microsoft.com/office/powerpoint/2010/main" val="2383439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58A868-804A-486A-809E-9B4061150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en-US" b="1"/>
              <a:t>CCS Advisory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D73CE-EC7D-4187-934C-0EDA1AFC8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/>
              <a:t>Circulation/Interlibrary Loan Advisory Group</a:t>
            </a:r>
            <a:endParaRPr lang="en-US" sz="3200" dirty="0"/>
          </a:p>
          <a:p>
            <a:pPr marL="0" indent="0">
              <a:buNone/>
            </a:pPr>
            <a:endParaRPr lang="en-US" sz="800"/>
          </a:p>
          <a:p>
            <a:pPr>
              <a:buClr>
                <a:srgbClr val="262626"/>
              </a:buClr>
            </a:pPr>
            <a:r>
              <a:rPr lang="en-US" sz="3200"/>
              <a:t>User Experience Advisory Group</a:t>
            </a:r>
          </a:p>
          <a:p>
            <a:pPr marL="0" indent="0">
              <a:buClr>
                <a:srgbClr val="262626"/>
              </a:buClr>
              <a:buNone/>
            </a:pPr>
            <a:endParaRPr lang="en-US" sz="800"/>
          </a:p>
          <a:p>
            <a:pPr>
              <a:buClr>
                <a:srgbClr val="262626"/>
              </a:buClr>
            </a:pPr>
            <a:r>
              <a:rPr lang="en-US" sz="3200"/>
              <a:t>Database Management Advisory Group</a:t>
            </a:r>
          </a:p>
        </p:txBody>
      </p:sp>
    </p:spTree>
    <p:extLst>
      <p:ext uri="{BB962C8B-B14F-4D97-AF65-F5344CB8AC3E}">
        <p14:creationId xmlns:p14="http://schemas.microsoft.com/office/powerpoint/2010/main" val="212791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58A868-804A-486A-809E-9B4061150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en-US" b="1"/>
              <a:t>Learning Portal: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D73CE-EC7D-4187-934C-0EDA1AFC8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>
                <a:ea typeface="+mn-lt"/>
                <a:cs typeface="+mn-lt"/>
              </a:rPr>
              <a:t>Technical/Advisory Group Schedule &gt; </a:t>
            </a:r>
            <a:endParaRPr lang="en-US" sz="32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3200">
                <a:ea typeface="+mn-lt"/>
                <a:cs typeface="+mn-lt"/>
              </a:rPr>
              <a:t>       2020-2021 Library Staff Advisory Groups</a:t>
            </a:r>
          </a:p>
          <a:p>
            <a:pPr marL="0" indent="0">
              <a:buNone/>
            </a:pPr>
            <a:endParaRPr lang="en-US" sz="32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3200" dirty="0">
                <a:ea typeface="+mn-lt"/>
                <a:cs typeface="+mn-lt"/>
                <a:hlinkClick r:id="rId2"/>
              </a:rPr>
              <a:t>https://www.learning.ccslib.org/2020-2021-library-staff-advisory-gr</a:t>
            </a:r>
            <a:r>
              <a:rPr lang="en-US" sz="3200" dirty="0">
                <a:ea typeface="+mn-lt"/>
                <a:cs typeface="+mn-lt"/>
              </a:rPr>
              <a:t> </a:t>
            </a:r>
            <a:endParaRPr lang="en-US" sz="3200"/>
          </a:p>
          <a:p>
            <a:pPr marL="0" indent="0">
              <a:buClr>
                <a:srgbClr val="000000">
                  <a:lumMod val="85000"/>
                  <a:lumOff val="15000"/>
                </a:srgbClr>
              </a:buClr>
              <a:buNone/>
            </a:pPr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1043285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58A868-804A-486A-809E-9B4061150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60669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Clean-up Project: </a:t>
            </a:r>
            <a:br>
              <a:rPr lang="en-US" b="1" dirty="0"/>
            </a:br>
            <a:r>
              <a:rPr lang="en-US" b="1"/>
              <a:t>Users with Notification Option</a:t>
            </a:r>
            <a:r>
              <a:rPr lang="en-US" b="1" dirty="0"/>
              <a:t> of "(None)"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D73CE-EC7D-4187-934C-0EDA1AFC8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330386"/>
            <a:ext cx="9792208" cy="36353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/>
              <a:t>1. Identify users with notification option of "(None)"</a:t>
            </a:r>
            <a:endParaRPr lang="en-US"/>
          </a:p>
          <a:p>
            <a:pPr marL="0" indent="0">
              <a:buNone/>
            </a:pPr>
            <a:r>
              <a:rPr lang="en-US" sz="3200"/>
              <a:t>2. Update notice preference to print/phone/email</a:t>
            </a:r>
          </a:p>
          <a:p>
            <a:pPr marL="0" indent="0">
              <a:buNone/>
            </a:pPr>
            <a:endParaRPr lang="en-US" sz="3200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AD9F1122-467E-451B-87C2-9C61D8D68B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7005" y="4885021"/>
            <a:ext cx="4778991" cy="1216049"/>
          </a:xfrm>
          <a:prstGeom prst="rect">
            <a:avLst/>
          </a:prstGeom>
          <a:ln w="28575"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624635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58A868-804A-486A-809E-9B4061150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60669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Clean-up Project: </a:t>
            </a:r>
            <a:br>
              <a:rPr lang="en-US" b="1" dirty="0"/>
            </a:br>
            <a:r>
              <a:rPr lang="en-US" b="1"/>
              <a:t>Users with Notification Option of "(None)"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D73CE-EC7D-4187-934C-0EDA1AFC8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330386"/>
            <a:ext cx="9792208" cy="36353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86381DC-3EE4-40D6-9674-69D55E968D13}"/>
              </a:ext>
            </a:extLst>
          </p:cNvPr>
          <p:cNvSpPr/>
          <p:nvPr/>
        </p:nvSpPr>
        <p:spPr>
          <a:xfrm>
            <a:off x="1180531" y="3108278"/>
            <a:ext cx="1285163" cy="1421641"/>
          </a:xfrm>
          <a:prstGeom prst="roundRect">
            <a:avLst/>
          </a:prstGeom>
          <a:solidFill>
            <a:srgbClr val="025283"/>
          </a:solidFill>
          <a:ln>
            <a:solidFill>
              <a:srgbClr val="0252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BD51241-D371-4003-A16D-619FDF509BD6}"/>
              </a:ext>
            </a:extLst>
          </p:cNvPr>
          <p:cNvSpPr/>
          <p:nvPr/>
        </p:nvSpPr>
        <p:spPr>
          <a:xfrm>
            <a:off x="5434083" y="3108277"/>
            <a:ext cx="1285163" cy="1421641"/>
          </a:xfrm>
          <a:prstGeom prst="roundRect">
            <a:avLst/>
          </a:prstGeom>
          <a:solidFill>
            <a:srgbClr val="025283"/>
          </a:solidFill>
          <a:ln>
            <a:solidFill>
              <a:srgbClr val="0252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9155862-786F-4B8F-82C6-BA76B4E2233F}"/>
              </a:ext>
            </a:extLst>
          </p:cNvPr>
          <p:cNvSpPr/>
          <p:nvPr/>
        </p:nvSpPr>
        <p:spPr>
          <a:xfrm>
            <a:off x="7674591" y="3108278"/>
            <a:ext cx="1285163" cy="1421641"/>
          </a:xfrm>
          <a:prstGeom prst="roundRect">
            <a:avLst/>
          </a:prstGeom>
          <a:solidFill>
            <a:srgbClr val="025283"/>
          </a:solidFill>
          <a:ln>
            <a:solidFill>
              <a:srgbClr val="0252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0CC34B9-13B5-40C0-BE64-EF3C9D92A1E3}"/>
              </a:ext>
            </a:extLst>
          </p:cNvPr>
          <p:cNvSpPr/>
          <p:nvPr/>
        </p:nvSpPr>
        <p:spPr>
          <a:xfrm>
            <a:off x="9687635" y="3108277"/>
            <a:ext cx="1285163" cy="1421641"/>
          </a:xfrm>
          <a:prstGeom prst="roundRect">
            <a:avLst/>
          </a:prstGeom>
          <a:solidFill>
            <a:srgbClr val="025283"/>
          </a:solidFill>
          <a:ln>
            <a:solidFill>
              <a:srgbClr val="0252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C3C3AEB-C575-45E9-96D0-C52C2358A9D6}"/>
              </a:ext>
            </a:extLst>
          </p:cNvPr>
          <p:cNvSpPr/>
          <p:nvPr/>
        </p:nvSpPr>
        <p:spPr>
          <a:xfrm>
            <a:off x="3307306" y="3108277"/>
            <a:ext cx="1285163" cy="1421641"/>
          </a:xfrm>
          <a:prstGeom prst="roundRect">
            <a:avLst/>
          </a:prstGeom>
          <a:solidFill>
            <a:srgbClr val="025283"/>
          </a:solidFill>
          <a:ln>
            <a:solidFill>
              <a:srgbClr val="0252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E4D5B454-171D-40DF-8E58-AC36649B93CE}"/>
              </a:ext>
            </a:extLst>
          </p:cNvPr>
          <p:cNvSpPr/>
          <p:nvPr/>
        </p:nvSpPr>
        <p:spPr>
          <a:xfrm>
            <a:off x="2657599" y="3706294"/>
            <a:ext cx="511791" cy="216089"/>
          </a:xfrm>
          <a:prstGeom prst="homePlate">
            <a:avLst/>
          </a:prstGeom>
          <a:solidFill>
            <a:srgbClr val="89C43A"/>
          </a:solidFill>
          <a:ln>
            <a:solidFill>
              <a:srgbClr val="89C4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21F57FA6-84C5-43A8-BAED-57E85305E35D}"/>
              </a:ext>
            </a:extLst>
          </p:cNvPr>
          <p:cNvSpPr/>
          <p:nvPr/>
        </p:nvSpPr>
        <p:spPr>
          <a:xfrm>
            <a:off x="9117539" y="3706293"/>
            <a:ext cx="511791" cy="216089"/>
          </a:xfrm>
          <a:prstGeom prst="homePlate">
            <a:avLst/>
          </a:prstGeom>
          <a:solidFill>
            <a:srgbClr val="89C43A"/>
          </a:solidFill>
          <a:ln>
            <a:solidFill>
              <a:srgbClr val="89C4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Arrow: Pentagon 17">
            <a:extLst>
              <a:ext uri="{FF2B5EF4-FFF2-40B4-BE49-F238E27FC236}">
                <a16:creationId xmlns:a16="http://schemas.microsoft.com/office/drawing/2014/main" id="{35CB21F9-3CE3-4F03-9747-70596B38BABF}"/>
              </a:ext>
            </a:extLst>
          </p:cNvPr>
          <p:cNvSpPr/>
          <p:nvPr/>
        </p:nvSpPr>
        <p:spPr>
          <a:xfrm>
            <a:off x="7002136" y="3706294"/>
            <a:ext cx="511791" cy="216089"/>
          </a:xfrm>
          <a:prstGeom prst="homePlate">
            <a:avLst/>
          </a:prstGeom>
          <a:solidFill>
            <a:srgbClr val="89C43A"/>
          </a:solidFill>
          <a:ln>
            <a:solidFill>
              <a:srgbClr val="89C4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Arrow: Pentagon 18">
            <a:extLst>
              <a:ext uri="{FF2B5EF4-FFF2-40B4-BE49-F238E27FC236}">
                <a16:creationId xmlns:a16="http://schemas.microsoft.com/office/drawing/2014/main" id="{BF0BF978-C402-4B52-89AB-9F5CE3B1F853}"/>
              </a:ext>
            </a:extLst>
          </p:cNvPr>
          <p:cNvSpPr/>
          <p:nvPr/>
        </p:nvSpPr>
        <p:spPr>
          <a:xfrm>
            <a:off x="4773002" y="3706294"/>
            <a:ext cx="511791" cy="216089"/>
          </a:xfrm>
          <a:prstGeom prst="homePlate">
            <a:avLst/>
          </a:prstGeom>
          <a:solidFill>
            <a:srgbClr val="89C43A"/>
          </a:solidFill>
          <a:ln>
            <a:solidFill>
              <a:srgbClr val="89C4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C0215B09-C61C-4D7E-923D-A8267313649F}"/>
              </a:ext>
            </a:extLst>
          </p:cNvPr>
          <p:cNvSpPr txBox="1"/>
          <p:nvPr/>
        </p:nvSpPr>
        <p:spPr>
          <a:xfrm>
            <a:off x="1177403" y="3668119"/>
            <a:ext cx="1287439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b="1">
                <a:solidFill>
                  <a:schemeClr val="bg1"/>
                </a:solidFill>
              </a:rPr>
              <a:t>1st Overdue</a:t>
            </a:r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14F199BC-A101-4A41-A19F-43816A2B7EAB}"/>
              </a:ext>
            </a:extLst>
          </p:cNvPr>
          <p:cNvSpPr txBox="1"/>
          <p:nvPr/>
        </p:nvSpPr>
        <p:spPr>
          <a:xfrm>
            <a:off x="3361044" y="3656745"/>
            <a:ext cx="1287439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b="1">
                <a:solidFill>
                  <a:schemeClr val="bg1"/>
                </a:solidFill>
              </a:rPr>
              <a:t>2nd Overdue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F8CFCDE7-CAAE-46AC-A85C-2CD487550DF1}"/>
              </a:ext>
            </a:extLst>
          </p:cNvPr>
          <p:cNvSpPr txBox="1"/>
          <p:nvPr/>
        </p:nvSpPr>
        <p:spPr>
          <a:xfrm>
            <a:off x="5499193" y="3656745"/>
            <a:ext cx="1287439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b="1">
                <a:solidFill>
                  <a:schemeClr val="bg1"/>
                </a:solidFill>
              </a:rPr>
              <a:t>3rd Overdue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1D700C8F-FAD5-472B-A1B6-CF308319AD91}"/>
              </a:ext>
            </a:extLst>
          </p:cNvPr>
          <p:cNvSpPr txBox="1"/>
          <p:nvPr/>
        </p:nvSpPr>
        <p:spPr>
          <a:xfrm>
            <a:off x="7807940" y="3656746"/>
            <a:ext cx="1150962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b="1">
                <a:solidFill>
                  <a:schemeClr val="bg1"/>
                </a:solidFill>
              </a:rPr>
              <a:t>Bill Notice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A2C954F4-9F29-4154-B706-B56C8969FF33}"/>
              </a:ext>
            </a:extLst>
          </p:cNvPr>
          <p:cNvSpPr txBox="1"/>
          <p:nvPr/>
        </p:nvSpPr>
        <p:spPr>
          <a:xfrm>
            <a:off x="9684507" y="3554387"/>
            <a:ext cx="1287439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b="1">
                <a:solidFill>
                  <a:schemeClr val="bg1"/>
                </a:solidFill>
              </a:rPr>
              <a:t>Item status flips to Lost</a:t>
            </a:r>
            <a:endParaRPr lang="en-US"/>
          </a:p>
        </p:txBody>
      </p:sp>
      <p:sp>
        <p:nvSpPr>
          <p:cNvPr id="26" name="Google Shape;165;p20">
            <a:extLst>
              <a:ext uri="{FF2B5EF4-FFF2-40B4-BE49-F238E27FC236}">
                <a16:creationId xmlns:a16="http://schemas.microsoft.com/office/drawing/2014/main" id="{5DB6A2CA-1831-4AB6-A239-ECC04F215D9D}"/>
              </a:ext>
            </a:extLst>
          </p:cNvPr>
          <p:cNvSpPr txBox="1">
            <a:spLocks noGrp="1"/>
          </p:cNvSpPr>
          <p:nvPr/>
        </p:nvSpPr>
        <p:spPr>
          <a:xfrm>
            <a:off x="1092532" y="4834345"/>
            <a:ext cx="10894040" cy="2020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3756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656"/>
              <a:buFont typeface="Noto Sans Symbols"/>
              <a:buChar char="◼"/>
              <a:defRPr sz="18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2207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310388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98703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9870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9870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9870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98703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98703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800" b="1" dirty="0">
                <a:solidFill>
                  <a:schemeClr val="tx1"/>
                </a:solidFill>
                <a:latin typeface="Avenir Next LT Pro Light"/>
              </a:rPr>
              <a:t>Resources: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>
                <a:solidFill>
                  <a:schemeClr val="tx1"/>
                </a:solidFill>
                <a:latin typeface="Avenir Next LT Pro Light"/>
              </a:rPr>
              <a:t>"Notices" (</a:t>
            </a:r>
            <a:r>
              <a:rPr lang="en-US" sz="2800" dirty="0">
                <a:latin typeface="Avenir Next LT Pro Light"/>
                <a:hlinkClick r:id="rId2"/>
              </a:rPr>
              <a:t>https://www.learning.ccslib.org/notices</a:t>
            </a:r>
            <a:r>
              <a:rPr lang="en-US" sz="2800" dirty="0">
                <a:latin typeface="Avenir Next LT Pro Light"/>
              </a:rPr>
              <a:t>)</a:t>
            </a:r>
            <a:endParaRPr lang="en-US" sz="2800" b="0" i="0" u="none" strike="noStrike" cap="none">
              <a:solidFill>
                <a:schemeClr val="tx1"/>
              </a:solidFill>
              <a:latin typeface="Avenir Next LT Pro Light"/>
              <a:ea typeface="Cabin"/>
              <a:cs typeface="Cabi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>
                <a:latin typeface="Avenir Next LT Pro Light"/>
              </a:rPr>
              <a:t>"Introduction to Notices" (</a:t>
            </a:r>
            <a:r>
              <a:rPr lang="en-US" sz="2800" dirty="0">
                <a:latin typeface="Avenir Next LT Pro Light"/>
                <a:hlinkClick r:id="rId3"/>
              </a:rPr>
              <a:t>https://training.ccslib.org/Notices</a:t>
            </a:r>
            <a:r>
              <a:rPr lang="en-US" sz="2800" dirty="0">
                <a:latin typeface="Avenir Next LT Pro Light"/>
              </a:rPr>
              <a:t>) </a:t>
            </a:r>
          </a:p>
          <a:p>
            <a:pPr marL="0" indent="0">
              <a:spcBef>
                <a:spcPts val="960"/>
              </a:spcBef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94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58A868-804A-486A-809E-9B4061150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60669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Clean-up Project: </a:t>
            </a:r>
            <a:br>
              <a:rPr lang="en-US" b="1" dirty="0"/>
            </a:br>
            <a:r>
              <a:rPr lang="en-US" b="1"/>
              <a:t>Users with Notification Option of "(None)"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D73CE-EC7D-4187-934C-0EDA1AFC8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330386"/>
            <a:ext cx="9792208" cy="36353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800" dirty="0"/>
          </a:p>
          <a:p>
            <a:pPr marL="457200" indent="-457200">
              <a:buClr>
                <a:srgbClr val="262626"/>
              </a:buClr>
            </a:pPr>
            <a:r>
              <a:rPr lang="en-US" sz="3200" dirty="0"/>
              <a:t>Web Report available that identifies patrons with notification option of "(None)"</a:t>
            </a:r>
            <a:endParaRPr lang="en-US" dirty="0"/>
          </a:p>
          <a:p>
            <a:pPr marL="0" indent="0">
              <a:buClr>
                <a:srgbClr val="262626"/>
              </a:buClr>
              <a:buNone/>
            </a:pPr>
            <a:endParaRPr lang="en-US" sz="800" dirty="0"/>
          </a:p>
          <a:p>
            <a:pPr marL="457200" indent="-457200">
              <a:buClr>
                <a:srgbClr val="262626"/>
              </a:buClr>
            </a:pPr>
            <a:r>
              <a:rPr lang="en-US" sz="3200" dirty="0"/>
              <a:t>Statistics &gt; "Monthly Record Counts by Patron Characteristics"</a:t>
            </a:r>
          </a:p>
          <a:p>
            <a:pPr marL="0" indent="0">
              <a:buNone/>
            </a:pPr>
            <a:endParaRPr lang="en-US" sz="3200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AD9F1122-467E-451B-87C2-9C61D8D68B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4378" y="4998752"/>
            <a:ext cx="4778991" cy="1216049"/>
          </a:xfrm>
          <a:prstGeom prst="rect">
            <a:avLst/>
          </a:prstGeom>
          <a:ln w="28575"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030042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58A868-804A-486A-809E-9B4061150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606690"/>
          </a:xfrm>
        </p:spPr>
        <p:txBody>
          <a:bodyPr>
            <a:normAutofit/>
          </a:bodyPr>
          <a:lstStyle/>
          <a:p>
            <a:r>
              <a:rPr lang="en-US" b="1"/>
              <a:t>National Change of Address (NCOA) </a:t>
            </a:r>
            <a:br>
              <a:rPr lang="en-US" b="1"/>
            </a:br>
            <a:r>
              <a:rPr lang="en-US" b="1"/>
              <a:t>Group Submission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D73CE-EC7D-4187-934C-0EDA1AFC8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330386"/>
            <a:ext cx="9792208" cy="36353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800" dirty="0"/>
          </a:p>
          <a:p>
            <a:pPr marL="457200" indent="-457200">
              <a:buClr>
                <a:srgbClr val="262626"/>
              </a:buClr>
            </a:pPr>
            <a:r>
              <a:rPr lang="en-US" sz="3200"/>
              <a:t>Compares addresses in patron records to the USPS National Change of Address database.</a:t>
            </a:r>
            <a:endParaRPr lang="en-US" sz="3200" dirty="0"/>
          </a:p>
          <a:p>
            <a:pPr marL="0" indent="0">
              <a:buClr>
                <a:srgbClr val="262626"/>
              </a:buClr>
              <a:buNone/>
            </a:pPr>
            <a:endParaRPr lang="en-US" sz="1000" dirty="0"/>
          </a:p>
          <a:p>
            <a:pPr marL="457200" indent="-457200">
              <a:buClr>
                <a:srgbClr val="262626"/>
              </a:buClr>
            </a:pPr>
            <a:r>
              <a:rPr lang="en-US" sz="3200"/>
              <a:t>By comparing addresses, Unique can tell us who has potentially moved and who still lives at the same address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4724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58A868-804A-486A-809E-9B4061150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606690"/>
          </a:xfrm>
        </p:spPr>
        <p:txBody>
          <a:bodyPr>
            <a:normAutofit/>
          </a:bodyPr>
          <a:lstStyle/>
          <a:p>
            <a:r>
              <a:rPr lang="en-US" b="1"/>
              <a:t>National Change of Address (NCOA) </a:t>
            </a:r>
            <a:br>
              <a:rPr lang="en-US" b="1"/>
            </a:br>
            <a:r>
              <a:rPr lang="en-US" b="1"/>
              <a:t>Group Submission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D73CE-EC7D-4187-934C-0EDA1AFC8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330386"/>
            <a:ext cx="9792208" cy="36353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800" dirty="0"/>
          </a:p>
          <a:p>
            <a:pPr marL="457200" indent="-457200">
              <a:buClr>
                <a:srgbClr val="262626"/>
              </a:buClr>
            </a:pPr>
            <a:r>
              <a:rPr lang="en-US" sz="3200" dirty="0"/>
              <a:t>Can help libraries streamline card services!</a:t>
            </a:r>
            <a:endParaRPr lang="en-US" sz="3000" dirty="0"/>
          </a:p>
          <a:p>
            <a:pPr marL="731520" lvl="1">
              <a:buClr>
                <a:srgbClr val="262626"/>
              </a:buClr>
            </a:pPr>
            <a:r>
              <a:rPr lang="en-US" sz="2800" dirty="0"/>
              <a:t>Extend expiration dates for users who have not moved</a:t>
            </a:r>
            <a:endParaRPr lang="en-US" sz="3000" dirty="0"/>
          </a:p>
          <a:p>
            <a:pPr marL="731520" lvl="1">
              <a:buClr>
                <a:srgbClr val="262626"/>
              </a:buClr>
            </a:pPr>
            <a:r>
              <a:rPr lang="en-US" sz="2900" dirty="0"/>
              <a:t>Block users who have moved</a:t>
            </a:r>
            <a:endParaRPr lang="en-US" sz="3000" dirty="0"/>
          </a:p>
          <a:p>
            <a:pPr marL="0" indent="0">
              <a:buClr>
                <a:srgbClr val="000000">
                  <a:lumMod val="85000"/>
                  <a:lumOff val="15000"/>
                </a:srgbClr>
              </a:buClr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6176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RegularSeedLeftStep">
      <a:dk1>
        <a:srgbClr val="000000"/>
      </a:dk1>
      <a:lt1>
        <a:srgbClr val="FFFFFF"/>
      </a:lt1>
      <a:dk2>
        <a:srgbClr val="39213B"/>
      </a:dk2>
      <a:lt2>
        <a:srgbClr val="E2E8E7"/>
      </a:lt2>
      <a:accent1>
        <a:srgbClr val="D13F62"/>
      </a:accent1>
      <a:accent2>
        <a:srgbClr val="BF2D8D"/>
      </a:accent2>
      <a:accent3>
        <a:srgbClr val="C63FD1"/>
      </a:accent3>
      <a:accent4>
        <a:srgbClr val="772DBF"/>
      </a:accent4>
      <a:accent5>
        <a:srgbClr val="4D3FD1"/>
      </a:accent5>
      <a:accent6>
        <a:srgbClr val="2D5DBF"/>
      </a:accent6>
      <a:hlink>
        <a:srgbClr val="31937B"/>
      </a:hlink>
      <a:folHlink>
        <a:srgbClr val="7F7F7F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7FD8AEDA893740B2E2B561320165F3" ma:contentTypeVersion="11" ma:contentTypeDescription="Create a new document." ma:contentTypeScope="" ma:versionID="b652780303a2a2143abcee680b8c949c">
  <xsd:schema xmlns:xsd="http://www.w3.org/2001/XMLSchema" xmlns:xs="http://www.w3.org/2001/XMLSchema" xmlns:p="http://schemas.microsoft.com/office/2006/metadata/properties" xmlns:ns2="49174984-12fa-4a24-9ef6-8a7dc6c2db71" xmlns:ns3="04fb2b99-be89-4f45-b37c-be1ef0c04955" targetNamespace="http://schemas.microsoft.com/office/2006/metadata/properties" ma:root="true" ma:fieldsID="06347379f503b0c39d29048dc799cdad" ns2:_="" ns3:_="">
    <xsd:import namespace="49174984-12fa-4a24-9ef6-8a7dc6c2db71"/>
    <xsd:import namespace="04fb2b99-be89-4f45-b37c-be1ef0c0495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174984-12fa-4a24-9ef6-8a7dc6c2db7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b2b99-be89-4f45-b37c-be1ef0c049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597A54-EA6E-41E6-BCE1-C47BA46729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517F50-8993-4AB5-9F78-0651ADC547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174984-12fa-4a24-9ef6-8a7dc6c2db71"/>
    <ds:schemaRef ds:uri="04fb2b99-be89-4f45-b37c-be1ef0c049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SavonVTI</vt:lpstr>
      <vt:lpstr>Circulation Technical Group</vt:lpstr>
      <vt:lpstr>CCS Advisory Groups</vt:lpstr>
      <vt:lpstr>CCS Advisory Groups</vt:lpstr>
      <vt:lpstr>Learning Portal:</vt:lpstr>
      <vt:lpstr>Clean-up Project:  Users with Notification Option of "(None)"</vt:lpstr>
      <vt:lpstr>Clean-up Project:  Users with Notification Option of "(None)"</vt:lpstr>
      <vt:lpstr>Clean-up Project:  Users with Notification Option of "(None)"</vt:lpstr>
      <vt:lpstr>National Change of Address (NCOA)  Group Submission</vt:lpstr>
      <vt:lpstr>National Change of Address (NCOA)  Group Submission</vt:lpstr>
      <vt:lpstr>National Change of Address (NCOA)  Group Submission</vt:lpstr>
      <vt:lpstr>National Change of Address (NCOA)  Group Submission</vt:lpstr>
      <vt:lpstr>National Change of Address (NCOA)  Group Submission</vt:lpstr>
      <vt:lpstr>National Change of Address (NCOA)  Group Submission</vt:lpstr>
      <vt:lpstr>National Change of Address (NCOA)  Group Submission</vt:lpstr>
      <vt:lpstr>National Change of Address (NCOA)  Group Submission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</dc:title>
  <dc:creator/>
  <cp:lastModifiedBy/>
  <cp:revision>337</cp:revision>
  <dcterms:created xsi:type="dcterms:W3CDTF">2021-04-07T14:36:07Z</dcterms:created>
  <dcterms:modified xsi:type="dcterms:W3CDTF">2021-11-24T15:44:46Z</dcterms:modified>
</cp:coreProperties>
</file>