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1" r:id="rId1"/>
  </p:sldMasterIdLst>
  <p:sldIdLst>
    <p:sldId id="256" r:id="rId2"/>
    <p:sldId id="273" r:id="rId3"/>
    <p:sldId id="282" r:id="rId4"/>
    <p:sldId id="283" r:id="rId5"/>
    <p:sldId id="284" r:id="rId6"/>
    <p:sldId id="281" r:id="rId7"/>
    <p:sldId id="260" r:id="rId8"/>
    <p:sldId id="261" r:id="rId9"/>
    <p:sldId id="258" r:id="rId10"/>
    <p:sldId id="264" r:id="rId11"/>
    <p:sldId id="262" r:id="rId12"/>
    <p:sldId id="265" r:id="rId13"/>
    <p:sldId id="266" r:id="rId14"/>
    <p:sldId id="267" r:id="rId15"/>
    <p:sldId id="263" r:id="rId16"/>
    <p:sldId id="268" r:id="rId17"/>
    <p:sldId id="269" r:id="rId18"/>
    <p:sldId id="270" r:id="rId19"/>
    <p:sldId id="271" r:id="rId20"/>
    <p:sldId id="272" r:id="rId21"/>
    <p:sldId id="274" r:id="rId22"/>
    <p:sldId id="275" r:id="rId23"/>
    <p:sldId id="276" r:id="rId24"/>
    <p:sldId id="277" r:id="rId25"/>
    <p:sldId id="278" r:id="rId26"/>
    <p:sldId id="279" r:id="rId27"/>
    <p:sldId id="280" r:id="rId2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F6E40D5-0FAD-1F49-E481-ABCCF02A2524}" v="3447" dt="2021-08-27T20:39:22.100"/>
    <p1510:client id="{197C5BBC-CB01-8B32-E69B-B2AB67A5EE09}" v="4" dt="2021-09-08T15:30:27.791"/>
    <p1510:client id="{1DDE891A-6AAC-3CD8-B4DC-6A9F425140FB}" v="602" dt="2021-08-25T15:56:18.337"/>
    <p1510:client id="{655F3575-F102-B238-DE54-37FD67B3ED4F}" v="28" dt="2021-08-26T20:26:59.749"/>
    <p1510:client id="{76925B46-29D4-B71B-94B1-19E170D08E14}" v="4" dt="2021-09-02T19:00:20.074"/>
    <p1510:client id="{7C1A6C49-9F57-44B1-8B2D-6A62E7A8AA6A}" v="3390" dt="2021-08-24T20:43:11.977"/>
    <p1510:client id="{DF70C723-1269-7551-AFB9-9165E7384D2F}" v="110" dt="2021-09-07T16:52:05.81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37" Type="http://schemas.openxmlformats.org/officeDocument/2006/relationships/customXml" Target="../customXml/item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customXml" Target="../customXml/item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Relationship Id="rId35" Type="http://schemas.openxmlformats.org/officeDocument/2006/relationships/customXml" Target="../customXml/item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eko Landers" userId="S::mlanders@ccslib.org::07da9021-f6ba-44e0-a1fa-c81110e01fa0" providerId="AD" clId="Web-{76925B46-29D4-B71B-94B1-19E170D08E14}"/>
    <pc:docChg chg="modSld">
      <pc:chgData name="Mieko Landers" userId="S::mlanders@ccslib.org::07da9021-f6ba-44e0-a1fa-c81110e01fa0" providerId="AD" clId="Web-{76925B46-29D4-B71B-94B1-19E170D08E14}" dt="2021-09-02T19:00:20.074" v="1" actId="20577"/>
      <pc:docMkLst>
        <pc:docMk/>
      </pc:docMkLst>
      <pc:sldChg chg="modSp">
        <pc:chgData name="Mieko Landers" userId="S::mlanders@ccslib.org::07da9021-f6ba-44e0-a1fa-c81110e01fa0" providerId="AD" clId="Web-{76925B46-29D4-B71B-94B1-19E170D08E14}" dt="2021-09-02T19:00:20.074" v="1" actId="20577"/>
        <pc:sldMkLst>
          <pc:docMk/>
          <pc:sldMk cId="2129005376" sldId="282"/>
        </pc:sldMkLst>
        <pc:spChg chg="mod">
          <ac:chgData name="Mieko Landers" userId="S::mlanders@ccslib.org::07da9021-f6ba-44e0-a1fa-c81110e01fa0" providerId="AD" clId="Web-{76925B46-29D4-B71B-94B1-19E170D08E14}" dt="2021-09-02T19:00:20.074" v="1" actId="20577"/>
          <ac:spMkLst>
            <pc:docMk/>
            <pc:sldMk cId="2129005376" sldId="282"/>
            <ac:spMk id="3" creationId="{7EEFB2A0-4632-448A-9A31-BA13CDDAD320}"/>
          </ac:spMkLst>
        </pc:spChg>
      </pc:sldChg>
    </pc:docChg>
  </pc:docChgLst>
  <pc:docChgLst>
    <pc:chgData name="Mieko Landers" userId="S::mlanders@ccslib.org::07da9021-f6ba-44e0-a1fa-c81110e01fa0" providerId="AD" clId="Web-{197C5BBC-CB01-8B32-E69B-B2AB67A5EE09}"/>
    <pc:docChg chg="modSld">
      <pc:chgData name="Mieko Landers" userId="S::mlanders@ccslib.org::07da9021-f6ba-44e0-a1fa-c81110e01fa0" providerId="AD" clId="Web-{197C5BBC-CB01-8B32-E69B-B2AB67A5EE09}" dt="2021-09-08T15:30:27.791" v="1" actId="20577"/>
      <pc:docMkLst>
        <pc:docMk/>
      </pc:docMkLst>
      <pc:sldChg chg="modSp">
        <pc:chgData name="Mieko Landers" userId="S::mlanders@ccslib.org::07da9021-f6ba-44e0-a1fa-c81110e01fa0" providerId="AD" clId="Web-{197C5BBC-CB01-8B32-E69B-B2AB67A5EE09}" dt="2021-09-08T15:30:27.791" v="1" actId="20577"/>
        <pc:sldMkLst>
          <pc:docMk/>
          <pc:sldMk cId="3789772200" sldId="279"/>
        </pc:sldMkLst>
        <pc:spChg chg="mod">
          <ac:chgData name="Mieko Landers" userId="S::mlanders@ccslib.org::07da9021-f6ba-44e0-a1fa-c81110e01fa0" providerId="AD" clId="Web-{197C5BBC-CB01-8B32-E69B-B2AB67A5EE09}" dt="2021-09-08T15:30:27.791" v="1" actId="20577"/>
          <ac:spMkLst>
            <pc:docMk/>
            <pc:sldMk cId="3789772200" sldId="279"/>
            <ac:spMk id="3" creationId="{7EEFB2A0-4632-448A-9A31-BA13CDDAD320}"/>
          </ac:spMkLst>
        </pc:spChg>
      </pc:sldChg>
    </pc:docChg>
  </pc:docChgLst>
  <pc:docChgLst>
    <pc:chgData name="Mieko Landers" userId="S::mlanders@ccslib.org::07da9021-f6ba-44e0-a1fa-c81110e01fa0" providerId="AD" clId="Web-{DF70C723-1269-7551-AFB9-9165E7384D2F}"/>
    <pc:docChg chg="modSld sldOrd">
      <pc:chgData name="Mieko Landers" userId="S::mlanders@ccslib.org::07da9021-f6ba-44e0-a1fa-c81110e01fa0" providerId="AD" clId="Web-{DF70C723-1269-7551-AFB9-9165E7384D2F}" dt="2021-09-07T16:46:27.110" v="61" actId="20577"/>
      <pc:docMkLst>
        <pc:docMk/>
      </pc:docMkLst>
      <pc:sldChg chg="ord">
        <pc:chgData name="Mieko Landers" userId="S::mlanders@ccslib.org::07da9021-f6ba-44e0-a1fa-c81110e01fa0" providerId="AD" clId="Web-{DF70C723-1269-7551-AFB9-9165E7384D2F}" dt="2021-09-07T16:25:05.878" v="0"/>
        <pc:sldMkLst>
          <pc:docMk/>
          <pc:sldMk cId="1058628196" sldId="258"/>
        </pc:sldMkLst>
      </pc:sldChg>
      <pc:sldChg chg="addSp delSp">
        <pc:chgData name="Mieko Landers" userId="S::mlanders@ccslib.org::07da9021-f6ba-44e0-a1fa-c81110e01fa0" providerId="AD" clId="Web-{DF70C723-1269-7551-AFB9-9165E7384D2F}" dt="2021-09-07T16:36:52.705" v="60"/>
        <pc:sldMkLst>
          <pc:docMk/>
          <pc:sldMk cId="2037672214" sldId="266"/>
        </pc:sldMkLst>
        <pc:spChg chg="add del">
          <ac:chgData name="Mieko Landers" userId="S::mlanders@ccslib.org::07da9021-f6ba-44e0-a1fa-c81110e01fa0" providerId="AD" clId="Web-{DF70C723-1269-7551-AFB9-9165E7384D2F}" dt="2021-09-07T16:36:52.705" v="60"/>
          <ac:spMkLst>
            <pc:docMk/>
            <pc:sldMk cId="2037672214" sldId="266"/>
            <ac:spMk id="4" creationId="{14CAA5B5-180B-4A6A-99F3-F16761DC8988}"/>
          </ac:spMkLst>
        </pc:spChg>
      </pc:sldChg>
      <pc:sldChg chg="modSp">
        <pc:chgData name="Mieko Landers" userId="S::mlanders@ccslib.org::07da9021-f6ba-44e0-a1fa-c81110e01fa0" providerId="AD" clId="Web-{DF70C723-1269-7551-AFB9-9165E7384D2F}" dt="2021-09-07T16:46:27.110" v="61" actId="20577"/>
        <pc:sldMkLst>
          <pc:docMk/>
          <pc:sldMk cId="3184442421" sldId="267"/>
        </pc:sldMkLst>
        <pc:spChg chg="mod">
          <ac:chgData name="Mieko Landers" userId="S::mlanders@ccslib.org::07da9021-f6ba-44e0-a1fa-c81110e01fa0" providerId="AD" clId="Web-{DF70C723-1269-7551-AFB9-9165E7384D2F}" dt="2021-09-07T16:34:27.127" v="50" actId="20577"/>
          <ac:spMkLst>
            <pc:docMk/>
            <pc:sldMk cId="3184442421" sldId="267"/>
            <ac:spMk id="3" creationId="{7EEFB2A0-4632-448A-9A31-BA13CDDAD320}"/>
          </ac:spMkLst>
        </pc:spChg>
        <pc:spChg chg="mod">
          <ac:chgData name="Mieko Landers" userId="S::mlanders@ccslib.org::07da9021-f6ba-44e0-a1fa-c81110e01fa0" providerId="AD" clId="Web-{DF70C723-1269-7551-AFB9-9165E7384D2F}" dt="2021-09-07T16:46:27.110" v="61" actId="20577"/>
          <ac:spMkLst>
            <pc:docMk/>
            <pc:sldMk cId="3184442421" sldId="267"/>
            <ac:spMk id="5" creationId="{D588B41B-96F2-46A1-B3D2-4CAA1D1ECF36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69CB8-F204-4D06-B913-C5A26A89888A}" type="datetimeFigureOut">
              <a:rPr lang="en-US" dirty="0"/>
              <a:t>9/8/2021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48498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6E300-0A13-4A81-945A-7333C271A069}" type="datetimeFigureOut">
              <a:rPr lang="en-US" dirty="0"/>
              <a:t>9/8/2021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32152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71962-1EA4-46E7-BCB0-F36CE46D1A59}" type="datetimeFigureOut">
              <a:rPr lang="en-US" dirty="0"/>
              <a:t>9/8/2021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17477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BB376-B19C-488D-ABEB-03C7E6E9E3E0}" type="datetimeFigureOut">
              <a:rPr lang="en-US" dirty="0"/>
              <a:t>9/8/2021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637A9-119A-49DA-BD12-AAC58B377D80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02196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F077B-A50F-4D64-8574-E2D6A98A5553}" type="datetimeFigureOut">
              <a:rPr lang="en-US" dirty="0"/>
              <a:t>9/8/2021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55788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E2A62-1983-43A1-A163-D8AA46534C80}" type="datetimeFigureOut">
              <a:rPr lang="en-US" dirty="0"/>
              <a:t>9/8/2021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57682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F3E3B-34E3-4345-B2A1-994B83598A9C}" type="datetimeFigureOut">
              <a:rPr lang="en-US" dirty="0"/>
              <a:t>9/8/2021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0337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16C96-82A1-4D77-8ADA-627AC6FE3D65}" type="datetimeFigureOut">
              <a:rPr lang="en-US" dirty="0"/>
              <a:t>9/8/2021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32177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02C1E-28F2-47E9-802D-339E64E2F920}" type="datetimeFigureOut">
              <a:rPr lang="en-US" dirty="0"/>
              <a:t>9/8/2021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98092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24271A48-F18A-45B3-BC05-1E27DA3F88AF}" type="datetimeFigureOut">
              <a:rPr lang="en-US" dirty="0"/>
              <a:t>9/8/2021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84225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747F8-9654-4282-85D2-65F41AAE7A75}" type="datetimeFigureOut">
              <a:rPr lang="en-US" dirty="0"/>
              <a:t>9/8/2021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41095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5DC5B261-8843-42D1-AAFC-05E20E2D9B97}" type="datetimeFigureOut">
              <a:rPr lang="en-US" dirty="0"/>
              <a:t>9/8/2021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810332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2" r:id="rId1"/>
    <p:sldLayoutId id="2147483743" r:id="rId2"/>
    <p:sldLayoutId id="2147483744" r:id="rId3"/>
    <p:sldLayoutId id="2147483745" r:id="rId4"/>
    <p:sldLayoutId id="2147483746" r:id="rId5"/>
    <p:sldLayoutId id="2147483747" r:id="rId6"/>
    <p:sldLayoutId id="2147483748" r:id="rId7"/>
    <p:sldLayoutId id="2147483749" r:id="rId8"/>
    <p:sldLayoutId id="2147483750" r:id="rId9"/>
    <p:sldLayoutId id="2147483751" r:id="rId10"/>
    <p:sldLayoutId id="2147483752" r:id="rId11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6000">
                <a:cs typeface="Calibri Light"/>
              </a:rPr>
              <a:t>Circulation/ILL Advisory Group</a:t>
            </a:r>
            <a:endParaRPr lang="en-US" sz="6600">
              <a:cs typeface="Calibri Light" panose="020F0302020204030204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>
                <a:cs typeface="Calibri Light"/>
              </a:rPr>
              <a:t>SEPTEMBER 10, 2021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D930E5-F7EA-4517-A3B7-A04FCAE604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>
                <a:cs typeface="Calibri Light"/>
              </a:rPr>
              <a:t>Claims Workflows</a:t>
            </a:r>
            <a:endParaRPr lang="en-US" sz="3800">
              <a:cs typeface="Calibri Light" panose="020F0302020204030204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F84A166-2E32-4E6E-A340-A79EC1A546BD}"/>
              </a:ext>
            </a:extLst>
          </p:cNvPr>
          <p:cNvSpPr txBox="1"/>
          <p:nvPr/>
        </p:nvSpPr>
        <p:spPr>
          <a:xfrm>
            <a:off x="1096370" y="2256428"/>
            <a:ext cx="10203976" cy="175432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400"/>
              <a:t>As of late August 2021, there are 1,901 items in the database with a current status of Claims. Breakdown of when the items were claimed: </a:t>
            </a:r>
            <a:endParaRPr lang="en-US" sz="2400">
              <a:cs typeface="Calibri"/>
            </a:endParaRPr>
          </a:p>
          <a:p>
            <a:endParaRPr lang="en-US" sz="2400">
              <a:cs typeface="Calibri"/>
            </a:endParaRPr>
          </a:p>
          <a:p>
            <a:endParaRPr lang="en-US">
              <a:cs typeface="Calibri"/>
            </a:endParaRPr>
          </a:p>
          <a:p>
            <a:endParaRPr lang="en-US">
              <a:cs typeface="Calibri"/>
            </a:endParaRP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7F52C003-B775-4A54-BE87-A25222C4528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1170510"/>
              </p:ext>
            </p:extLst>
          </p:nvPr>
        </p:nvGraphicFramePr>
        <p:xfrm>
          <a:off x="2684059" y="3377820"/>
          <a:ext cx="6992546" cy="20417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48418">
                  <a:extLst>
                    <a:ext uri="{9D8B030D-6E8A-4147-A177-3AD203B41FA5}">
                      <a16:colId xmlns:a16="http://schemas.microsoft.com/office/drawing/2014/main" val="2140766379"/>
                    </a:ext>
                  </a:extLst>
                </a:gridCol>
                <a:gridCol w="3444128">
                  <a:extLst>
                    <a:ext uri="{9D8B030D-6E8A-4147-A177-3AD203B41FA5}">
                      <a16:colId xmlns:a16="http://schemas.microsoft.com/office/drawing/2014/main" val="2950747042"/>
                    </a:ext>
                  </a:extLst>
                </a:gridCol>
              </a:tblGrid>
              <a:tr h="443552">
                <a:tc>
                  <a:txBody>
                    <a:bodyPr/>
                    <a:lstStyle/>
                    <a:p>
                      <a:pPr algn="ctr"/>
                      <a:r>
                        <a:rPr lang="en-US" sz="2000"/>
                        <a:t>Items Claimed in...</a:t>
                      </a: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/>
                        <a:t>Number of Unresolved Claims</a:t>
                      </a:r>
                    </a:p>
                  </a:txBody>
                  <a:tcP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5686811"/>
                  </a:ext>
                </a:extLst>
              </a:tr>
              <a:tr h="409432">
                <a:tc>
                  <a:txBody>
                    <a:bodyPr/>
                    <a:lstStyle/>
                    <a:p>
                      <a:pPr algn="ctr"/>
                      <a:r>
                        <a:rPr lang="en-US" sz="2000" b="1"/>
                        <a:t>2021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/>
                        <a:t>791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51167789"/>
                  </a:ext>
                </a:extLst>
              </a:tr>
              <a:tr h="392373">
                <a:tc>
                  <a:txBody>
                    <a:bodyPr/>
                    <a:lstStyle/>
                    <a:p>
                      <a:pPr algn="ctr"/>
                      <a:r>
                        <a:rPr lang="en-US" sz="2000" b="1"/>
                        <a:t>2020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/>
                        <a:t>354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86314218"/>
                  </a:ext>
                </a:extLst>
              </a:tr>
              <a:tr h="392373">
                <a:tc>
                  <a:txBody>
                    <a:bodyPr/>
                    <a:lstStyle/>
                    <a:p>
                      <a:pPr algn="ctr"/>
                      <a:r>
                        <a:rPr lang="en-US" sz="2000" b="1"/>
                        <a:t>2019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/>
                        <a:t>149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2716213"/>
                  </a:ext>
                </a:extLst>
              </a:tr>
              <a:tr h="392373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2000" b="1"/>
                        <a:t>2018 and earlier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2000" b="1"/>
                        <a:t>607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39733189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FDBB4E86-7903-45AE-AFB2-F7CF4ABAAFB3}"/>
              </a:ext>
            </a:extLst>
          </p:cNvPr>
          <p:cNvSpPr txBox="1"/>
          <p:nvPr/>
        </p:nvSpPr>
        <p:spPr>
          <a:xfrm>
            <a:off x="8875594" y="5918578"/>
            <a:ext cx="2993408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i="1"/>
              <a:t>Data taken August 24, 2021</a:t>
            </a:r>
          </a:p>
        </p:txBody>
      </p:sp>
    </p:spTree>
    <p:extLst>
      <p:ext uri="{BB962C8B-B14F-4D97-AF65-F5344CB8AC3E}">
        <p14:creationId xmlns:p14="http://schemas.microsoft.com/office/powerpoint/2010/main" val="26247115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D930E5-F7EA-4517-A3B7-A04FCAE604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>
                <a:cs typeface="Calibri Light"/>
              </a:rPr>
              <a:t>Claims Workflows</a:t>
            </a:r>
            <a:endParaRPr lang="en-US" sz="3800">
              <a:cs typeface="Calibri Light" panose="020F0302020204030204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F84A166-2E32-4E6E-A340-A79EC1A546BD}"/>
              </a:ext>
            </a:extLst>
          </p:cNvPr>
          <p:cNvSpPr txBox="1"/>
          <p:nvPr/>
        </p:nvSpPr>
        <p:spPr>
          <a:xfrm>
            <a:off x="1096370" y="2301921"/>
            <a:ext cx="10203976" cy="212365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400"/>
              <a:t>1,504 items were claimed and then either </a:t>
            </a:r>
            <a:r>
              <a:rPr lang="en-US" sz="2400" u="sng"/>
              <a:t>recovered or billed</a:t>
            </a:r>
            <a:r>
              <a:rPr lang="en-US" sz="2400"/>
              <a:t> to the patron between January-July 2021. 75% of those resolved Claims were resolved within 34 days of becoming Claimed.</a:t>
            </a:r>
            <a:endParaRPr lang="en-US" sz="2400">
              <a:cs typeface="Calibri"/>
            </a:endParaRPr>
          </a:p>
          <a:p>
            <a:endParaRPr lang="en-US" sz="2400">
              <a:cs typeface="Calibri"/>
            </a:endParaRPr>
          </a:p>
          <a:p>
            <a:endParaRPr lang="en-US">
              <a:cs typeface="Calibri"/>
            </a:endParaRPr>
          </a:p>
          <a:p>
            <a:endParaRPr lang="en-US">
              <a:cs typeface="Calibri"/>
            </a:endParaRP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7F52C003-B775-4A54-BE87-A25222C4528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89656006"/>
              </p:ext>
            </p:extLst>
          </p:nvPr>
        </p:nvGraphicFramePr>
        <p:xfrm>
          <a:off x="2991134" y="3582537"/>
          <a:ext cx="5934816" cy="201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67408">
                  <a:extLst>
                    <a:ext uri="{9D8B030D-6E8A-4147-A177-3AD203B41FA5}">
                      <a16:colId xmlns:a16="http://schemas.microsoft.com/office/drawing/2014/main" val="2140766379"/>
                    </a:ext>
                  </a:extLst>
                </a:gridCol>
                <a:gridCol w="2967408">
                  <a:extLst>
                    <a:ext uri="{9D8B030D-6E8A-4147-A177-3AD203B41FA5}">
                      <a16:colId xmlns:a16="http://schemas.microsoft.com/office/drawing/2014/main" val="2950747042"/>
                    </a:ext>
                  </a:extLst>
                </a:gridCol>
              </a:tblGrid>
              <a:tr h="409432">
                <a:tc>
                  <a:txBody>
                    <a:bodyPr/>
                    <a:lstStyle/>
                    <a:p>
                      <a:pPr algn="ctr"/>
                      <a:r>
                        <a:rPr lang="en-US" sz="2400"/>
                        <a:t>Claims Resolved Within....</a:t>
                      </a: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/>
                        <a:t>Percentage of Items Resolved</a:t>
                      </a:r>
                    </a:p>
                  </a:txBody>
                  <a:tcP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56868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b="1"/>
                        <a:t>7 days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/>
                        <a:t>43.1%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511677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b="1"/>
                        <a:t>10 days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/>
                        <a:t>50%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863142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b="1"/>
                        <a:t>34 days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/>
                        <a:t>75%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2716213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FDBB4E86-7903-45AE-AFB2-F7CF4ABAAFB3}"/>
              </a:ext>
            </a:extLst>
          </p:cNvPr>
          <p:cNvSpPr txBox="1"/>
          <p:nvPr/>
        </p:nvSpPr>
        <p:spPr>
          <a:xfrm>
            <a:off x="8875594" y="5918578"/>
            <a:ext cx="2743200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i="1"/>
              <a:t>Data taken August 2, 2021</a:t>
            </a:r>
          </a:p>
        </p:txBody>
      </p:sp>
    </p:spTree>
    <p:extLst>
      <p:ext uri="{BB962C8B-B14F-4D97-AF65-F5344CB8AC3E}">
        <p14:creationId xmlns:p14="http://schemas.microsoft.com/office/powerpoint/2010/main" val="19322440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62BD92-B794-4036-B6EE-24599C7ED5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>
                <a:cs typeface="Calibri Light"/>
              </a:rPr>
              <a:t>Claims Workflows</a:t>
            </a:r>
            <a:endParaRPr lang="en-US" sz="4400">
              <a:cs typeface="Calibri Light" panose="020F0302020204030204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EEFB2A0-4632-448A-9A31-BA13CDDAD320}"/>
              </a:ext>
            </a:extLst>
          </p:cNvPr>
          <p:cNvSpPr txBox="1"/>
          <p:nvPr/>
        </p:nvSpPr>
        <p:spPr>
          <a:xfrm>
            <a:off x="1096370" y="2074459"/>
            <a:ext cx="10340453" cy="230832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2400"/>
              <a:t>Removing a claimed item without billing the patron</a:t>
            </a:r>
            <a:endParaRPr lang="en-US" sz="2400">
              <a:cs typeface="Calibri"/>
            </a:endParaRPr>
          </a:p>
          <a:p>
            <a:endParaRPr lang="en-US" sz="2400">
              <a:ea typeface="+mn-lt"/>
              <a:cs typeface="+mn-lt"/>
            </a:endParaRPr>
          </a:p>
          <a:p>
            <a:pPr marL="742950" lvl="1" indent="-285750">
              <a:buFont typeface="Arial"/>
              <a:buChar char="•"/>
            </a:pPr>
            <a:r>
              <a:rPr lang="en-US" sz="2400">
                <a:ea typeface="+mn-lt"/>
                <a:cs typeface="+mn-lt"/>
              </a:rPr>
              <a:t>Method 1: Mark the item as “Lost” and then waive the charges.</a:t>
            </a:r>
          </a:p>
          <a:p>
            <a:pPr lvl="1"/>
            <a:endParaRPr lang="en-US" sz="2400">
              <a:ea typeface="+mn-lt"/>
              <a:cs typeface="+mn-lt"/>
            </a:endParaRPr>
          </a:p>
          <a:p>
            <a:pPr marL="742950" lvl="1" indent="-285750">
              <a:buFont typeface="Arial"/>
              <a:buChar char="•"/>
            </a:pPr>
            <a:r>
              <a:rPr lang="en-US" sz="2400">
                <a:ea typeface="+mn-lt"/>
                <a:cs typeface="+mn-lt"/>
              </a:rPr>
              <a:t>Method 2: Check the item to remove from the patron’s record and then change the item status to "Missing." </a:t>
            </a:r>
          </a:p>
        </p:txBody>
      </p:sp>
    </p:spTree>
    <p:extLst>
      <p:ext uri="{BB962C8B-B14F-4D97-AF65-F5344CB8AC3E}">
        <p14:creationId xmlns:p14="http://schemas.microsoft.com/office/powerpoint/2010/main" val="421171166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62BD92-B794-4036-B6EE-24599C7ED5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>
                <a:cs typeface="Calibri Light"/>
              </a:rPr>
              <a:t>Claims Workflows</a:t>
            </a:r>
            <a:endParaRPr lang="en-US" sz="4400">
              <a:cs typeface="Calibri Light" panose="020F0302020204030204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EEFB2A0-4632-448A-9A31-BA13CDDAD320}"/>
              </a:ext>
            </a:extLst>
          </p:cNvPr>
          <p:cNvSpPr txBox="1"/>
          <p:nvPr/>
        </p:nvSpPr>
        <p:spPr>
          <a:xfrm>
            <a:off x="1096370" y="2074459"/>
            <a:ext cx="10340453" cy="267765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2400"/>
              <a:t>Method 1: Mark the item as “Lost” and then waive the charges.</a:t>
            </a:r>
            <a:endParaRPr lang="en-US" sz="2400">
              <a:cs typeface="Calibri"/>
            </a:endParaRPr>
          </a:p>
          <a:p>
            <a:endParaRPr lang="en-US" sz="2400">
              <a:ea typeface="+mn-lt"/>
              <a:cs typeface="+mn-lt"/>
            </a:endParaRPr>
          </a:p>
          <a:p>
            <a:pPr marL="742950" lvl="1" indent="-285750">
              <a:buFont typeface="Arial"/>
              <a:buChar char="•"/>
            </a:pPr>
            <a:r>
              <a:rPr lang="en-US" sz="2400">
                <a:ea typeface="+mn-lt"/>
                <a:cs typeface="+mn-lt"/>
              </a:rPr>
              <a:t>A "Lifetime claims" count remains on the patron's record.</a:t>
            </a:r>
          </a:p>
          <a:p>
            <a:pPr lvl="1"/>
            <a:endParaRPr lang="en-US" sz="2400">
              <a:ea typeface="+mn-lt"/>
              <a:cs typeface="+mn-lt"/>
            </a:endParaRPr>
          </a:p>
          <a:p>
            <a:pPr marL="742950" lvl="1" indent="-285750">
              <a:buFont typeface="Arial"/>
              <a:buChar char="•"/>
            </a:pPr>
            <a:r>
              <a:rPr lang="en-US" sz="2400">
                <a:ea typeface="+mn-lt"/>
                <a:cs typeface="+mn-lt"/>
              </a:rPr>
              <a:t>Item's circulation status is now "Lost."</a:t>
            </a:r>
          </a:p>
          <a:p>
            <a:pPr lvl="1"/>
            <a:endParaRPr lang="en-US" sz="2400">
              <a:ea typeface="+mn-lt"/>
              <a:cs typeface="+mn-lt"/>
            </a:endParaRPr>
          </a:p>
          <a:p>
            <a:pPr marL="742950" lvl="1" indent="-285750">
              <a:buFont typeface="Arial"/>
              <a:buChar char="•"/>
            </a:pPr>
            <a:r>
              <a:rPr lang="en-US" sz="2400">
                <a:ea typeface="+mn-lt"/>
                <a:cs typeface="+mn-lt"/>
              </a:rPr>
              <a:t>Patron has a waived replacement cost on their record.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2241DCF-8310-42D2-A2E9-99F5C7977BB4}"/>
              </a:ext>
            </a:extLst>
          </p:cNvPr>
          <p:cNvSpPr txBox="1"/>
          <p:nvPr/>
        </p:nvSpPr>
        <p:spPr>
          <a:xfrm>
            <a:off x="1096370" y="5099712"/>
            <a:ext cx="10272214" cy="83099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400">
                <a:cs typeface="Calibri"/>
              </a:rPr>
              <a:t>Consideration: When are items with a status of "Lost" deleted at the library? When do selectors consider reordering a Lost title?</a:t>
            </a:r>
          </a:p>
        </p:txBody>
      </p:sp>
    </p:spTree>
    <p:extLst>
      <p:ext uri="{BB962C8B-B14F-4D97-AF65-F5344CB8AC3E}">
        <p14:creationId xmlns:p14="http://schemas.microsoft.com/office/powerpoint/2010/main" val="203767221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62BD92-B794-4036-B6EE-24599C7ED5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>
                <a:cs typeface="Calibri Light"/>
              </a:rPr>
              <a:t>Claims Workflows</a:t>
            </a:r>
            <a:endParaRPr lang="en-US" sz="4400">
              <a:cs typeface="Calibri Light" panose="020F0302020204030204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EEFB2A0-4632-448A-9A31-BA13CDDAD320}"/>
              </a:ext>
            </a:extLst>
          </p:cNvPr>
          <p:cNvSpPr txBox="1"/>
          <p:nvPr/>
        </p:nvSpPr>
        <p:spPr>
          <a:xfrm>
            <a:off x="1096370" y="2074459"/>
            <a:ext cx="10340453" cy="280076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2200"/>
              <a:t>Method 2: Check the item to remove from the patron’s record and then change the item status to "Missing." </a:t>
            </a:r>
            <a:endParaRPr lang="en-US" sz="2200">
              <a:cs typeface="Calibri"/>
            </a:endParaRPr>
          </a:p>
          <a:p>
            <a:endParaRPr lang="en-US" sz="2200" dirty="0">
              <a:ea typeface="+mn-lt"/>
              <a:cs typeface="+mn-lt"/>
            </a:endParaRPr>
          </a:p>
          <a:p>
            <a:pPr marL="742950" lvl="1" indent="-285750">
              <a:buFont typeface="Arial"/>
              <a:buChar char="•"/>
            </a:pPr>
            <a:r>
              <a:rPr lang="en-US" sz="2200">
                <a:ea typeface="+mn-lt"/>
                <a:cs typeface="+mn-lt"/>
              </a:rPr>
              <a:t>A "Lifetime claims" count remains on the patron's record.</a:t>
            </a:r>
            <a:endParaRPr lang="en-US" sz="2200" dirty="0">
              <a:ea typeface="+mn-lt"/>
              <a:cs typeface="+mn-lt"/>
            </a:endParaRPr>
          </a:p>
          <a:p>
            <a:pPr lvl="1"/>
            <a:endParaRPr lang="en-US" sz="2200" dirty="0">
              <a:ea typeface="+mn-lt"/>
              <a:cs typeface="+mn-lt"/>
            </a:endParaRPr>
          </a:p>
          <a:p>
            <a:pPr marL="742950" lvl="1" indent="-285750">
              <a:buFont typeface="Arial"/>
              <a:buChar char="•"/>
            </a:pPr>
            <a:r>
              <a:rPr lang="en-US" sz="2200">
                <a:ea typeface="+mn-lt"/>
                <a:cs typeface="+mn-lt"/>
              </a:rPr>
              <a:t>Item's circulation status is now "Missing" as of the check in date.</a:t>
            </a:r>
            <a:endParaRPr lang="en-US" sz="2200" dirty="0">
              <a:ea typeface="+mn-lt"/>
              <a:cs typeface="+mn-lt"/>
            </a:endParaRPr>
          </a:p>
          <a:p>
            <a:pPr lvl="1"/>
            <a:endParaRPr lang="en-US" sz="2200" dirty="0">
              <a:ea typeface="+mn-lt"/>
              <a:cs typeface="+mn-lt"/>
            </a:endParaRPr>
          </a:p>
          <a:p>
            <a:pPr marL="742950" lvl="1" indent="-285750">
              <a:buFont typeface="Arial"/>
              <a:buChar char="•"/>
            </a:pPr>
            <a:r>
              <a:rPr lang="en-US" sz="2200">
                <a:ea typeface="+mn-lt"/>
                <a:cs typeface="+mn-lt"/>
              </a:rPr>
              <a:t>Patron does not have a waive charge entry  for this item.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588B41B-96F2-46A1-B3D2-4CAA1D1ECF36}"/>
              </a:ext>
            </a:extLst>
          </p:cNvPr>
          <p:cNvSpPr txBox="1"/>
          <p:nvPr/>
        </p:nvSpPr>
        <p:spPr>
          <a:xfrm>
            <a:off x="1096370" y="5224817"/>
            <a:ext cx="10272214" cy="110799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200">
                <a:cs typeface="Calibri"/>
              </a:rPr>
              <a:t>Considerations: When are items with a status of "Missing" deleted at the library? When do selectors consider reordering a Missing title? Would your staff be able to easily update an item status? </a:t>
            </a:r>
          </a:p>
        </p:txBody>
      </p:sp>
    </p:spTree>
    <p:extLst>
      <p:ext uri="{BB962C8B-B14F-4D97-AF65-F5344CB8AC3E}">
        <p14:creationId xmlns:p14="http://schemas.microsoft.com/office/powerpoint/2010/main" val="318444242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F62BD2-629A-4B46-84A9-6E30390C3D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>
                <a:cs typeface="Calibri Light"/>
              </a:rPr>
              <a:t>Discussion 2:</a:t>
            </a:r>
            <a:r>
              <a:rPr lang="en-US" sz="3600">
                <a:cs typeface="Calibri Light"/>
              </a:rPr>
              <a:t> </a:t>
            </a:r>
            <a:endParaRPr lang="en-US">
              <a:cs typeface="Calibri Ligh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E96589-F093-4E36-94A9-CE2C9056CA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0" tIns="45720" rIns="0" bIns="45720" rtlCol="0" anchor="t">
            <a:normAutofit/>
          </a:bodyPr>
          <a:lstStyle/>
          <a:p>
            <a:endParaRPr lang="en-US" sz="3200">
              <a:cs typeface="Calibri"/>
            </a:endParaRPr>
          </a:p>
          <a:p>
            <a:r>
              <a:rPr lang="en-US" sz="3200">
                <a:ea typeface="+mn-lt"/>
                <a:cs typeface="+mn-lt"/>
              </a:rPr>
              <a:t>What is the recommended workflow to remove claimed items from a patron’s record when not holding the patron responsible for the costs?</a:t>
            </a:r>
            <a:endParaRPr lang="en-US"/>
          </a:p>
          <a:p>
            <a:endParaRPr lang="en-US"/>
          </a:p>
          <a:p>
            <a:endParaRPr lang="en-US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54474243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62BD92-B794-4036-B6EE-24599C7ED5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>
                <a:cs typeface="Calibri Light"/>
              </a:rPr>
              <a:t>Claims Workflows</a:t>
            </a:r>
            <a:endParaRPr lang="en-US" sz="4400">
              <a:cs typeface="Calibri Light" panose="020F0302020204030204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EEFB2A0-4632-448A-9A31-BA13CDDAD320}"/>
              </a:ext>
            </a:extLst>
          </p:cNvPr>
          <p:cNvSpPr txBox="1"/>
          <p:nvPr/>
        </p:nvSpPr>
        <p:spPr>
          <a:xfrm>
            <a:off x="1096370" y="2074459"/>
            <a:ext cx="10340453" cy="230832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2400"/>
              <a:t>Claiming an item that is already Lost and billed to the patron.</a:t>
            </a:r>
            <a:endParaRPr lang="en-US" sz="2400">
              <a:cs typeface="Calibri"/>
            </a:endParaRPr>
          </a:p>
          <a:p>
            <a:endParaRPr lang="en-US" sz="2400">
              <a:ea typeface="+mn-lt"/>
              <a:cs typeface="+mn-lt"/>
            </a:endParaRPr>
          </a:p>
          <a:p>
            <a:pPr marL="742950" lvl="1" indent="-285750">
              <a:buFont typeface="Arial"/>
              <a:buChar char="•"/>
            </a:pPr>
            <a:r>
              <a:rPr lang="en-US" sz="2400">
                <a:ea typeface="+mn-lt"/>
                <a:cs typeface="+mn-lt"/>
              </a:rPr>
              <a:t>Method 1: Waive the charges.</a:t>
            </a:r>
          </a:p>
          <a:p>
            <a:pPr lvl="1"/>
            <a:endParaRPr lang="en-US" sz="2400">
              <a:ea typeface="+mn-lt"/>
              <a:cs typeface="+mn-lt"/>
            </a:endParaRPr>
          </a:p>
          <a:p>
            <a:pPr marL="742950" lvl="1" indent="-285750">
              <a:buFont typeface="Arial"/>
              <a:buChar char="•"/>
            </a:pPr>
            <a:r>
              <a:rPr lang="en-US" sz="2400">
                <a:ea typeface="+mn-lt"/>
                <a:cs typeface="+mn-lt"/>
              </a:rPr>
              <a:t>Method 2: Check in item and check back out to patron; mark item as "Claimed." </a:t>
            </a:r>
          </a:p>
        </p:txBody>
      </p:sp>
    </p:spTree>
    <p:extLst>
      <p:ext uri="{BB962C8B-B14F-4D97-AF65-F5344CB8AC3E}">
        <p14:creationId xmlns:p14="http://schemas.microsoft.com/office/powerpoint/2010/main" val="281359265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62BD92-B794-4036-B6EE-24599C7ED5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>
                <a:cs typeface="Calibri Light"/>
              </a:rPr>
              <a:t>Claims Workflows</a:t>
            </a:r>
            <a:endParaRPr lang="en-US" sz="4400">
              <a:cs typeface="Calibri Light" panose="020F0302020204030204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EEFB2A0-4632-448A-9A31-BA13CDDAD320}"/>
              </a:ext>
            </a:extLst>
          </p:cNvPr>
          <p:cNvSpPr txBox="1"/>
          <p:nvPr/>
        </p:nvSpPr>
        <p:spPr>
          <a:xfrm>
            <a:off x="1096370" y="2074459"/>
            <a:ext cx="10340453" cy="304698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2400"/>
              <a:t>Method 1: Waive the charges.</a:t>
            </a:r>
            <a:endParaRPr lang="en-US" sz="2400">
              <a:cs typeface="Calibri"/>
            </a:endParaRPr>
          </a:p>
          <a:p>
            <a:endParaRPr lang="en-US" sz="2400">
              <a:ea typeface="+mn-lt"/>
              <a:cs typeface="+mn-lt"/>
            </a:endParaRPr>
          </a:p>
          <a:p>
            <a:pPr marL="742950" lvl="1" indent="-285750">
              <a:buFont typeface="Arial"/>
              <a:buChar char="•"/>
            </a:pPr>
            <a:r>
              <a:rPr lang="en-US" sz="2400">
                <a:ea typeface="+mn-lt"/>
                <a:cs typeface="+mn-lt"/>
              </a:rPr>
              <a:t>Item status remains as "Lost."</a:t>
            </a:r>
          </a:p>
          <a:p>
            <a:pPr lvl="1"/>
            <a:endParaRPr lang="en-US" sz="2400">
              <a:ea typeface="+mn-lt"/>
              <a:cs typeface="+mn-lt"/>
            </a:endParaRPr>
          </a:p>
          <a:p>
            <a:pPr marL="742950" lvl="1" indent="-285750">
              <a:buFont typeface="Arial"/>
              <a:buChar char="•"/>
            </a:pPr>
            <a:r>
              <a:rPr lang="en-US" sz="2400">
                <a:ea typeface="+mn-lt"/>
                <a:cs typeface="+mn-lt"/>
              </a:rPr>
              <a:t>Patron has a waived replacement cost on their record.</a:t>
            </a:r>
          </a:p>
          <a:p>
            <a:pPr lvl="1"/>
            <a:endParaRPr lang="en-US" sz="2400">
              <a:ea typeface="+mn-lt"/>
              <a:cs typeface="+mn-lt"/>
            </a:endParaRPr>
          </a:p>
          <a:p>
            <a:pPr marL="742950" lvl="1" indent="-285750">
              <a:buFont typeface="Arial"/>
              <a:buChar char="•"/>
            </a:pPr>
            <a:r>
              <a:rPr lang="en-US" sz="2400">
                <a:ea typeface="+mn-lt"/>
                <a:cs typeface="+mn-lt"/>
              </a:rPr>
              <a:t>No active claim on patron's account; no count has been added to patron's lifetime claims.</a:t>
            </a:r>
          </a:p>
        </p:txBody>
      </p:sp>
    </p:spTree>
    <p:extLst>
      <p:ext uri="{BB962C8B-B14F-4D97-AF65-F5344CB8AC3E}">
        <p14:creationId xmlns:p14="http://schemas.microsoft.com/office/powerpoint/2010/main" val="404473497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62BD92-B794-4036-B6EE-24599C7ED5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>
                <a:cs typeface="Calibri Light"/>
              </a:rPr>
              <a:t>Claims Workflows</a:t>
            </a:r>
            <a:endParaRPr lang="en-US" sz="4400">
              <a:cs typeface="Calibri Light" panose="020F0302020204030204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EEFB2A0-4632-448A-9A31-BA13CDDAD320}"/>
              </a:ext>
            </a:extLst>
          </p:cNvPr>
          <p:cNvSpPr txBox="1"/>
          <p:nvPr/>
        </p:nvSpPr>
        <p:spPr>
          <a:xfrm>
            <a:off x="1096370" y="2074459"/>
            <a:ext cx="10340453" cy="341632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2400"/>
              <a:t>Method 2: Check in item and check back out to patron; mark item as "Claimed." </a:t>
            </a:r>
            <a:endParaRPr lang="en-US" sz="2400">
              <a:cs typeface="Calibri"/>
            </a:endParaRPr>
          </a:p>
          <a:p>
            <a:endParaRPr lang="en-US" sz="2400">
              <a:ea typeface="+mn-lt"/>
              <a:cs typeface="+mn-lt"/>
            </a:endParaRPr>
          </a:p>
          <a:p>
            <a:pPr marL="742950" lvl="1" indent="-285750">
              <a:buFont typeface="Arial"/>
              <a:buChar char="•"/>
            </a:pPr>
            <a:r>
              <a:rPr lang="en-US" sz="2400">
                <a:ea typeface="+mn-lt"/>
                <a:cs typeface="+mn-lt"/>
              </a:rPr>
              <a:t>Item status is updated to "Claimed."</a:t>
            </a:r>
          </a:p>
          <a:p>
            <a:pPr lvl="1"/>
            <a:endParaRPr lang="en-US" sz="2400">
              <a:ea typeface="+mn-lt"/>
              <a:cs typeface="+mn-lt"/>
            </a:endParaRPr>
          </a:p>
          <a:p>
            <a:pPr marL="742950" lvl="1" indent="-285750">
              <a:buFont typeface="Arial"/>
              <a:buChar char="•"/>
            </a:pPr>
            <a:r>
              <a:rPr lang="en-US" sz="2400">
                <a:ea typeface="+mn-lt"/>
                <a:cs typeface="+mn-lt"/>
              </a:rPr>
              <a:t>An active claim is now on the patron's account; a count will also be added to their lifetime claims.</a:t>
            </a:r>
          </a:p>
          <a:p>
            <a:pPr lvl="1"/>
            <a:endParaRPr lang="en-US" sz="2400">
              <a:ea typeface="+mn-lt"/>
              <a:cs typeface="+mn-lt"/>
            </a:endParaRPr>
          </a:p>
          <a:p>
            <a:pPr marL="742950" lvl="1" indent="-285750">
              <a:buFont typeface="Arial"/>
              <a:buChar char="•"/>
            </a:pPr>
            <a:r>
              <a:rPr lang="en-US" sz="2400">
                <a:ea typeface="+mn-lt"/>
                <a:cs typeface="+mn-lt"/>
              </a:rPr>
              <a:t>The library can resolve claim as per local procedure.</a:t>
            </a:r>
          </a:p>
        </p:txBody>
      </p:sp>
    </p:spTree>
    <p:extLst>
      <p:ext uri="{BB962C8B-B14F-4D97-AF65-F5344CB8AC3E}">
        <p14:creationId xmlns:p14="http://schemas.microsoft.com/office/powerpoint/2010/main" val="260236266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F62BD2-629A-4B46-84A9-6E30390C3D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>
                <a:cs typeface="Calibri Light"/>
              </a:rPr>
              <a:t>Discussion 3:</a:t>
            </a:r>
            <a:r>
              <a:rPr lang="en-US" sz="3600">
                <a:cs typeface="Calibri Light"/>
              </a:rPr>
              <a:t> </a:t>
            </a:r>
            <a:endParaRPr lang="en-US">
              <a:cs typeface="Calibri Ligh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E96589-F093-4E36-94A9-CE2C9056CA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0" tIns="45720" rIns="0" bIns="45720" rtlCol="0" anchor="t">
            <a:normAutofit/>
          </a:bodyPr>
          <a:lstStyle/>
          <a:p>
            <a:endParaRPr lang="en-US" sz="3200">
              <a:cs typeface="Calibri"/>
            </a:endParaRPr>
          </a:p>
          <a:p>
            <a:r>
              <a:rPr lang="en-US" sz="3200">
                <a:ea typeface="+mn-lt"/>
                <a:cs typeface="+mn-lt"/>
              </a:rPr>
              <a:t>What is the recommended workflow to resolve a Lost item that the patron claims to have returned?</a:t>
            </a:r>
            <a:endParaRPr lang="en-US">
              <a:ea typeface="+mn-lt"/>
              <a:cs typeface="+mn-lt"/>
            </a:endParaRPr>
          </a:p>
          <a:p>
            <a:endParaRPr lang="en-US"/>
          </a:p>
          <a:p>
            <a:endParaRPr lang="en-US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379452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6000">
                <a:cs typeface="Calibri Light"/>
              </a:rPr>
              <a:t>Overview of Circulation/ILL</a:t>
            </a:r>
            <a:br>
              <a:rPr lang="en-US" sz="6000">
                <a:cs typeface="Calibri Light"/>
              </a:rPr>
            </a:br>
            <a:r>
              <a:rPr lang="en-US" sz="6000">
                <a:cs typeface="Calibri Light"/>
              </a:rPr>
              <a:t>Advisory Group</a:t>
            </a:r>
          </a:p>
        </p:txBody>
      </p:sp>
    </p:spTree>
    <p:extLst>
      <p:ext uri="{BB962C8B-B14F-4D97-AF65-F5344CB8AC3E}">
        <p14:creationId xmlns:p14="http://schemas.microsoft.com/office/powerpoint/2010/main" val="355803692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6000">
                <a:cs typeface="Calibri Light"/>
              </a:rPr>
              <a:t>Lost and Missing Item Retention</a:t>
            </a:r>
            <a:endParaRPr lang="en-US" sz="6600">
              <a:cs typeface="Calibri Light" panose="020F03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03646711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62BD92-B794-4036-B6EE-24599C7ED5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>
                <a:cs typeface="Calibri Light"/>
              </a:rPr>
              <a:t>Lost and Missing Item Retention</a:t>
            </a:r>
            <a:endParaRPr lang="en-US" sz="4400">
              <a:cs typeface="Calibri Light" panose="020F0302020204030204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EEFB2A0-4632-448A-9A31-BA13CDDAD320}"/>
              </a:ext>
            </a:extLst>
          </p:cNvPr>
          <p:cNvSpPr txBox="1"/>
          <p:nvPr/>
        </p:nvSpPr>
        <p:spPr>
          <a:xfrm>
            <a:off x="1096370" y="2074459"/>
            <a:ext cx="10340453" cy="341632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2400"/>
              <a:t>CCS is evaluating possibility of standardizing how long Lost item records and Missing item records are retained in the database.</a:t>
            </a:r>
            <a:endParaRPr lang="en-US" sz="2400">
              <a:cs typeface="Calibri"/>
            </a:endParaRPr>
          </a:p>
          <a:p>
            <a:endParaRPr lang="en-US" sz="2400">
              <a:ea typeface="+mn-lt"/>
              <a:cs typeface="+mn-lt"/>
            </a:endParaRPr>
          </a:p>
          <a:p>
            <a:pPr marL="742950" lvl="1" indent="-285750">
              <a:buFont typeface="Arial"/>
              <a:buChar char="•"/>
            </a:pPr>
            <a:r>
              <a:rPr lang="en-US" sz="2400">
                <a:ea typeface="+mn-lt"/>
                <a:cs typeface="+mn-lt"/>
              </a:rPr>
              <a:t>Standardization would allow CCS to automate item record deletion. </a:t>
            </a:r>
          </a:p>
          <a:p>
            <a:pPr marL="742950" lvl="1" indent="-285750">
              <a:buFont typeface="Arial"/>
              <a:buChar char="•"/>
            </a:pPr>
            <a:endParaRPr lang="en-US" sz="2400">
              <a:ea typeface="+mn-lt"/>
              <a:cs typeface="+mn-lt"/>
            </a:endParaRPr>
          </a:p>
          <a:p>
            <a:pPr marL="742950" lvl="1" indent="-285750">
              <a:buFont typeface="Arial"/>
              <a:buChar char="•"/>
            </a:pPr>
            <a:r>
              <a:rPr lang="en-US" sz="2400">
                <a:ea typeface="+mn-lt"/>
                <a:cs typeface="+mn-lt"/>
              </a:rPr>
              <a:t>Since Lost items prevent patron records from being deleted, standardization would also allow CCS and libraries to maintain a cleaner patron database.</a:t>
            </a:r>
            <a:endParaRPr lang="en-US">
              <a:cs typeface="Calibri"/>
            </a:endParaRPr>
          </a:p>
          <a:p>
            <a:pPr lvl="1"/>
            <a:endParaRPr lang="en-US" sz="2400">
              <a:ea typeface="+mn-lt"/>
              <a:cs typeface="+mn-lt"/>
            </a:endParaRPr>
          </a:p>
          <a:p>
            <a:pPr lvl="1"/>
            <a:endParaRPr lang="en-US" sz="2400">
              <a:ea typeface="+mn-lt"/>
              <a:cs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72925759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62BD92-B794-4036-B6EE-24599C7ED5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>
                <a:cs typeface="Calibri Light"/>
              </a:rPr>
              <a:t>Lost and Missing Item Retention</a:t>
            </a:r>
            <a:endParaRPr lang="en-US" sz="4400">
              <a:cs typeface="Calibri Light" panose="020F0302020204030204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EEFB2A0-4632-448A-9A31-BA13CDDAD320}"/>
              </a:ext>
            </a:extLst>
          </p:cNvPr>
          <p:cNvSpPr txBox="1"/>
          <p:nvPr/>
        </p:nvSpPr>
        <p:spPr>
          <a:xfrm>
            <a:off x="1096370" y="2074459"/>
            <a:ext cx="10340453" cy="267765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2400"/>
              <a:t>When an item record is deleted</a:t>
            </a:r>
            <a:endParaRPr lang="en-US" sz="2400">
              <a:cs typeface="Calibri"/>
            </a:endParaRPr>
          </a:p>
          <a:p>
            <a:endParaRPr lang="en-US" sz="2400">
              <a:ea typeface="+mn-lt"/>
              <a:cs typeface="+mn-lt"/>
            </a:endParaRPr>
          </a:p>
          <a:p>
            <a:pPr marL="742950" lvl="1" indent="-285750">
              <a:buFont typeface="Arial"/>
              <a:buChar char="•"/>
            </a:pPr>
            <a:r>
              <a:rPr lang="en-US" sz="2400">
                <a:cs typeface="Calibri"/>
              </a:rPr>
              <a:t>Any pending charges remain on a patron's record. The charge has a [DELETED] note appended to the title. Staff are unable to click into the item record.</a:t>
            </a:r>
          </a:p>
          <a:p>
            <a:pPr lvl="1"/>
            <a:endParaRPr lang="en-US" sz="2400">
              <a:ea typeface="+mn-lt"/>
              <a:cs typeface="+mn-lt"/>
            </a:endParaRPr>
          </a:p>
          <a:p>
            <a:pPr lvl="1"/>
            <a:endParaRPr lang="en-US" sz="2400">
              <a:ea typeface="+mn-lt"/>
              <a:cs typeface="+mn-lt"/>
            </a:endParaRPr>
          </a:p>
        </p:txBody>
      </p:sp>
      <p:pic>
        <p:nvPicPr>
          <p:cNvPr id="5" name="Picture 5" descr="Table&#10;&#10;Description automatically generated">
            <a:extLst>
              <a:ext uri="{FF2B5EF4-FFF2-40B4-BE49-F238E27FC236}">
                <a16:creationId xmlns:a16="http://schemas.microsoft.com/office/drawing/2014/main" id="{7896B573-FE5A-442C-A1B8-97B6F4FDDDE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32862" y="4355169"/>
            <a:ext cx="9282752" cy="1507356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38872783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62BD92-B794-4036-B6EE-24599C7ED5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>
                <a:cs typeface="Calibri Light"/>
              </a:rPr>
              <a:t>Lost and Missing Item Retention</a:t>
            </a:r>
            <a:endParaRPr lang="en-US" sz="4400">
              <a:cs typeface="Calibri Light" panose="020F0302020204030204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EEFB2A0-4632-448A-9A31-BA13CDDAD320}"/>
              </a:ext>
            </a:extLst>
          </p:cNvPr>
          <p:cNvSpPr txBox="1"/>
          <p:nvPr/>
        </p:nvSpPr>
        <p:spPr>
          <a:xfrm>
            <a:off x="1096370" y="2074459"/>
            <a:ext cx="10340453" cy="230832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2400"/>
              <a:t>When an item record is deleted</a:t>
            </a:r>
            <a:endParaRPr lang="en-US" sz="2400">
              <a:cs typeface="Calibri"/>
            </a:endParaRPr>
          </a:p>
          <a:p>
            <a:endParaRPr lang="en-US" sz="2400">
              <a:ea typeface="+mn-lt"/>
              <a:cs typeface="+mn-lt"/>
            </a:endParaRPr>
          </a:p>
          <a:p>
            <a:pPr marL="742950" lvl="1" indent="-285750">
              <a:buFont typeface="Arial"/>
              <a:buChar char="•"/>
            </a:pPr>
            <a:r>
              <a:rPr lang="en-US" sz="2400">
                <a:cs typeface="Calibri"/>
              </a:rPr>
              <a:t>Staff are unable to view item history via Simply Reports or the item record. CCS staff can query historical information (like previous patron).</a:t>
            </a:r>
          </a:p>
          <a:p>
            <a:pPr lvl="1"/>
            <a:endParaRPr lang="en-US" sz="2400">
              <a:ea typeface="+mn-lt"/>
              <a:cs typeface="+mn-lt"/>
            </a:endParaRPr>
          </a:p>
          <a:p>
            <a:pPr lvl="1"/>
            <a:endParaRPr lang="en-US" sz="2400">
              <a:ea typeface="+mn-lt"/>
              <a:cs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20363901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D930E5-F7EA-4517-A3B7-A04FCAE604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>
                <a:cs typeface="Calibri Light"/>
              </a:rPr>
              <a:t>Lost and Missing Item Retention</a:t>
            </a:r>
            <a:endParaRPr lang="en-US" sz="3800">
              <a:cs typeface="Calibri Light" panose="020F0302020204030204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F84A166-2E32-4E6E-A340-A79EC1A546BD}"/>
              </a:ext>
            </a:extLst>
          </p:cNvPr>
          <p:cNvSpPr txBox="1"/>
          <p:nvPr/>
        </p:nvSpPr>
        <p:spPr>
          <a:xfrm>
            <a:off x="1096370" y="2301921"/>
            <a:ext cx="10203976" cy="212365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400"/>
              <a:t>18,207 items became Lost and were then recovered (checked in or checked out to a different patron) between January-July 2021. 75% of those recovered Lost items were recovered within 35 days of becoming Lost.</a:t>
            </a:r>
            <a:endParaRPr lang="en-US" sz="2400">
              <a:cs typeface="Calibri"/>
            </a:endParaRPr>
          </a:p>
          <a:p>
            <a:endParaRPr lang="en-US" sz="2400">
              <a:cs typeface="Calibri"/>
            </a:endParaRPr>
          </a:p>
          <a:p>
            <a:endParaRPr lang="en-US">
              <a:cs typeface="Calibri"/>
            </a:endParaRPr>
          </a:p>
          <a:p>
            <a:endParaRPr lang="en-US">
              <a:cs typeface="Calibri"/>
            </a:endParaRP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7F52C003-B775-4A54-BE87-A25222C4528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3688502"/>
              </p:ext>
            </p:extLst>
          </p:nvPr>
        </p:nvGraphicFramePr>
        <p:xfrm>
          <a:off x="3059372" y="3707641"/>
          <a:ext cx="5934816" cy="201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67408">
                  <a:extLst>
                    <a:ext uri="{9D8B030D-6E8A-4147-A177-3AD203B41FA5}">
                      <a16:colId xmlns:a16="http://schemas.microsoft.com/office/drawing/2014/main" val="2140766379"/>
                    </a:ext>
                  </a:extLst>
                </a:gridCol>
                <a:gridCol w="2967408">
                  <a:extLst>
                    <a:ext uri="{9D8B030D-6E8A-4147-A177-3AD203B41FA5}">
                      <a16:colId xmlns:a16="http://schemas.microsoft.com/office/drawing/2014/main" val="2950747042"/>
                    </a:ext>
                  </a:extLst>
                </a:gridCol>
              </a:tblGrid>
              <a:tr h="409432">
                <a:tc>
                  <a:txBody>
                    <a:bodyPr/>
                    <a:lstStyle/>
                    <a:p>
                      <a:pPr algn="ctr"/>
                      <a:r>
                        <a:rPr lang="en-US" sz="2400"/>
                        <a:t>Lost Items Resolved Within....</a:t>
                      </a: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/>
                        <a:t>Percentage of Items Resolved</a:t>
                      </a:r>
                    </a:p>
                  </a:txBody>
                  <a:tcP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56868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b="1"/>
                        <a:t>7 days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/>
                        <a:t>34.5%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511677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b="1"/>
                        <a:t>14 days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/>
                        <a:t>50%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863142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b="1"/>
                        <a:t>35 days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/>
                        <a:t>75%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2716213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FDBB4E86-7903-45AE-AFB2-F7CF4ABAAFB3}"/>
              </a:ext>
            </a:extLst>
          </p:cNvPr>
          <p:cNvSpPr txBox="1"/>
          <p:nvPr/>
        </p:nvSpPr>
        <p:spPr>
          <a:xfrm>
            <a:off x="8875594" y="5918578"/>
            <a:ext cx="2743200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i="1"/>
              <a:t>Data taken August 2, 2021</a:t>
            </a:r>
          </a:p>
        </p:txBody>
      </p:sp>
    </p:spTree>
    <p:extLst>
      <p:ext uri="{BB962C8B-B14F-4D97-AF65-F5344CB8AC3E}">
        <p14:creationId xmlns:p14="http://schemas.microsoft.com/office/powerpoint/2010/main" val="120754577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D930E5-F7EA-4517-A3B7-A04FCAE604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>
                <a:cs typeface="Calibri Light"/>
              </a:rPr>
              <a:t>Lost and Missing Item Retention</a:t>
            </a:r>
            <a:endParaRPr lang="en-US" sz="3800">
              <a:cs typeface="Calibri Light" panose="020F0302020204030204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F84A166-2E32-4E6E-A340-A79EC1A546BD}"/>
              </a:ext>
            </a:extLst>
          </p:cNvPr>
          <p:cNvSpPr txBox="1"/>
          <p:nvPr/>
        </p:nvSpPr>
        <p:spPr>
          <a:xfrm>
            <a:off x="1096370" y="2301921"/>
            <a:ext cx="10203976" cy="212365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400"/>
              <a:t>8,194 items became Missing and were then recovered between January-July 2021. 75% of those recovered Missing items were recovered within 46 days of becoming Missing.</a:t>
            </a:r>
            <a:endParaRPr lang="en-US" sz="2400">
              <a:cs typeface="Calibri"/>
            </a:endParaRPr>
          </a:p>
          <a:p>
            <a:endParaRPr lang="en-US" sz="2400">
              <a:cs typeface="Calibri"/>
            </a:endParaRPr>
          </a:p>
          <a:p>
            <a:endParaRPr lang="en-US">
              <a:cs typeface="Calibri"/>
            </a:endParaRPr>
          </a:p>
          <a:p>
            <a:endParaRPr lang="en-US">
              <a:cs typeface="Calibri"/>
            </a:endParaRP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7F52C003-B775-4A54-BE87-A25222C4528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6198108"/>
              </p:ext>
            </p:extLst>
          </p:nvPr>
        </p:nvGraphicFramePr>
        <p:xfrm>
          <a:off x="2991134" y="3582537"/>
          <a:ext cx="5934816" cy="201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67408">
                  <a:extLst>
                    <a:ext uri="{9D8B030D-6E8A-4147-A177-3AD203B41FA5}">
                      <a16:colId xmlns:a16="http://schemas.microsoft.com/office/drawing/2014/main" val="2140766379"/>
                    </a:ext>
                  </a:extLst>
                </a:gridCol>
                <a:gridCol w="2967408">
                  <a:extLst>
                    <a:ext uri="{9D8B030D-6E8A-4147-A177-3AD203B41FA5}">
                      <a16:colId xmlns:a16="http://schemas.microsoft.com/office/drawing/2014/main" val="2950747042"/>
                    </a:ext>
                  </a:extLst>
                </a:gridCol>
              </a:tblGrid>
              <a:tr h="409432">
                <a:tc>
                  <a:txBody>
                    <a:bodyPr/>
                    <a:lstStyle/>
                    <a:p>
                      <a:pPr algn="ctr"/>
                      <a:r>
                        <a:rPr lang="en-US" sz="2400"/>
                        <a:t>Missing Items Resolved Within....</a:t>
                      </a: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/>
                        <a:t>Percentage of Items Resolved</a:t>
                      </a:r>
                    </a:p>
                  </a:txBody>
                  <a:tcP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56868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b="1"/>
                        <a:t>7 days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/>
                        <a:t>31.2%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511677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b="1"/>
                        <a:t>20 days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/>
                        <a:t>50%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863142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b="1"/>
                        <a:t>46 days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/>
                        <a:t>75%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2716213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FDBB4E86-7903-45AE-AFB2-F7CF4ABAAFB3}"/>
              </a:ext>
            </a:extLst>
          </p:cNvPr>
          <p:cNvSpPr txBox="1"/>
          <p:nvPr/>
        </p:nvSpPr>
        <p:spPr>
          <a:xfrm>
            <a:off x="8875594" y="5918578"/>
            <a:ext cx="2743200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i="1"/>
              <a:t>Data taken August 2, 2021</a:t>
            </a:r>
          </a:p>
        </p:txBody>
      </p:sp>
    </p:spTree>
    <p:extLst>
      <p:ext uri="{BB962C8B-B14F-4D97-AF65-F5344CB8AC3E}">
        <p14:creationId xmlns:p14="http://schemas.microsoft.com/office/powerpoint/2010/main" val="216862900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62BD92-B794-4036-B6EE-24599C7ED5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>
                <a:cs typeface="Calibri Light"/>
              </a:rPr>
              <a:t>Lost and Missing Item Retention</a:t>
            </a:r>
            <a:endParaRPr lang="en-US" sz="4400">
              <a:cs typeface="Calibri Light" panose="020F0302020204030204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EEFB2A0-4632-448A-9A31-BA13CDDAD320}"/>
              </a:ext>
            </a:extLst>
          </p:cNvPr>
          <p:cNvSpPr txBox="1"/>
          <p:nvPr/>
        </p:nvSpPr>
        <p:spPr>
          <a:xfrm>
            <a:off x="1096370" y="2074459"/>
            <a:ext cx="10340453" cy="526297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400" dirty="0">
                <a:cs typeface="Calibri"/>
              </a:rPr>
              <a:t>CCS wants to understand how deleted Lost and Missing items records can impact Circulation and ILL staff.</a:t>
            </a:r>
          </a:p>
          <a:p>
            <a:endParaRPr lang="en-US" sz="2400">
              <a:ea typeface="+mn-lt"/>
              <a:cs typeface="+mn-lt"/>
            </a:endParaRPr>
          </a:p>
          <a:p>
            <a:pPr marL="742950" lvl="1" indent="-285750">
              <a:buFont typeface="Arial"/>
              <a:buChar char="•"/>
            </a:pPr>
            <a:r>
              <a:rPr lang="en-US" sz="2400" dirty="0">
                <a:cs typeface="Calibri"/>
              </a:rPr>
              <a:t>Do staff run into issues with deleted item records in their daily workflows like, for example, when checking in?</a:t>
            </a:r>
          </a:p>
          <a:p>
            <a:pPr marL="742950" lvl="1" indent="-285750">
              <a:buFont typeface="Arial"/>
              <a:buChar char="•"/>
            </a:pPr>
            <a:r>
              <a:rPr lang="en-US" sz="2400" dirty="0">
                <a:cs typeface="Calibri"/>
              </a:rPr>
              <a:t>How might deleting Lost or Missing items within a certain time period impact Circulation and ILL workflows?</a:t>
            </a:r>
          </a:p>
          <a:p>
            <a:pPr marL="742950" lvl="1" indent="-285750">
              <a:buFont typeface="Arial"/>
              <a:buChar char="•"/>
            </a:pPr>
            <a:r>
              <a:rPr lang="en-US" sz="2400" dirty="0">
                <a:cs typeface="Calibri"/>
              </a:rPr>
              <a:t>Do staff run into issues with deleted Lost item records when working with patrons?</a:t>
            </a:r>
          </a:p>
          <a:p>
            <a:pPr marL="742950" lvl="1" indent="-285750">
              <a:buFont typeface="Arial"/>
              <a:buChar char="•"/>
            </a:pPr>
            <a:r>
              <a:rPr lang="en-US" sz="2400" dirty="0">
                <a:ea typeface="+mn-lt"/>
                <a:cs typeface="+mn-lt"/>
              </a:rPr>
              <a:t>How might deleting Lost item records at a certain point impact working with patrons?</a:t>
            </a:r>
          </a:p>
          <a:p>
            <a:pPr marL="742950" lvl="1" indent="-285750">
              <a:buFont typeface="Arial"/>
              <a:buChar char="•"/>
            </a:pPr>
            <a:endParaRPr lang="en-US" sz="2400">
              <a:ea typeface="+mn-lt"/>
              <a:cs typeface="+mn-lt"/>
            </a:endParaRPr>
          </a:p>
          <a:p>
            <a:pPr lvl="1"/>
            <a:endParaRPr lang="en-US" sz="2400">
              <a:ea typeface="+mn-lt"/>
              <a:cs typeface="+mn-lt"/>
            </a:endParaRPr>
          </a:p>
          <a:p>
            <a:pPr lvl="1"/>
            <a:endParaRPr lang="en-US" sz="2400">
              <a:ea typeface="+mn-lt"/>
              <a:cs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8977220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62BD92-B794-4036-B6EE-24599C7ED5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>
                <a:cs typeface="Calibri Light"/>
              </a:rPr>
              <a:t>Lost and Missing Item Retention</a:t>
            </a:r>
            <a:endParaRPr lang="en-US" sz="4400">
              <a:cs typeface="Calibri Light" panose="020F0302020204030204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EEFB2A0-4632-448A-9A31-BA13CDDAD320}"/>
              </a:ext>
            </a:extLst>
          </p:cNvPr>
          <p:cNvSpPr txBox="1"/>
          <p:nvPr/>
        </p:nvSpPr>
        <p:spPr>
          <a:xfrm>
            <a:off x="1096370" y="2074459"/>
            <a:ext cx="10340453" cy="304698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400">
                <a:cs typeface="Calibri"/>
              </a:rPr>
              <a:t>CCS wants to understand how deleted Lost and Missing items records can impact Circulation and ILL staff.</a:t>
            </a:r>
          </a:p>
          <a:p>
            <a:endParaRPr lang="en-US" sz="2400">
              <a:ea typeface="+mn-lt"/>
              <a:cs typeface="+mn-lt"/>
            </a:endParaRPr>
          </a:p>
          <a:p>
            <a:pPr marL="742950" lvl="1" indent="-285750">
              <a:buFont typeface="Arial"/>
              <a:buChar char="•"/>
            </a:pPr>
            <a:r>
              <a:rPr lang="en-US" sz="2400">
                <a:cs typeface="Calibri"/>
              </a:rPr>
              <a:t>If CCS was to look further into standard practices, what information or data would you want in order to form a recommendation?</a:t>
            </a:r>
            <a:endParaRPr lang="en-US" sz="2400">
              <a:ea typeface="+mn-lt"/>
              <a:cs typeface="+mn-lt"/>
            </a:endParaRPr>
          </a:p>
          <a:p>
            <a:pPr marL="742950" lvl="1" indent="-285750">
              <a:buFont typeface="Arial"/>
              <a:buChar char="•"/>
            </a:pPr>
            <a:endParaRPr lang="en-US" sz="2400">
              <a:ea typeface="+mn-lt"/>
              <a:cs typeface="+mn-lt"/>
            </a:endParaRPr>
          </a:p>
          <a:p>
            <a:pPr lvl="1"/>
            <a:endParaRPr lang="en-US" sz="2400">
              <a:ea typeface="+mn-lt"/>
              <a:cs typeface="+mn-lt"/>
            </a:endParaRPr>
          </a:p>
          <a:p>
            <a:pPr lvl="1"/>
            <a:endParaRPr lang="en-US" sz="2400">
              <a:ea typeface="+mn-lt"/>
              <a:cs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4323754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62BD92-B794-4036-B6EE-24599C7ED5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>
                <a:cs typeface="Calibri Light"/>
              </a:rPr>
              <a:t>Circ/ILL Advisory Group</a:t>
            </a:r>
            <a:endParaRPr lang="en-US" sz="4400">
              <a:cs typeface="Calibri Light" panose="020F0302020204030204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EEFB2A0-4632-448A-9A31-BA13CDDAD320}"/>
              </a:ext>
            </a:extLst>
          </p:cNvPr>
          <p:cNvSpPr txBox="1"/>
          <p:nvPr/>
        </p:nvSpPr>
        <p:spPr>
          <a:xfrm>
            <a:off x="1096370" y="2074459"/>
            <a:ext cx="10340453" cy="378565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400">
                <a:ea typeface="+mn-lt"/>
                <a:cs typeface="+mn-lt"/>
              </a:rPr>
              <a:t>Advisory groups consult with CCS on potential system configuration changes, assist with research and testing, and recommend policy changes and best practices to their associated technical groups. </a:t>
            </a:r>
            <a:endParaRPr lang="en-US">
              <a:cs typeface="Calibri" panose="020F0502020204030204"/>
            </a:endParaRPr>
          </a:p>
          <a:p>
            <a:endParaRPr lang="en-US" sz="2400">
              <a:ea typeface="+mn-lt"/>
              <a:cs typeface="+mn-lt"/>
            </a:endParaRPr>
          </a:p>
          <a:p>
            <a:r>
              <a:rPr lang="en-US" sz="2400">
                <a:ea typeface="+mn-lt"/>
                <a:cs typeface="+mn-lt"/>
              </a:rPr>
              <a:t>Advisory group members are expected to:</a:t>
            </a:r>
            <a:endParaRPr lang="en-US">
              <a:ea typeface="+mn-lt"/>
              <a:cs typeface="+mn-lt"/>
            </a:endParaRPr>
          </a:p>
          <a:p>
            <a:r>
              <a:rPr lang="en-US" sz="2400">
                <a:ea typeface="+mn-lt"/>
                <a:cs typeface="+mn-lt"/>
              </a:rPr>
              <a:t>•Use their expertise and knowledge to represent the CCS community</a:t>
            </a:r>
            <a:endParaRPr lang="en-US">
              <a:ea typeface="+mn-lt"/>
              <a:cs typeface="+mn-lt"/>
            </a:endParaRPr>
          </a:p>
          <a:p>
            <a:r>
              <a:rPr lang="en-US" sz="2400">
                <a:ea typeface="+mn-lt"/>
                <a:cs typeface="+mn-lt"/>
              </a:rPr>
              <a:t>•Participate in 4 advisory group meetings per year</a:t>
            </a:r>
            <a:endParaRPr lang="en-US">
              <a:ea typeface="+mn-lt"/>
              <a:cs typeface="+mn-lt"/>
            </a:endParaRPr>
          </a:p>
          <a:p>
            <a:r>
              <a:rPr lang="en-US" sz="2400">
                <a:ea typeface="+mn-lt"/>
                <a:cs typeface="+mn-lt"/>
              </a:rPr>
              <a:t>•Participate in 4 associated technical group meetings per year</a:t>
            </a:r>
            <a:endParaRPr lang="en-US">
              <a:ea typeface="+mn-lt"/>
              <a:cs typeface="+mn-lt"/>
            </a:endParaRPr>
          </a:p>
          <a:p>
            <a:r>
              <a:rPr lang="en-US" sz="2400">
                <a:ea typeface="+mn-lt"/>
                <a:cs typeface="+mn-lt"/>
              </a:rPr>
              <a:t>•Engage in online, asynchronous conversation and research between meetings</a:t>
            </a:r>
            <a:endParaRPr lang="en-US">
              <a:ea typeface="+mn-lt"/>
              <a:cs typeface="+mn-lt"/>
            </a:endParaRPr>
          </a:p>
          <a:p>
            <a:r>
              <a:rPr lang="en-US" sz="2400">
                <a:ea typeface="+mn-lt"/>
                <a:cs typeface="+mn-lt"/>
              </a:rPr>
              <a:t>•Work with CCS staff to present findings and recommendations as needed.</a:t>
            </a:r>
            <a:endParaRPr lang="en-US" sz="2400"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21290053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Graphical user interface, table&#10;&#10;Description automatically generated">
            <a:extLst>
              <a:ext uri="{FF2B5EF4-FFF2-40B4-BE49-F238E27FC236}">
                <a16:creationId xmlns:a16="http://schemas.microsoft.com/office/drawing/2014/main" id="{CBA9E2F1-2973-4875-B75F-381612E863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7146" y="1112924"/>
            <a:ext cx="10306334" cy="40521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66211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62BD92-B794-4036-B6EE-24599C7ED5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>
                <a:cs typeface="Calibri Light"/>
              </a:rPr>
              <a:t>Circ/ILL Advisory Group</a:t>
            </a:r>
            <a:endParaRPr lang="en-US" sz="4400">
              <a:cs typeface="Calibri Light" panose="020F0302020204030204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EEFB2A0-4632-448A-9A31-BA13CDDAD320}"/>
              </a:ext>
            </a:extLst>
          </p:cNvPr>
          <p:cNvSpPr txBox="1"/>
          <p:nvPr/>
        </p:nvSpPr>
        <p:spPr>
          <a:xfrm>
            <a:off x="1096370" y="2074459"/>
            <a:ext cx="10340453" cy="230832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400" b="1">
                <a:ea typeface="+mn-lt"/>
                <a:cs typeface="+mn-lt"/>
              </a:rPr>
              <a:t>2021-2022 Meeting Dates</a:t>
            </a:r>
          </a:p>
          <a:p>
            <a:endParaRPr lang="en-US" sz="2400">
              <a:cs typeface="Calibri"/>
            </a:endParaRPr>
          </a:p>
          <a:p>
            <a:pPr marL="342900" indent="-342900">
              <a:buFont typeface="Arial"/>
              <a:buChar char="•"/>
            </a:pPr>
            <a:r>
              <a:rPr lang="en-US" sz="2400">
                <a:cs typeface="Calibri"/>
              </a:rPr>
              <a:t>September 10, 2021 (9:30am) - Zoom</a:t>
            </a:r>
          </a:p>
          <a:p>
            <a:pPr marL="342900" indent="-342900">
              <a:buFont typeface="Arial"/>
              <a:buChar char="•"/>
            </a:pPr>
            <a:r>
              <a:rPr lang="en-US" sz="2400">
                <a:cs typeface="Calibri"/>
              </a:rPr>
              <a:t>December 10, 2021 (9:30am) - Zoom</a:t>
            </a:r>
          </a:p>
          <a:p>
            <a:pPr marL="342900" indent="-342900">
              <a:buFont typeface="Arial"/>
              <a:buChar char="•"/>
            </a:pPr>
            <a:r>
              <a:rPr lang="en-US" sz="2400">
                <a:cs typeface="Calibri"/>
              </a:rPr>
              <a:t>March 11, 2022 (9:30am) - TBD</a:t>
            </a:r>
          </a:p>
          <a:p>
            <a:pPr marL="342900" indent="-342900">
              <a:buFont typeface="Arial"/>
              <a:buChar char="•"/>
            </a:pPr>
            <a:r>
              <a:rPr lang="en-US" sz="2400">
                <a:cs typeface="Calibri"/>
              </a:rPr>
              <a:t>June 10, 2022 (9:30am) - TBD</a:t>
            </a:r>
          </a:p>
        </p:txBody>
      </p:sp>
    </p:spTree>
    <p:extLst>
      <p:ext uri="{BB962C8B-B14F-4D97-AF65-F5344CB8AC3E}">
        <p14:creationId xmlns:p14="http://schemas.microsoft.com/office/powerpoint/2010/main" val="23074015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6000">
                <a:cs typeface="Calibri Light"/>
              </a:rPr>
              <a:t>Claims Workflows</a:t>
            </a:r>
            <a:endParaRPr lang="en-US" sz="6600">
              <a:cs typeface="Calibri Light" panose="020F03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1611645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62BD92-B794-4036-B6EE-24599C7ED5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>
                <a:cs typeface="Calibri Light"/>
              </a:rPr>
              <a:t>Claims Workflows</a:t>
            </a:r>
            <a:endParaRPr lang="en-US" sz="4400">
              <a:cs typeface="Calibri Light" panose="020F0302020204030204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EEFB2A0-4632-448A-9A31-BA13CDDAD320}"/>
              </a:ext>
            </a:extLst>
          </p:cNvPr>
          <p:cNvSpPr txBox="1"/>
          <p:nvPr/>
        </p:nvSpPr>
        <p:spPr>
          <a:xfrm>
            <a:off x="1096370" y="2074459"/>
            <a:ext cx="10340453" cy="304698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2400"/>
              <a:t>Point at which an item is claimed</a:t>
            </a:r>
            <a:endParaRPr lang="en-US" sz="2400">
              <a:cs typeface="Calibri"/>
            </a:endParaRPr>
          </a:p>
          <a:p>
            <a:endParaRPr lang="en-US" sz="2400">
              <a:ea typeface="+mn-lt"/>
              <a:cs typeface="+mn-lt"/>
            </a:endParaRPr>
          </a:p>
          <a:p>
            <a:pPr marL="742950" lvl="1" indent="-285750">
              <a:buFont typeface="Arial"/>
              <a:buChar char="•"/>
            </a:pPr>
            <a:r>
              <a:rPr lang="en-US" sz="2400">
                <a:ea typeface="+mn-lt"/>
                <a:cs typeface="+mn-lt"/>
              </a:rPr>
              <a:t>Local practice varies. Libraries have different practices of when they claim an item – some claim right away as good-faith effort and then do shelf checks, others only claim as last resort. </a:t>
            </a:r>
          </a:p>
          <a:p>
            <a:pPr lvl="1"/>
            <a:endParaRPr lang="en-US" sz="2400">
              <a:ea typeface="+mn-lt"/>
              <a:cs typeface="+mn-lt"/>
            </a:endParaRPr>
          </a:p>
          <a:p>
            <a:pPr marL="742950" lvl="1" indent="-285750">
              <a:buFont typeface="Arial"/>
              <a:buChar char="•"/>
            </a:pPr>
            <a:r>
              <a:rPr lang="en-US" sz="2400">
                <a:ea typeface="+mn-lt"/>
                <a:cs typeface="+mn-lt"/>
              </a:rPr>
              <a:t>Because of this, libraries have differing policies on if they will hold a patron accountable (mark item as "Lost" and bill patron) for a claimed item.</a:t>
            </a:r>
          </a:p>
        </p:txBody>
      </p:sp>
    </p:spTree>
    <p:extLst>
      <p:ext uri="{BB962C8B-B14F-4D97-AF65-F5344CB8AC3E}">
        <p14:creationId xmlns:p14="http://schemas.microsoft.com/office/powerpoint/2010/main" val="37765040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62BD92-B794-4036-B6EE-24599C7ED5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>
                <a:cs typeface="Calibri Light"/>
              </a:rPr>
              <a:t>Claims Workflows</a:t>
            </a:r>
            <a:endParaRPr lang="en-US" sz="4400">
              <a:cs typeface="Calibri Light" panose="020F0302020204030204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EEFB2A0-4632-448A-9A31-BA13CDDAD320}"/>
              </a:ext>
            </a:extLst>
          </p:cNvPr>
          <p:cNvSpPr txBox="1"/>
          <p:nvPr/>
        </p:nvSpPr>
        <p:spPr>
          <a:xfrm>
            <a:off x="1096370" y="2074459"/>
            <a:ext cx="10340453" cy="341632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342900" indent="-342900">
              <a:buFont typeface="Arial"/>
              <a:buChar char="•"/>
            </a:pPr>
            <a:r>
              <a:rPr lang="en-US" sz="2400"/>
              <a:t>When should the  library remove the item from the patron's record?</a:t>
            </a:r>
            <a:endParaRPr lang="en-US" sz="2400">
              <a:cs typeface="Calibri"/>
            </a:endParaRPr>
          </a:p>
          <a:p>
            <a:endParaRPr lang="en-US" sz="2400">
              <a:ea typeface="+mn-lt"/>
              <a:cs typeface="+mn-lt"/>
            </a:endParaRPr>
          </a:p>
          <a:p>
            <a:pPr marL="742950" lvl="1" indent="-285750">
              <a:buFont typeface="Arial"/>
              <a:buChar char="•"/>
            </a:pPr>
            <a:r>
              <a:rPr lang="en-US" sz="2400">
                <a:ea typeface="+mn-lt"/>
                <a:cs typeface="+mn-lt"/>
              </a:rPr>
              <a:t>Due to the differing practices regarding what point an item is claimed, claiming libraries may not be ready to resolve the item at the same time.</a:t>
            </a:r>
          </a:p>
          <a:p>
            <a:pPr lvl="1"/>
            <a:endParaRPr lang="en-US" sz="2400">
              <a:ea typeface="+mn-lt"/>
              <a:cs typeface="+mn-lt"/>
            </a:endParaRPr>
          </a:p>
          <a:p>
            <a:pPr marL="742950" lvl="1" indent="-285750">
              <a:buFont typeface="Arial"/>
              <a:buChar char="•"/>
            </a:pPr>
            <a:r>
              <a:rPr lang="en-US" sz="2400">
                <a:ea typeface="+mn-lt"/>
                <a:cs typeface="+mn-lt"/>
              </a:rPr>
              <a:t>However, the item should be resolved within a reasonable amount of time so that the patron does not have long outstanding claims on their record. (A patron can have up to 5 active claims before their card is hard blocked.)</a:t>
            </a:r>
          </a:p>
        </p:txBody>
      </p:sp>
    </p:spTree>
    <p:extLst>
      <p:ext uri="{BB962C8B-B14F-4D97-AF65-F5344CB8AC3E}">
        <p14:creationId xmlns:p14="http://schemas.microsoft.com/office/powerpoint/2010/main" val="9915193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F62BD2-629A-4B46-84A9-6E30390C3D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>
                <a:cs typeface="Calibri Light"/>
              </a:rPr>
              <a:t>Discussion 1:</a:t>
            </a:r>
            <a:r>
              <a:rPr lang="en-US" sz="3600">
                <a:cs typeface="Calibri Light"/>
              </a:rPr>
              <a:t> </a:t>
            </a:r>
            <a:endParaRPr lang="en-US">
              <a:cs typeface="Calibri Ligh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E96589-F093-4E36-94A9-CE2C9056CA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0" tIns="45720" rIns="0" bIns="45720" rtlCol="0" anchor="t">
            <a:normAutofit/>
          </a:bodyPr>
          <a:lstStyle/>
          <a:p>
            <a:endParaRPr lang="en-US" sz="3200">
              <a:cs typeface="Calibri"/>
            </a:endParaRPr>
          </a:p>
          <a:p>
            <a:r>
              <a:rPr lang="en-US" sz="3200">
                <a:cs typeface="Calibri"/>
              </a:rPr>
              <a:t>What is the minimum AND maximum amount of time an item should remain as "Claimed" before the library removes the claim from the patron's record?</a:t>
            </a:r>
            <a:endParaRPr lang="en-US"/>
          </a:p>
          <a:p>
            <a:endParaRPr lang="en-US"/>
          </a:p>
          <a:p>
            <a:endParaRPr lang="en-US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58628196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02006FA4-1611-4B07-AF7F-85CF6D20EB3E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17FD8AEDA893740B2E2B561320165F3" ma:contentTypeVersion="13" ma:contentTypeDescription="Create a new document." ma:contentTypeScope="" ma:versionID="01e77275d83fdf45364ab01de65a5938">
  <xsd:schema xmlns:xsd="http://www.w3.org/2001/XMLSchema" xmlns:xs="http://www.w3.org/2001/XMLSchema" xmlns:p="http://schemas.microsoft.com/office/2006/metadata/properties" xmlns:ns2="49174984-12fa-4a24-9ef6-8a7dc6c2db71" xmlns:ns3="04fb2b99-be89-4f45-b37c-be1ef0c04955" targetNamespace="http://schemas.microsoft.com/office/2006/metadata/properties" ma:root="true" ma:fieldsID="251ff4b221b7e577ca0ce3a2d2c91ff0" ns2:_="" ns3:_="">
    <xsd:import namespace="49174984-12fa-4a24-9ef6-8a7dc6c2db71"/>
    <xsd:import namespace="04fb2b99-be89-4f45-b37c-be1ef0c04955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LengthInSeconds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9174984-12fa-4a24-9ef6-8a7dc6c2db71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4fb2b99-be89-4f45-b37c-be1ef0c0495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5965F1AF-FDED-4539-AEEF-4912319EE2C1}"/>
</file>

<file path=customXml/itemProps2.xml><?xml version="1.0" encoding="utf-8"?>
<ds:datastoreItem xmlns:ds="http://schemas.openxmlformats.org/officeDocument/2006/customXml" ds:itemID="{FC53E10F-5A92-4C6C-BFEE-67494F28CEC4}"/>
</file>

<file path=customXml/itemProps3.xml><?xml version="1.0" encoding="utf-8"?>
<ds:datastoreItem xmlns:ds="http://schemas.openxmlformats.org/officeDocument/2006/customXml" ds:itemID="{8C891C0E-ACE3-45AE-B4EE-A0842991CAFA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Application>Microsoft Office PowerPoint</Application>
  <PresentationFormat>Widescreen</PresentationFormat>
  <Slides>27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8" baseType="lpstr">
      <vt:lpstr>Retrospect</vt:lpstr>
      <vt:lpstr>Circulation/ILL Advisory Group</vt:lpstr>
      <vt:lpstr>Overview of Circulation/ILL Advisory Group</vt:lpstr>
      <vt:lpstr>Circ/ILL Advisory Group</vt:lpstr>
      <vt:lpstr>PowerPoint Presentation</vt:lpstr>
      <vt:lpstr>Circ/ILL Advisory Group</vt:lpstr>
      <vt:lpstr>Claims Workflows</vt:lpstr>
      <vt:lpstr>Claims Workflows</vt:lpstr>
      <vt:lpstr>Claims Workflows</vt:lpstr>
      <vt:lpstr>Discussion 1: </vt:lpstr>
      <vt:lpstr>Claims Workflows</vt:lpstr>
      <vt:lpstr>Claims Workflows</vt:lpstr>
      <vt:lpstr>Claims Workflows</vt:lpstr>
      <vt:lpstr>Claims Workflows</vt:lpstr>
      <vt:lpstr>Claims Workflows</vt:lpstr>
      <vt:lpstr>Discussion 2: </vt:lpstr>
      <vt:lpstr>Claims Workflows</vt:lpstr>
      <vt:lpstr>Claims Workflows</vt:lpstr>
      <vt:lpstr>Claims Workflows</vt:lpstr>
      <vt:lpstr>Discussion 3: </vt:lpstr>
      <vt:lpstr>Lost and Missing Item Retention</vt:lpstr>
      <vt:lpstr>Lost and Missing Item Retention</vt:lpstr>
      <vt:lpstr>Lost and Missing Item Retention</vt:lpstr>
      <vt:lpstr>Lost and Missing Item Retention</vt:lpstr>
      <vt:lpstr>Lost and Missing Item Retention</vt:lpstr>
      <vt:lpstr>Lost and Missing Item Retention</vt:lpstr>
      <vt:lpstr>Lost and Missing Item Retention</vt:lpstr>
      <vt:lpstr>Lost and Missing Item Retention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revision>19</cp:revision>
  <dcterms:created xsi:type="dcterms:W3CDTF">2021-08-24T16:46:34Z</dcterms:created>
  <dcterms:modified xsi:type="dcterms:W3CDTF">2021-09-08T15:30:27Z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0x010100417FD8AEDA893740B2E2B561320165F3</vt:lpwstr>
  </property>
</Properties>
</file>