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6"/>
  </p:notesMasterIdLst>
  <p:sldIdLst>
    <p:sldId id="256" r:id="rId5"/>
    <p:sldId id="257" r:id="rId6"/>
    <p:sldId id="267" r:id="rId7"/>
    <p:sldId id="260" r:id="rId8"/>
    <p:sldId id="268" r:id="rId9"/>
    <p:sldId id="258" r:id="rId10"/>
    <p:sldId id="265" r:id="rId11"/>
    <p:sldId id="262" r:id="rId12"/>
    <p:sldId id="263" r:id="rId13"/>
    <p:sldId id="264" r:id="rId14"/>
    <p:sldId id="266" r:id="rId15"/>
  </p:sldIdLst>
  <p:sldSz cx="12192000" cy="6858000"/>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6BF8F8-F16D-4DE6-BB79-C3383D9B0035}" v="6428" dt="2021-04-09T16:30:55.1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834C24-DA79-46BC-B4DA-724B246B40E6}" type="doc">
      <dgm:prSet loTypeId="urn:microsoft.com/office/officeart/2016/7/layout/LinearArrowProcessNumbered" loCatId="process" qsTypeId="urn:microsoft.com/office/officeart/2005/8/quickstyle/simple1" qsCatId="simple" csTypeId="urn:microsoft.com/office/officeart/2005/8/colors/accent0_3" csCatId="mainScheme" phldr="1"/>
      <dgm:spPr/>
      <dgm:t>
        <a:bodyPr/>
        <a:lstStyle/>
        <a:p>
          <a:endParaRPr lang="en-US"/>
        </a:p>
      </dgm:t>
    </dgm:pt>
    <dgm:pt modelId="{B0260578-106A-4441-8E6F-683DAD8C7B61}">
      <dgm:prSet custT="1"/>
      <dgm:spPr/>
      <dgm:t>
        <a:bodyPr anchor="ctr"/>
        <a:lstStyle/>
        <a:p>
          <a:pPr algn="ctr"/>
          <a:r>
            <a:rPr lang="en-US" sz="2400"/>
            <a:t>Project Kickoff and Planning</a:t>
          </a:r>
        </a:p>
      </dgm:t>
    </dgm:pt>
    <dgm:pt modelId="{34143945-7340-482C-BB0A-EA094DF06E66}" type="parTrans" cxnId="{8BD5E2E5-FCFD-4591-ADCE-A7FFC59BEF2A}">
      <dgm:prSet/>
      <dgm:spPr/>
      <dgm:t>
        <a:bodyPr/>
        <a:lstStyle/>
        <a:p>
          <a:endParaRPr lang="en-US"/>
        </a:p>
      </dgm:t>
    </dgm:pt>
    <dgm:pt modelId="{89B4247B-73AD-4B7A-88DC-C0E3CD7FB208}" type="sibTrans" cxnId="{8BD5E2E5-FCFD-4591-ADCE-A7FFC59BEF2A}">
      <dgm:prSet phldrT="1" phldr="0"/>
      <dgm:spPr/>
      <dgm:t>
        <a:bodyPr/>
        <a:lstStyle/>
        <a:p>
          <a:r>
            <a:rPr lang="en-US"/>
            <a:t>1</a:t>
          </a:r>
        </a:p>
      </dgm:t>
    </dgm:pt>
    <dgm:pt modelId="{CE4A8424-8F1C-4667-B0C4-84B64F7E60DF}">
      <dgm:prSet custT="1"/>
      <dgm:spPr/>
      <dgm:t>
        <a:bodyPr anchor="ctr"/>
        <a:lstStyle/>
        <a:p>
          <a:pPr algn="ctr"/>
          <a:r>
            <a:rPr lang="en-US" sz="2400"/>
            <a:t>Early Access/Soft launch</a:t>
          </a:r>
        </a:p>
      </dgm:t>
    </dgm:pt>
    <dgm:pt modelId="{C08EACCB-6329-4084-96D7-07827E38F23D}" type="parTrans" cxnId="{CAC52C21-7A1B-41CF-BFCA-0AE3D70395D9}">
      <dgm:prSet/>
      <dgm:spPr/>
      <dgm:t>
        <a:bodyPr/>
        <a:lstStyle/>
        <a:p>
          <a:endParaRPr lang="en-US"/>
        </a:p>
      </dgm:t>
    </dgm:pt>
    <dgm:pt modelId="{150B5D47-31D1-458D-9583-036CA4F440BE}" type="sibTrans" cxnId="{CAC52C21-7A1B-41CF-BFCA-0AE3D70395D9}">
      <dgm:prSet phldrT="2" phldr="0"/>
      <dgm:spPr/>
      <dgm:t>
        <a:bodyPr/>
        <a:lstStyle/>
        <a:p>
          <a:r>
            <a:rPr lang="en-US"/>
            <a:t>2</a:t>
          </a:r>
        </a:p>
      </dgm:t>
    </dgm:pt>
    <dgm:pt modelId="{C970E33D-35C6-41F1-8C62-4A8A9EA4E482}">
      <dgm:prSet custT="1"/>
      <dgm:spPr/>
      <dgm:t>
        <a:bodyPr anchor="ctr"/>
        <a:lstStyle/>
        <a:p>
          <a:pPr algn="ctr"/>
          <a:r>
            <a:rPr lang="en-US" sz="2400"/>
            <a:t>General Availability Tentative Go Live</a:t>
          </a:r>
        </a:p>
      </dgm:t>
    </dgm:pt>
    <dgm:pt modelId="{225C933A-3915-486B-B155-28444B168129}" type="sibTrans" cxnId="{6AB4B528-DC8F-4BAE-A818-E0089A021641}">
      <dgm:prSet phldrT="3" phldr="0"/>
      <dgm:spPr/>
      <dgm:t>
        <a:bodyPr/>
        <a:lstStyle/>
        <a:p>
          <a:r>
            <a:rPr lang="en-US"/>
            <a:t>3</a:t>
          </a:r>
        </a:p>
      </dgm:t>
    </dgm:pt>
    <dgm:pt modelId="{74219061-854A-4929-B966-6DAD538D4064}" type="parTrans" cxnId="{6AB4B528-DC8F-4BAE-A818-E0089A021641}">
      <dgm:prSet/>
      <dgm:spPr/>
      <dgm:t>
        <a:bodyPr/>
        <a:lstStyle/>
        <a:p>
          <a:endParaRPr lang="en-US"/>
        </a:p>
      </dgm:t>
    </dgm:pt>
    <dgm:pt modelId="{393207BA-4099-41AF-861F-37BBB956464A}" type="pres">
      <dgm:prSet presAssocID="{7E834C24-DA79-46BC-B4DA-724B246B40E6}" presName="linearFlow" presStyleCnt="0">
        <dgm:presLayoutVars>
          <dgm:dir/>
          <dgm:animLvl val="lvl"/>
          <dgm:resizeHandles val="exact"/>
        </dgm:presLayoutVars>
      </dgm:prSet>
      <dgm:spPr/>
    </dgm:pt>
    <dgm:pt modelId="{A2B927B0-C6D3-4A8F-AA1F-3050A1E43D95}" type="pres">
      <dgm:prSet presAssocID="{B0260578-106A-4441-8E6F-683DAD8C7B61}" presName="compositeNode" presStyleCnt="0"/>
      <dgm:spPr/>
    </dgm:pt>
    <dgm:pt modelId="{E0F92D64-E6FC-421F-99A1-25122C6A3CA1}" type="pres">
      <dgm:prSet presAssocID="{B0260578-106A-4441-8E6F-683DAD8C7B61}" presName="parTx" presStyleLbl="node1" presStyleIdx="0" presStyleCnt="0">
        <dgm:presLayoutVars>
          <dgm:chMax val="0"/>
          <dgm:chPref val="0"/>
          <dgm:bulletEnabled val="1"/>
        </dgm:presLayoutVars>
      </dgm:prSet>
      <dgm:spPr/>
    </dgm:pt>
    <dgm:pt modelId="{EDC94ED2-0615-4B63-BE55-14C0F4B7CBC1}" type="pres">
      <dgm:prSet presAssocID="{B0260578-106A-4441-8E6F-683DAD8C7B61}" presName="parSh" presStyleCnt="0"/>
      <dgm:spPr/>
    </dgm:pt>
    <dgm:pt modelId="{A22DB3EB-2112-4984-BFDB-79BD43DEA647}" type="pres">
      <dgm:prSet presAssocID="{B0260578-106A-4441-8E6F-683DAD8C7B61}" presName="lineNode" presStyleLbl="alignAccFollowNode1" presStyleIdx="0" presStyleCnt="9"/>
      <dgm:spPr/>
    </dgm:pt>
    <dgm:pt modelId="{934B7F89-A0C2-4766-8043-6DCF2C76EDC7}" type="pres">
      <dgm:prSet presAssocID="{B0260578-106A-4441-8E6F-683DAD8C7B61}" presName="lineArrowNode" presStyleLbl="alignAccFollowNode1" presStyleIdx="1" presStyleCnt="9"/>
      <dgm:spPr/>
    </dgm:pt>
    <dgm:pt modelId="{EC30FED6-EA6E-491F-BEAA-4FCBD2457340}" type="pres">
      <dgm:prSet presAssocID="{89B4247B-73AD-4B7A-88DC-C0E3CD7FB208}" presName="sibTransNodeCircle" presStyleLbl="alignNode1" presStyleIdx="0" presStyleCnt="3">
        <dgm:presLayoutVars>
          <dgm:chMax val="0"/>
          <dgm:bulletEnabled/>
        </dgm:presLayoutVars>
      </dgm:prSet>
      <dgm:spPr/>
    </dgm:pt>
    <dgm:pt modelId="{D540796F-1556-4A58-862A-6F02CE796AA3}" type="pres">
      <dgm:prSet presAssocID="{89B4247B-73AD-4B7A-88DC-C0E3CD7FB208}" presName="spacerBetweenCircleAndCallout" presStyleCnt="0">
        <dgm:presLayoutVars/>
      </dgm:prSet>
      <dgm:spPr/>
    </dgm:pt>
    <dgm:pt modelId="{3C3035C0-5F11-4671-BD6F-1DAE796CBBCB}" type="pres">
      <dgm:prSet presAssocID="{B0260578-106A-4441-8E6F-683DAD8C7B61}" presName="nodeText" presStyleLbl="alignAccFollowNode1" presStyleIdx="2" presStyleCnt="9">
        <dgm:presLayoutVars>
          <dgm:bulletEnabled val="1"/>
        </dgm:presLayoutVars>
      </dgm:prSet>
      <dgm:spPr/>
    </dgm:pt>
    <dgm:pt modelId="{5965EF80-1045-4ADE-BE7F-6CAB97A2E060}" type="pres">
      <dgm:prSet presAssocID="{89B4247B-73AD-4B7A-88DC-C0E3CD7FB208}" presName="sibTransComposite" presStyleCnt="0"/>
      <dgm:spPr/>
    </dgm:pt>
    <dgm:pt modelId="{7126B45B-A624-4CA3-8764-D52576CE5BAE}" type="pres">
      <dgm:prSet presAssocID="{CE4A8424-8F1C-4667-B0C4-84B64F7E60DF}" presName="compositeNode" presStyleCnt="0"/>
      <dgm:spPr/>
    </dgm:pt>
    <dgm:pt modelId="{BF2F2F11-0978-4BF6-AA1E-48518B946186}" type="pres">
      <dgm:prSet presAssocID="{CE4A8424-8F1C-4667-B0C4-84B64F7E60DF}" presName="parTx" presStyleLbl="node1" presStyleIdx="0" presStyleCnt="0">
        <dgm:presLayoutVars>
          <dgm:chMax val="0"/>
          <dgm:chPref val="0"/>
          <dgm:bulletEnabled val="1"/>
        </dgm:presLayoutVars>
      </dgm:prSet>
      <dgm:spPr/>
    </dgm:pt>
    <dgm:pt modelId="{7FB66EFF-085E-498A-A390-8AE015B68B2F}" type="pres">
      <dgm:prSet presAssocID="{CE4A8424-8F1C-4667-B0C4-84B64F7E60DF}" presName="parSh" presStyleCnt="0"/>
      <dgm:spPr/>
    </dgm:pt>
    <dgm:pt modelId="{0E467AD0-25B6-4E18-B658-25E8AD8DED9F}" type="pres">
      <dgm:prSet presAssocID="{CE4A8424-8F1C-4667-B0C4-84B64F7E60DF}" presName="lineNode" presStyleLbl="alignAccFollowNode1" presStyleIdx="3" presStyleCnt="9"/>
      <dgm:spPr/>
    </dgm:pt>
    <dgm:pt modelId="{0F404552-E26F-4C9A-9239-E7B2ADA0FF85}" type="pres">
      <dgm:prSet presAssocID="{CE4A8424-8F1C-4667-B0C4-84B64F7E60DF}" presName="lineArrowNode" presStyleLbl="alignAccFollowNode1" presStyleIdx="4" presStyleCnt="9"/>
      <dgm:spPr/>
    </dgm:pt>
    <dgm:pt modelId="{94D9C418-FE1D-442B-A50E-3AAFCADC9741}" type="pres">
      <dgm:prSet presAssocID="{150B5D47-31D1-458D-9583-036CA4F440BE}" presName="sibTransNodeCircle" presStyleLbl="alignNode1" presStyleIdx="1" presStyleCnt="3">
        <dgm:presLayoutVars>
          <dgm:chMax val="0"/>
          <dgm:bulletEnabled/>
        </dgm:presLayoutVars>
      </dgm:prSet>
      <dgm:spPr/>
    </dgm:pt>
    <dgm:pt modelId="{F6A1D39F-BCAB-4B76-87DA-7E217D335404}" type="pres">
      <dgm:prSet presAssocID="{150B5D47-31D1-458D-9583-036CA4F440BE}" presName="spacerBetweenCircleAndCallout" presStyleCnt="0">
        <dgm:presLayoutVars/>
      </dgm:prSet>
      <dgm:spPr/>
    </dgm:pt>
    <dgm:pt modelId="{8E1F03CA-2FAB-4032-9604-9D1DE0BC6DED}" type="pres">
      <dgm:prSet presAssocID="{CE4A8424-8F1C-4667-B0C4-84B64F7E60DF}" presName="nodeText" presStyleLbl="alignAccFollowNode1" presStyleIdx="5" presStyleCnt="9">
        <dgm:presLayoutVars>
          <dgm:bulletEnabled val="1"/>
        </dgm:presLayoutVars>
      </dgm:prSet>
      <dgm:spPr/>
    </dgm:pt>
    <dgm:pt modelId="{321CACFE-6795-454F-AF96-F77C0C757238}" type="pres">
      <dgm:prSet presAssocID="{150B5D47-31D1-458D-9583-036CA4F440BE}" presName="sibTransComposite" presStyleCnt="0"/>
      <dgm:spPr/>
    </dgm:pt>
    <dgm:pt modelId="{378E7DE6-CEF7-428F-B13B-EE4256EBBC38}" type="pres">
      <dgm:prSet presAssocID="{C970E33D-35C6-41F1-8C62-4A8A9EA4E482}" presName="compositeNode" presStyleCnt="0"/>
      <dgm:spPr/>
    </dgm:pt>
    <dgm:pt modelId="{3169D1C4-6C84-4431-98B9-966DD356FD7A}" type="pres">
      <dgm:prSet presAssocID="{C970E33D-35C6-41F1-8C62-4A8A9EA4E482}" presName="parTx" presStyleLbl="node1" presStyleIdx="0" presStyleCnt="0">
        <dgm:presLayoutVars>
          <dgm:chMax val="0"/>
          <dgm:chPref val="0"/>
          <dgm:bulletEnabled val="1"/>
        </dgm:presLayoutVars>
      </dgm:prSet>
      <dgm:spPr/>
    </dgm:pt>
    <dgm:pt modelId="{BF802905-3313-4276-B329-74C73F61243F}" type="pres">
      <dgm:prSet presAssocID="{C970E33D-35C6-41F1-8C62-4A8A9EA4E482}" presName="parSh" presStyleCnt="0"/>
      <dgm:spPr/>
    </dgm:pt>
    <dgm:pt modelId="{71D1593B-176F-4D89-9454-E27114D4C9C3}" type="pres">
      <dgm:prSet presAssocID="{C970E33D-35C6-41F1-8C62-4A8A9EA4E482}" presName="lineNode" presStyleLbl="alignAccFollowNode1" presStyleIdx="6" presStyleCnt="9"/>
      <dgm:spPr/>
    </dgm:pt>
    <dgm:pt modelId="{3A2026DA-6140-432B-8301-B57DB919025D}" type="pres">
      <dgm:prSet presAssocID="{C970E33D-35C6-41F1-8C62-4A8A9EA4E482}" presName="lineArrowNode" presStyleLbl="alignAccFollowNode1" presStyleIdx="7" presStyleCnt="9"/>
      <dgm:spPr/>
    </dgm:pt>
    <dgm:pt modelId="{5BC6ABEF-ED55-4E95-8355-DA8D4585F0C5}" type="pres">
      <dgm:prSet presAssocID="{225C933A-3915-486B-B155-28444B168129}" presName="sibTransNodeCircle" presStyleLbl="alignNode1" presStyleIdx="2" presStyleCnt="3">
        <dgm:presLayoutVars>
          <dgm:chMax val="0"/>
          <dgm:bulletEnabled/>
        </dgm:presLayoutVars>
      </dgm:prSet>
      <dgm:spPr/>
    </dgm:pt>
    <dgm:pt modelId="{097D9A72-90A1-48FA-866A-485DBB66898B}" type="pres">
      <dgm:prSet presAssocID="{225C933A-3915-486B-B155-28444B168129}" presName="spacerBetweenCircleAndCallout" presStyleCnt="0">
        <dgm:presLayoutVars/>
      </dgm:prSet>
      <dgm:spPr/>
    </dgm:pt>
    <dgm:pt modelId="{B060C62B-0B26-4666-A53E-70CDCCFD1698}" type="pres">
      <dgm:prSet presAssocID="{C970E33D-35C6-41F1-8C62-4A8A9EA4E482}" presName="nodeText" presStyleLbl="alignAccFollowNode1" presStyleIdx="8" presStyleCnt="9">
        <dgm:presLayoutVars>
          <dgm:bulletEnabled val="1"/>
        </dgm:presLayoutVars>
      </dgm:prSet>
      <dgm:spPr/>
    </dgm:pt>
  </dgm:ptLst>
  <dgm:cxnLst>
    <dgm:cxn modelId="{ABB5E703-BABD-48B2-870B-FCFAAAED9F48}" type="presOf" srcId="{150B5D47-31D1-458D-9583-036CA4F440BE}" destId="{94D9C418-FE1D-442B-A50E-3AAFCADC9741}" srcOrd="0" destOrd="0" presId="urn:microsoft.com/office/officeart/2016/7/layout/LinearArrowProcessNumbered"/>
    <dgm:cxn modelId="{CAC52C21-7A1B-41CF-BFCA-0AE3D70395D9}" srcId="{7E834C24-DA79-46BC-B4DA-724B246B40E6}" destId="{CE4A8424-8F1C-4667-B0C4-84B64F7E60DF}" srcOrd="1" destOrd="0" parTransId="{C08EACCB-6329-4084-96D7-07827E38F23D}" sibTransId="{150B5D47-31D1-458D-9583-036CA4F440BE}"/>
    <dgm:cxn modelId="{6AB4B528-DC8F-4BAE-A818-E0089A021641}" srcId="{7E834C24-DA79-46BC-B4DA-724B246B40E6}" destId="{C970E33D-35C6-41F1-8C62-4A8A9EA4E482}" srcOrd="2" destOrd="0" parTransId="{74219061-854A-4929-B966-6DAD538D4064}" sibTransId="{225C933A-3915-486B-B155-28444B168129}"/>
    <dgm:cxn modelId="{684C4262-2A5D-4819-BF3F-FA3E1A7D6B17}" type="presOf" srcId="{225C933A-3915-486B-B155-28444B168129}" destId="{5BC6ABEF-ED55-4E95-8355-DA8D4585F0C5}" srcOrd="0" destOrd="0" presId="urn:microsoft.com/office/officeart/2016/7/layout/LinearArrowProcessNumbered"/>
    <dgm:cxn modelId="{37770D65-AEFB-45AF-B15D-E8341A88B590}" type="presOf" srcId="{89B4247B-73AD-4B7A-88DC-C0E3CD7FB208}" destId="{EC30FED6-EA6E-491F-BEAA-4FCBD2457340}" srcOrd="0" destOrd="0" presId="urn:microsoft.com/office/officeart/2016/7/layout/LinearArrowProcessNumbered"/>
    <dgm:cxn modelId="{CE0E6C84-B323-46C3-9750-1DDA192577C0}" type="presOf" srcId="{CE4A8424-8F1C-4667-B0C4-84B64F7E60DF}" destId="{8E1F03CA-2FAB-4032-9604-9D1DE0BC6DED}" srcOrd="0" destOrd="0" presId="urn:microsoft.com/office/officeart/2016/7/layout/LinearArrowProcessNumbered"/>
    <dgm:cxn modelId="{10FE6590-43F3-4C44-A48D-18C4FAFC0C93}" type="presOf" srcId="{B0260578-106A-4441-8E6F-683DAD8C7B61}" destId="{3C3035C0-5F11-4671-BD6F-1DAE796CBBCB}" srcOrd="0" destOrd="0" presId="urn:microsoft.com/office/officeart/2016/7/layout/LinearArrowProcessNumbered"/>
    <dgm:cxn modelId="{03EF63DD-FCF9-46AA-8614-E840B09CD52E}" type="presOf" srcId="{C970E33D-35C6-41F1-8C62-4A8A9EA4E482}" destId="{B060C62B-0B26-4666-A53E-70CDCCFD1698}" srcOrd="0" destOrd="0" presId="urn:microsoft.com/office/officeart/2016/7/layout/LinearArrowProcessNumbered"/>
    <dgm:cxn modelId="{8BD5E2E5-FCFD-4591-ADCE-A7FFC59BEF2A}" srcId="{7E834C24-DA79-46BC-B4DA-724B246B40E6}" destId="{B0260578-106A-4441-8E6F-683DAD8C7B61}" srcOrd="0" destOrd="0" parTransId="{34143945-7340-482C-BB0A-EA094DF06E66}" sibTransId="{89B4247B-73AD-4B7A-88DC-C0E3CD7FB208}"/>
    <dgm:cxn modelId="{F6647FF3-F83C-4D8F-9899-FB6468C38AD0}" type="presOf" srcId="{7E834C24-DA79-46BC-B4DA-724B246B40E6}" destId="{393207BA-4099-41AF-861F-37BBB956464A}" srcOrd="0" destOrd="0" presId="urn:microsoft.com/office/officeart/2016/7/layout/LinearArrowProcessNumbered"/>
    <dgm:cxn modelId="{C727B64F-7A58-4EA0-AEDF-1E19F349E6F7}" type="presParOf" srcId="{393207BA-4099-41AF-861F-37BBB956464A}" destId="{A2B927B0-C6D3-4A8F-AA1F-3050A1E43D95}" srcOrd="0" destOrd="0" presId="urn:microsoft.com/office/officeart/2016/7/layout/LinearArrowProcessNumbered"/>
    <dgm:cxn modelId="{B071A236-07FB-4D86-82F4-EAB6459E805D}" type="presParOf" srcId="{A2B927B0-C6D3-4A8F-AA1F-3050A1E43D95}" destId="{E0F92D64-E6FC-421F-99A1-25122C6A3CA1}" srcOrd="0" destOrd="0" presId="urn:microsoft.com/office/officeart/2016/7/layout/LinearArrowProcessNumbered"/>
    <dgm:cxn modelId="{549B92A2-0C1A-463E-9BD0-2A1719BE415F}" type="presParOf" srcId="{A2B927B0-C6D3-4A8F-AA1F-3050A1E43D95}" destId="{EDC94ED2-0615-4B63-BE55-14C0F4B7CBC1}" srcOrd="1" destOrd="0" presId="urn:microsoft.com/office/officeart/2016/7/layout/LinearArrowProcessNumbered"/>
    <dgm:cxn modelId="{B9D025C6-1903-44CB-84A8-50E5C2616ACB}" type="presParOf" srcId="{EDC94ED2-0615-4B63-BE55-14C0F4B7CBC1}" destId="{A22DB3EB-2112-4984-BFDB-79BD43DEA647}" srcOrd="0" destOrd="0" presId="urn:microsoft.com/office/officeart/2016/7/layout/LinearArrowProcessNumbered"/>
    <dgm:cxn modelId="{7E3AE5FF-35A3-4EE6-8FA1-19954181B28E}" type="presParOf" srcId="{EDC94ED2-0615-4B63-BE55-14C0F4B7CBC1}" destId="{934B7F89-A0C2-4766-8043-6DCF2C76EDC7}" srcOrd="1" destOrd="0" presId="urn:microsoft.com/office/officeart/2016/7/layout/LinearArrowProcessNumbered"/>
    <dgm:cxn modelId="{0C760D68-5160-4EAA-8B60-4C2DF4B99E5E}" type="presParOf" srcId="{EDC94ED2-0615-4B63-BE55-14C0F4B7CBC1}" destId="{EC30FED6-EA6E-491F-BEAA-4FCBD2457340}" srcOrd="2" destOrd="0" presId="urn:microsoft.com/office/officeart/2016/7/layout/LinearArrowProcessNumbered"/>
    <dgm:cxn modelId="{14923CB2-9D5B-4334-B4E9-0A386B8D1A84}" type="presParOf" srcId="{EDC94ED2-0615-4B63-BE55-14C0F4B7CBC1}" destId="{D540796F-1556-4A58-862A-6F02CE796AA3}" srcOrd="3" destOrd="0" presId="urn:microsoft.com/office/officeart/2016/7/layout/LinearArrowProcessNumbered"/>
    <dgm:cxn modelId="{0F8BE932-A23F-4640-8620-D380E4E60759}" type="presParOf" srcId="{A2B927B0-C6D3-4A8F-AA1F-3050A1E43D95}" destId="{3C3035C0-5F11-4671-BD6F-1DAE796CBBCB}" srcOrd="2" destOrd="0" presId="urn:microsoft.com/office/officeart/2016/7/layout/LinearArrowProcessNumbered"/>
    <dgm:cxn modelId="{055A47D9-945F-4821-A11B-1EF0A1827A7B}" type="presParOf" srcId="{393207BA-4099-41AF-861F-37BBB956464A}" destId="{5965EF80-1045-4ADE-BE7F-6CAB97A2E060}" srcOrd="1" destOrd="0" presId="urn:microsoft.com/office/officeart/2016/7/layout/LinearArrowProcessNumbered"/>
    <dgm:cxn modelId="{82C71B08-6B39-4AFD-9D99-36D96AED5CF0}" type="presParOf" srcId="{393207BA-4099-41AF-861F-37BBB956464A}" destId="{7126B45B-A624-4CA3-8764-D52576CE5BAE}" srcOrd="2" destOrd="0" presId="urn:microsoft.com/office/officeart/2016/7/layout/LinearArrowProcessNumbered"/>
    <dgm:cxn modelId="{1D1D946B-DE0E-4A3C-A925-81650156F388}" type="presParOf" srcId="{7126B45B-A624-4CA3-8764-D52576CE5BAE}" destId="{BF2F2F11-0978-4BF6-AA1E-48518B946186}" srcOrd="0" destOrd="0" presId="urn:microsoft.com/office/officeart/2016/7/layout/LinearArrowProcessNumbered"/>
    <dgm:cxn modelId="{2E9CDAE1-069A-40A7-8DB4-FDDBB249D639}" type="presParOf" srcId="{7126B45B-A624-4CA3-8764-D52576CE5BAE}" destId="{7FB66EFF-085E-498A-A390-8AE015B68B2F}" srcOrd="1" destOrd="0" presId="urn:microsoft.com/office/officeart/2016/7/layout/LinearArrowProcessNumbered"/>
    <dgm:cxn modelId="{6D3D6690-6447-4FDF-B026-120074156C43}" type="presParOf" srcId="{7FB66EFF-085E-498A-A390-8AE015B68B2F}" destId="{0E467AD0-25B6-4E18-B658-25E8AD8DED9F}" srcOrd="0" destOrd="0" presId="urn:microsoft.com/office/officeart/2016/7/layout/LinearArrowProcessNumbered"/>
    <dgm:cxn modelId="{49CAFEBD-3A4D-4015-A06F-ACEC2E27C4A3}" type="presParOf" srcId="{7FB66EFF-085E-498A-A390-8AE015B68B2F}" destId="{0F404552-E26F-4C9A-9239-E7B2ADA0FF85}" srcOrd="1" destOrd="0" presId="urn:microsoft.com/office/officeart/2016/7/layout/LinearArrowProcessNumbered"/>
    <dgm:cxn modelId="{F11601C6-5B75-48FD-BA40-AD9F280E4FF3}" type="presParOf" srcId="{7FB66EFF-085E-498A-A390-8AE015B68B2F}" destId="{94D9C418-FE1D-442B-A50E-3AAFCADC9741}" srcOrd="2" destOrd="0" presId="urn:microsoft.com/office/officeart/2016/7/layout/LinearArrowProcessNumbered"/>
    <dgm:cxn modelId="{84AD7418-50BA-4895-BE57-2531D12C1EAA}" type="presParOf" srcId="{7FB66EFF-085E-498A-A390-8AE015B68B2F}" destId="{F6A1D39F-BCAB-4B76-87DA-7E217D335404}" srcOrd="3" destOrd="0" presId="urn:microsoft.com/office/officeart/2016/7/layout/LinearArrowProcessNumbered"/>
    <dgm:cxn modelId="{BE0AA104-68D1-4EC9-9A58-371B13C1DADD}" type="presParOf" srcId="{7126B45B-A624-4CA3-8764-D52576CE5BAE}" destId="{8E1F03CA-2FAB-4032-9604-9D1DE0BC6DED}" srcOrd="2" destOrd="0" presId="urn:microsoft.com/office/officeart/2016/7/layout/LinearArrowProcessNumbered"/>
    <dgm:cxn modelId="{0D94C12C-3117-4577-9CB4-666D12B2CEDC}" type="presParOf" srcId="{393207BA-4099-41AF-861F-37BBB956464A}" destId="{321CACFE-6795-454F-AF96-F77C0C757238}" srcOrd="3" destOrd="0" presId="urn:microsoft.com/office/officeart/2016/7/layout/LinearArrowProcessNumbered"/>
    <dgm:cxn modelId="{4BA878AB-9599-4243-8C29-611ACAF0C4DD}" type="presParOf" srcId="{393207BA-4099-41AF-861F-37BBB956464A}" destId="{378E7DE6-CEF7-428F-B13B-EE4256EBBC38}" srcOrd="4" destOrd="0" presId="urn:microsoft.com/office/officeart/2016/7/layout/LinearArrowProcessNumbered"/>
    <dgm:cxn modelId="{138C34AE-3A7B-4FCE-9046-25395F212A22}" type="presParOf" srcId="{378E7DE6-CEF7-428F-B13B-EE4256EBBC38}" destId="{3169D1C4-6C84-4431-98B9-966DD356FD7A}" srcOrd="0" destOrd="0" presId="urn:microsoft.com/office/officeart/2016/7/layout/LinearArrowProcessNumbered"/>
    <dgm:cxn modelId="{CD364FCD-A8C2-47FE-902E-11BE7FE088D9}" type="presParOf" srcId="{378E7DE6-CEF7-428F-B13B-EE4256EBBC38}" destId="{BF802905-3313-4276-B329-74C73F61243F}" srcOrd="1" destOrd="0" presId="urn:microsoft.com/office/officeart/2016/7/layout/LinearArrowProcessNumbered"/>
    <dgm:cxn modelId="{C12FBFA1-2940-4048-A9BA-D92B07F0101F}" type="presParOf" srcId="{BF802905-3313-4276-B329-74C73F61243F}" destId="{71D1593B-176F-4D89-9454-E27114D4C9C3}" srcOrd="0" destOrd="0" presId="urn:microsoft.com/office/officeart/2016/7/layout/LinearArrowProcessNumbered"/>
    <dgm:cxn modelId="{978447AD-0AED-406E-98C5-71B3E90B934E}" type="presParOf" srcId="{BF802905-3313-4276-B329-74C73F61243F}" destId="{3A2026DA-6140-432B-8301-B57DB919025D}" srcOrd="1" destOrd="0" presId="urn:microsoft.com/office/officeart/2016/7/layout/LinearArrowProcessNumbered"/>
    <dgm:cxn modelId="{79428553-7563-4FE7-A33C-5A550D4960D6}" type="presParOf" srcId="{BF802905-3313-4276-B329-74C73F61243F}" destId="{5BC6ABEF-ED55-4E95-8355-DA8D4585F0C5}" srcOrd="2" destOrd="0" presId="urn:microsoft.com/office/officeart/2016/7/layout/LinearArrowProcessNumbered"/>
    <dgm:cxn modelId="{7E75061D-4246-4936-9242-97574F93D248}" type="presParOf" srcId="{BF802905-3313-4276-B329-74C73F61243F}" destId="{097D9A72-90A1-48FA-866A-485DBB66898B}" srcOrd="3" destOrd="0" presId="urn:microsoft.com/office/officeart/2016/7/layout/LinearArrowProcessNumbered"/>
    <dgm:cxn modelId="{FB0D8650-F3C3-43E0-A86D-7412542B48B4}" type="presParOf" srcId="{378E7DE6-CEF7-428F-B13B-EE4256EBBC38}" destId="{B060C62B-0B26-4666-A53E-70CDCCFD1698}" srcOrd="2" destOrd="0" presId="urn:microsoft.com/office/officeart/2016/7/layout/LinearArrowProcessNumbered"/>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2DB3EB-2112-4984-BFDB-79BD43DEA647}">
      <dsp:nvSpPr>
        <dsp:cNvPr id="0" name=""/>
        <dsp:cNvSpPr/>
      </dsp:nvSpPr>
      <dsp:spPr>
        <a:xfrm>
          <a:off x="1756023" y="803087"/>
          <a:ext cx="1400710" cy="71"/>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34B7F89-A0C2-4766-8043-6DCF2C76EDC7}">
      <dsp:nvSpPr>
        <dsp:cNvPr id="0" name=""/>
        <dsp:cNvSpPr/>
      </dsp:nvSpPr>
      <dsp:spPr>
        <a:xfrm>
          <a:off x="3240776" y="685463"/>
          <a:ext cx="161081" cy="302330"/>
        </a:xfrm>
        <a:prstGeom prst="chevron">
          <a:avLst>
            <a:gd name="adj" fmla="val 9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C30FED6-EA6E-491F-BEAA-4FCBD2457340}">
      <dsp:nvSpPr>
        <dsp:cNvPr id="0" name=""/>
        <dsp:cNvSpPr/>
      </dsp:nvSpPr>
      <dsp:spPr>
        <a:xfrm>
          <a:off x="824550" y="46739"/>
          <a:ext cx="1512767" cy="1512767"/>
        </a:xfrm>
        <a:prstGeom prst="ellips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704" tIns="58704" rIns="58704" bIns="58704" numCol="1" spcCol="1270" anchor="ctr" anchorCtr="0">
          <a:noAutofit/>
        </a:bodyPr>
        <a:lstStyle/>
        <a:p>
          <a:pPr marL="0" lvl="0" indent="0" algn="ctr" defTabSz="2667000">
            <a:lnSpc>
              <a:spcPct val="90000"/>
            </a:lnSpc>
            <a:spcBef>
              <a:spcPct val="0"/>
            </a:spcBef>
            <a:spcAft>
              <a:spcPct val="35000"/>
            </a:spcAft>
            <a:buNone/>
          </a:pPr>
          <a:r>
            <a:rPr lang="en-US" sz="6000" kern="1200"/>
            <a:t>1</a:t>
          </a:r>
        </a:p>
      </dsp:txBody>
      <dsp:txXfrm>
        <a:off x="1046090" y="268279"/>
        <a:ext cx="1069687" cy="1069687"/>
      </dsp:txXfrm>
    </dsp:sp>
    <dsp:sp modelId="{3C3035C0-5F11-4671-BD6F-1DAE796CBBCB}">
      <dsp:nvSpPr>
        <dsp:cNvPr id="0" name=""/>
        <dsp:cNvSpPr/>
      </dsp:nvSpPr>
      <dsp:spPr>
        <a:xfrm>
          <a:off x="5134" y="1726289"/>
          <a:ext cx="3151599" cy="1965600"/>
        </a:xfrm>
        <a:prstGeom prst="upArrowCallout">
          <a:avLst>
            <a:gd name="adj1" fmla="val 50000"/>
            <a:gd name="adj2" fmla="val 20000"/>
            <a:gd name="adj3" fmla="val 20000"/>
            <a:gd name="adj4" fmla="val 10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8602" tIns="165100" rIns="248602" bIns="165100" numCol="1" spcCol="1270" anchor="ctr" anchorCtr="0">
          <a:noAutofit/>
        </a:bodyPr>
        <a:lstStyle/>
        <a:p>
          <a:pPr marL="0" lvl="0" indent="0" algn="ctr" defTabSz="1066800">
            <a:lnSpc>
              <a:spcPct val="90000"/>
            </a:lnSpc>
            <a:spcBef>
              <a:spcPct val="0"/>
            </a:spcBef>
            <a:spcAft>
              <a:spcPct val="35000"/>
            </a:spcAft>
            <a:buNone/>
          </a:pPr>
          <a:r>
            <a:rPr lang="en-US" sz="2400" kern="1200"/>
            <a:t>Project Kickoff and Planning</a:t>
          </a:r>
        </a:p>
      </dsp:txBody>
      <dsp:txXfrm>
        <a:off x="5134" y="2119409"/>
        <a:ext cx="3151599" cy="1572480"/>
      </dsp:txXfrm>
    </dsp:sp>
    <dsp:sp modelId="{0E467AD0-25B6-4E18-B658-25E8AD8DED9F}">
      <dsp:nvSpPr>
        <dsp:cNvPr id="0" name=""/>
        <dsp:cNvSpPr/>
      </dsp:nvSpPr>
      <dsp:spPr>
        <a:xfrm>
          <a:off x="3506911" y="803645"/>
          <a:ext cx="3151599" cy="72"/>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F404552-E26F-4C9A-9239-E7B2ADA0FF85}">
      <dsp:nvSpPr>
        <dsp:cNvPr id="0" name=""/>
        <dsp:cNvSpPr/>
      </dsp:nvSpPr>
      <dsp:spPr>
        <a:xfrm>
          <a:off x="6742553" y="685935"/>
          <a:ext cx="161081" cy="302776"/>
        </a:xfrm>
        <a:prstGeom prst="chevron">
          <a:avLst>
            <a:gd name="adj" fmla="val 9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4D9C418-FE1D-442B-A50E-3AAFCADC9741}">
      <dsp:nvSpPr>
        <dsp:cNvPr id="0" name=""/>
        <dsp:cNvSpPr/>
      </dsp:nvSpPr>
      <dsp:spPr>
        <a:xfrm>
          <a:off x="4325770" y="46740"/>
          <a:ext cx="1513881" cy="1513881"/>
        </a:xfrm>
        <a:prstGeom prst="ellips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747" tIns="58747" rIns="58747" bIns="58747" numCol="1" spcCol="1270" anchor="ctr" anchorCtr="0">
          <a:noAutofit/>
        </a:bodyPr>
        <a:lstStyle/>
        <a:p>
          <a:pPr marL="0" lvl="0" indent="0" algn="ctr" defTabSz="2667000">
            <a:lnSpc>
              <a:spcPct val="90000"/>
            </a:lnSpc>
            <a:spcBef>
              <a:spcPct val="0"/>
            </a:spcBef>
            <a:spcAft>
              <a:spcPct val="35000"/>
            </a:spcAft>
            <a:buNone/>
          </a:pPr>
          <a:r>
            <a:rPr lang="en-US" sz="6000" kern="1200"/>
            <a:t>2</a:t>
          </a:r>
        </a:p>
      </dsp:txBody>
      <dsp:txXfrm>
        <a:off x="4547473" y="268443"/>
        <a:ext cx="1070475" cy="1070475"/>
      </dsp:txXfrm>
    </dsp:sp>
    <dsp:sp modelId="{8E1F03CA-2FAB-4032-9604-9D1DE0BC6DED}">
      <dsp:nvSpPr>
        <dsp:cNvPr id="0" name=""/>
        <dsp:cNvSpPr/>
      </dsp:nvSpPr>
      <dsp:spPr>
        <a:xfrm>
          <a:off x="3506911" y="1727526"/>
          <a:ext cx="3151599" cy="1965600"/>
        </a:xfrm>
        <a:prstGeom prst="upArrowCallout">
          <a:avLst>
            <a:gd name="adj1" fmla="val 50000"/>
            <a:gd name="adj2" fmla="val 20000"/>
            <a:gd name="adj3" fmla="val 20000"/>
            <a:gd name="adj4" fmla="val 10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8602" tIns="165100" rIns="248602" bIns="165100" numCol="1" spcCol="1270" anchor="ctr" anchorCtr="0">
          <a:noAutofit/>
        </a:bodyPr>
        <a:lstStyle/>
        <a:p>
          <a:pPr marL="0" lvl="0" indent="0" algn="ctr" defTabSz="1066800">
            <a:lnSpc>
              <a:spcPct val="90000"/>
            </a:lnSpc>
            <a:spcBef>
              <a:spcPct val="0"/>
            </a:spcBef>
            <a:spcAft>
              <a:spcPct val="35000"/>
            </a:spcAft>
            <a:buNone/>
          </a:pPr>
          <a:r>
            <a:rPr lang="en-US" sz="2400" kern="1200"/>
            <a:t>Early Access/Soft launch</a:t>
          </a:r>
        </a:p>
      </dsp:txBody>
      <dsp:txXfrm>
        <a:off x="3506911" y="2120646"/>
        <a:ext cx="3151599" cy="1572480"/>
      </dsp:txXfrm>
    </dsp:sp>
    <dsp:sp modelId="{71D1593B-176F-4D89-9454-E27114D4C9C3}">
      <dsp:nvSpPr>
        <dsp:cNvPr id="0" name=""/>
        <dsp:cNvSpPr/>
      </dsp:nvSpPr>
      <dsp:spPr>
        <a:xfrm>
          <a:off x="7008688" y="803645"/>
          <a:ext cx="1575799" cy="72"/>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BC6ABEF-ED55-4E95-8355-DA8D4585F0C5}">
      <dsp:nvSpPr>
        <dsp:cNvPr id="0" name=""/>
        <dsp:cNvSpPr/>
      </dsp:nvSpPr>
      <dsp:spPr>
        <a:xfrm>
          <a:off x="7826800" y="45994"/>
          <a:ext cx="1515374" cy="1515374"/>
        </a:xfrm>
        <a:prstGeom prst="ellips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8805" tIns="58805" rIns="58805" bIns="58805" numCol="1" spcCol="1270" anchor="ctr" anchorCtr="0">
          <a:noAutofit/>
        </a:bodyPr>
        <a:lstStyle/>
        <a:p>
          <a:pPr marL="0" lvl="0" indent="0" algn="ctr" defTabSz="2667000">
            <a:lnSpc>
              <a:spcPct val="90000"/>
            </a:lnSpc>
            <a:spcBef>
              <a:spcPct val="0"/>
            </a:spcBef>
            <a:spcAft>
              <a:spcPct val="35000"/>
            </a:spcAft>
            <a:buNone/>
          </a:pPr>
          <a:r>
            <a:rPr lang="en-US" sz="6000" kern="1200"/>
            <a:t>3</a:t>
          </a:r>
        </a:p>
      </dsp:txBody>
      <dsp:txXfrm>
        <a:off x="8048721" y="267915"/>
        <a:ext cx="1071532" cy="1071532"/>
      </dsp:txXfrm>
    </dsp:sp>
    <dsp:sp modelId="{B060C62B-0B26-4666-A53E-70CDCCFD1698}">
      <dsp:nvSpPr>
        <dsp:cNvPr id="0" name=""/>
        <dsp:cNvSpPr/>
      </dsp:nvSpPr>
      <dsp:spPr>
        <a:xfrm>
          <a:off x="7008688" y="1727526"/>
          <a:ext cx="3151599" cy="1965600"/>
        </a:xfrm>
        <a:prstGeom prst="upArrowCallout">
          <a:avLst>
            <a:gd name="adj1" fmla="val 50000"/>
            <a:gd name="adj2" fmla="val 20000"/>
            <a:gd name="adj3" fmla="val 20000"/>
            <a:gd name="adj4" fmla="val 10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8602" tIns="165100" rIns="248602" bIns="165100" numCol="1" spcCol="1270" anchor="ctr" anchorCtr="0">
          <a:noAutofit/>
        </a:bodyPr>
        <a:lstStyle/>
        <a:p>
          <a:pPr marL="0" lvl="0" indent="0" algn="ctr" defTabSz="1066800">
            <a:lnSpc>
              <a:spcPct val="90000"/>
            </a:lnSpc>
            <a:spcBef>
              <a:spcPct val="0"/>
            </a:spcBef>
            <a:spcAft>
              <a:spcPct val="35000"/>
            </a:spcAft>
            <a:buNone/>
          </a:pPr>
          <a:r>
            <a:rPr lang="en-US" sz="2400" kern="1200"/>
            <a:t>General Availability Tentative Go Live</a:t>
          </a:r>
        </a:p>
      </dsp:txBody>
      <dsp:txXfrm>
        <a:off x="7008688" y="2120646"/>
        <a:ext cx="3151599" cy="1572480"/>
      </dsp:txXfrm>
    </dsp:sp>
  </dsp:spTree>
</dsp:drawing>
</file>

<file path=ppt/diagrams/layout1.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7298BD-8D5F-4C0B-8912-3D9A3A21FD30}" type="datetimeFigureOut">
              <a:rPr lang="en-US" smtClean="0"/>
              <a:t>11/24/2021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44886F-9C99-4D17-8709-F3AB759C1D6D}" type="slidenum">
              <a:rPr lang="en-US" smtClean="0"/>
              <a:t>‹#›</a:t>
            </a:fld>
            <a:endParaRPr lang="en-US"/>
          </a:p>
        </p:txBody>
      </p:sp>
    </p:spTree>
    <p:extLst>
      <p:ext uri="{BB962C8B-B14F-4D97-AF65-F5344CB8AC3E}">
        <p14:creationId xmlns:p14="http://schemas.microsoft.com/office/powerpoint/2010/main" val="2514546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CCS announced in December that we had signed on as development partners for </a:t>
            </a:r>
            <a:r>
              <a:rPr lang="en-US" err="1"/>
              <a:t>Innovative’s</a:t>
            </a:r>
            <a:r>
              <a:rPr lang="en-US"/>
              <a:t> Vega Discover product. Today, I wanted to provide an introduction to Vega Discover and what our participation as development partners means for all of you. </a:t>
            </a:r>
          </a:p>
        </p:txBody>
      </p:sp>
      <p:sp>
        <p:nvSpPr>
          <p:cNvPr id="4" name="Slide Number Placeholder 3"/>
          <p:cNvSpPr>
            <a:spLocks noGrp="1"/>
          </p:cNvSpPr>
          <p:nvPr>
            <p:ph type="sldNum" sz="quarter" idx="5"/>
          </p:nvPr>
        </p:nvSpPr>
        <p:spPr/>
        <p:txBody>
          <a:bodyPr/>
          <a:lstStyle/>
          <a:p>
            <a:fld id="{F444886F-9C99-4D17-8709-F3AB759C1D6D}" type="slidenum">
              <a:rPr lang="en-US" smtClean="0"/>
              <a:t>1</a:t>
            </a:fld>
            <a:endParaRPr lang="en-US"/>
          </a:p>
        </p:txBody>
      </p:sp>
    </p:spTree>
    <p:extLst>
      <p:ext uri="{BB962C8B-B14F-4D97-AF65-F5344CB8AC3E}">
        <p14:creationId xmlns:p14="http://schemas.microsoft.com/office/powerpoint/2010/main" val="621900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Late fall, we’ll move into the last phase, which is Polaris general availability. Now, general availability means that Vega is ready to be adopted as a primary </a:t>
            </a:r>
            <a:r>
              <a:rPr lang="en-US" err="1"/>
              <a:t>deiscovery</a:t>
            </a:r>
            <a:r>
              <a:rPr lang="en-US"/>
              <a:t> interface by Polaris consortia partners, because all of the core functionality is there. It doesn’t mean that Vega is done. Innovative will continue to roll out product updates on a monthly basis, and we will continue to test and evaluate during this phase. At the end of this phase, Governing Board will vote on whether to adopt Vega as our primary discovery solution, replacing </a:t>
            </a:r>
            <a:r>
              <a:rPr lang="en-US" err="1"/>
              <a:t>PowerPAC</a:t>
            </a:r>
            <a:r>
              <a:rPr lang="en-US"/>
              <a:t>. Governing Board is having initial discussions about Vega rollout at their meeting next week, and they will work with CCS at subsequent meetings to determine our requirements for moving to Vega as a consortium.</a:t>
            </a:r>
          </a:p>
        </p:txBody>
      </p:sp>
      <p:sp>
        <p:nvSpPr>
          <p:cNvPr id="4" name="Slide Number Placeholder 3"/>
          <p:cNvSpPr>
            <a:spLocks noGrp="1"/>
          </p:cNvSpPr>
          <p:nvPr>
            <p:ph type="sldNum" sz="quarter" idx="5"/>
          </p:nvPr>
        </p:nvSpPr>
        <p:spPr/>
        <p:txBody>
          <a:bodyPr/>
          <a:lstStyle/>
          <a:p>
            <a:fld id="{F444886F-9C99-4D17-8709-F3AB759C1D6D}" type="slidenum">
              <a:rPr lang="en-US" smtClean="0"/>
              <a:t>10</a:t>
            </a:fld>
            <a:endParaRPr lang="en-US"/>
          </a:p>
        </p:txBody>
      </p:sp>
    </p:spTree>
    <p:extLst>
      <p:ext uri="{BB962C8B-B14F-4D97-AF65-F5344CB8AC3E}">
        <p14:creationId xmlns:p14="http://schemas.microsoft.com/office/powerpoint/2010/main" val="26353131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444886F-9C99-4D17-8709-F3AB759C1D6D}" type="slidenum">
              <a:rPr lang="en-US" smtClean="0"/>
              <a:t>11</a:t>
            </a:fld>
            <a:endParaRPr lang="en-US"/>
          </a:p>
        </p:txBody>
      </p:sp>
    </p:spTree>
    <p:extLst>
      <p:ext uri="{BB962C8B-B14F-4D97-AF65-F5344CB8AC3E}">
        <p14:creationId xmlns:p14="http://schemas.microsoft.com/office/powerpoint/2010/main" val="396505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Vega is a new platform currently in development from Innovative. When it is completed, it will be made up of multiple solutions, including a discovery/catalog interface, patron engagement tools, analytics software, and programs and events piece</a:t>
            </a:r>
          </a:p>
        </p:txBody>
      </p:sp>
      <p:sp>
        <p:nvSpPr>
          <p:cNvPr id="4" name="Slide Number Placeholder 3"/>
          <p:cNvSpPr>
            <a:spLocks noGrp="1"/>
          </p:cNvSpPr>
          <p:nvPr>
            <p:ph type="sldNum" sz="quarter" idx="5"/>
          </p:nvPr>
        </p:nvSpPr>
        <p:spPr/>
        <p:txBody>
          <a:bodyPr/>
          <a:lstStyle/>
          <a:p>
            <a:fld id="{F444886F-9C99-4D17-8709-F3AB759C1D6D}" type="slidenum">
              <a:rPr lang="en-US" smtClean="0"/>
              <a:t>2</a:t>
            </a:fld>
            <a:endParaRPr lang="en-US"/>
          </a:p>
        </p:txBody>
      </p:sp>
    </p:spTree>
    <p:extLst>
      <p:ext uri="{BB962C8B-B14F-4D97-AF65-F5344CB8AC3E}">
        <p14:creationId xmlns:p14="http://schemas.microsoft.com/office/powerpoint/2010/main" val="2830539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Here’s a visual of the Vega development plan. You see the various components or pieces of the Vega platform across the top—discover, or catalog </a:t>
            </a:r>
            <a:r>
              <a:rPr lang="en-US" err="1"/>
              <a:t>interace</a:t>
            </a:r>
            <a:r>
              <a:rPr lang="en-US"/>
              <a:t>; interact and promote, which include patron engagement tools such as a chat bot service and email marketing tools; program piece, which include event registration, and analyze , which would be the data analytics and reporting piece. Vega connect is the underlying infrastructure that will link these components together. Vega will work or overlay with both Sierra and Polaris. </a:t>
            </a:r>
          </a:p>
        </p:txBody>
      </p:sp>
      <p:sp>
        <p:nvSpPr>
          <p:cNvPr id="4" name="Slide Number Placeholder 3"/>
          <p:cNvSpPr>
            <a:spLocks noGrp="1"/>
          </p:cNvSpPr>
          <p:nvPr>
            <p:ph type="sldNum" sz="quarter" idx="5"/>
          </p:nvPr>
        </p:nvSpPr>
        <p:spPr/>
        <p:txBody>
          <a:bodyPr/>
          <a:lstStyle/>
          <a:p>
            <a:fld id="{F444886F-9C99-4D17-8709-F3AB759C1D6D}" type="slidenum">
              <a:rPr lang="en-US" smtClean="0"/>
              <a:t>3</a:t>
            </a:fld>
            <a:endParaRPr lang="en-US"/>
          </a:p>
        </p:txBody>
      </p:sp>
    </p:spTree>
    <p:extLst>
      <p:ext uri="{BB962C8B-B14F-4D97-AF65-F5344CB8AC3E}">
        <p14:creationId xmlns:p14="http://schemas.microsoft.com/office/powerpoint/2010/main" val="4094946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When finished, Vega will be more than just a catalog interface, but the discovery piece is the first component that Innovative is working to complete. CCS has signed on to be a development partner for Vega discover. As development partners, CCS will participate in advisory discussions and testing with Innovative and other development partners. We’ll get a Vega instance and begin beta testing the product with staff and with patrons. As we go along, we’ll share out feedback with Innovative. If at the end of this multi-month project, our needs our met by Vega Discover, we will adopt it as a replacement for </a:t>
            </a:r>
            <a:r>
              <a:rPr lang="en-US" err="1"/>
              <a:t>PowerPAC</a:t>
            </a:r>
            <a:r>
              <a:rPr lang="en-US"/>
              <a:t>.</a:t>
            </a:r>
          </a:p>
        </p:txBody>
      </p:sp>
      <p:sp>
        <p:nvSpPr>
          <p:cNvPr id="4" name="Slide Number Placeholder 3"/>
          <p:cNvSpPr>
            <a:spLocks noGrp="1"/>
          </p:cNvSpPr>
          <p:nvPr>
            <p:ph type="sldNum" sz="quarter" idx="5"/>
          </p:nvPr>
        </p:nvSpPr>
        <p:spPr/>
        <p:txBody>
          <a:bodyPr/>
          <a:lstStyle/>
          <a:p>
            <a:fld id="{F444886F-9C99-4D17-8709-F3AB759C1D6D}" type="slidenum">
              <a:rPr lang="en-US" smtClean="0"/>
              <a:t>4</a:t>
            </a:fld>
            <a:endParaRPr lang="en-US"/>
          </a:p>
        </p:txBody>
      </p:sp>
    </p:spTree>
    <p:extLst>
      <p:ext uri="{BB962C8B-B14F-4D97-AF65-F5344CB8AC3E}">
        <p14:creationId xmlns:p14="http://schemas.microsoft.com/office/powerpoint/2010/main" val="22269717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 we have a better sense of what Vega Discover is, I’m going to play a short promo video from iii. </a:t>
            </a:r>
          </a:p>
        </p:txBody>
      </p:sp>
      <p:sp>
        <p:nvSpPr>
          <p:cNvPr id="4" name="Slide Number Placeholder 3"/>
          <p:cNvSpPr>
            <a:spLocks noGrp="1"/>
          </p:cNvSpPr>
          <p:nvPr>
            <p:ph type="sldNum" sz="quarter" idx="5"/>
          </p:nvPr>
        </p:nvSpPr>
        <p:spPr/>
        <p:txBody>
          <a:bodyPr/>
          <a:lstStyle/>
          <a:p>
            <a:fld id="{F444886F-9C99-4D17-8709-F3AB759C1D6D}" type="slidenum">
              <a:rPr lang="en-US" smtClean="0"/>
              <a:t>5</a:t>
            </a:fld>
            <a:endParaRPr lang="en-US"/>
          </a:p>
        </p:txBody>
      </p:sp>
    </p:spTree>
    <p:extLst>
      <p:ext uri="{BB962C8B-B14F-4D97-AF65-F5344CB8AC3E}">
        <p14:creationId xmlns:p14="http://schemas.microsoft.com/office/powerpoint/2010/main" val="1245445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 I mentioned earlier, Vega Discover is a product in progress. It’s not finished, and </a:t>
            </a:r>
            <a:r>
              <a:rPr lang="en-US" err="1"/>
              <a:t>Innovaitve</a:t>
            </a:r>
            <a:r>
              <a:rPr lang="en-US"/>
              <a:t> is actively working to develop it. They roll out updates at least once or twice a month. Vega Discover is currently in general availability for Sierra standalone partners. There are only 3 libraries who are currently live on the new product, and I’ve linked to two of them here and will pop those links into the chat when I’m done so you can take a peek. Innovative is currently building Vega for Polaris customers, both standalone and consortia partners. We are one of 6 consortia partners for Vega, and one of 2 Polaris consortia partners. The other is Pinnacle. </a:t>
            </a:r>
          </a:p>
        </p:txBody>
      </p:sp>
      <p:sp>
        <p:nvSpPr>
          <p:cNvPr id="4" name="Slide Number Placeholder 3"/>
          <p:cNvSpPr>
            <a:spLocks noGrp="1"/>
          </p:cNvSpPr>
          <p:nvPr>
            <p:ph type="sldNum" sz="quarter" idx="5"/>
          </p:nvPr>
        </p:nvSpPr>
        <p:spPr/>
        <p:txBody>
          <a:bodyPr/>
          <a:lstStyle/>
          <a:p>
            <a:fld id="{F444886F-9C99-4D17-8709-F3AB759C1D6D}" type="slidenum">
              <a:rPr lang="en-US" smtClean="0"/>
              <a:t>6</a:t>
            </a:fld>
            <a:endParaRPr lang="en-US"/>
          </a:p>
        </p:txBody>
      </p:sp>
    </p:spTree>
    <p:extLst>
      <p:ext uri="{BB962C8B-B14F-4D97-AF65-F5344CB8AC3E}">
        <p14:creationId xmlns:p14="http://schemas.microsoft.com/office/powerpoint/2010/main" val="6720806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Let’s talk about what our timeline looks like. I’ve divided the project into three rough phases: Project Kickoff and planning, early access and soft launch, and general availability for Polaris and CCS’ tentative go live</a:t>
            </a:r>
          </a:p>
        </p:txBody>
      </p:sp>
      <p:sp>
        <p:nvSpPr>
          <p:cNvPr id="4" name="Slide Number Placeholder 3"/>
          <p:cNvSpPr>
            <a:spLocks noGrp="1"/>
          </p:cNvSpPr>
          <p:nvPr>
            <p:ph type="sldNum" sz="quarter" idx="5"/>
          </p:nvPr>
        </p:nvSpPr>
        <p:spPr/>
        <p:txBody>
          <a:bodyPr/>
          <a:lstStyle/>
          <a:p>
            <a:fld id="{F444886F-9C99-4D17-8709-F3AB759C1D6D}" type="slidenum">
              <a:rPr lang="en-US" smtClean="0"/>
              <a:t>7</a:t>
            </a:fld>
            <a:endParaRPr lang="en-US"/>
          </a:p>
        </p:txBody>
      </p:sp>
    </p:spTree>
    <p:extLst>
      <p:ext uri="{BB962C8B-B14F-4D97-AF65-F5344CB8AC3E}">
        <p14:creationId xmlns:p14="http://schemas.microsoft.com/office/powerpoint/2010/main" val="26030309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are currently in the early stages of the project, planning and kickoff. During this time, the CCS team is attending development partner meetings with innovative. During these meetings, innovative demos new and upcoming features for partners, and we provide feedback. CCS is working to establish out blockers or must-haves for going live on the product. What are our the features and pieces we would absolutely need to switch from </a:t>
            </a:r>
            <a:r>
              <a:rPr lang="en-US" err="1"/>
              <a:t>PowerPAC</a:t>
            </a:r>
            <a:r>
              <a:rPr lang="en-US"/>
              <a:t> to Vega? I’m currently working with </a:t>
            </a:r>
            <a:r>
              <a:rPr lang="en-US" err="1"/>
              <a:t>ourteam</a:t>
            </a:r>
            <a:r>
              <a:rPr lang="en-US"/>
              <a:t> to develop our user testing plan for patrons, because we need to make sure that the product is easy for them to use and that our end users can accomplish all of their important tasks in the new interface. We’ll also build our plans for gathering feedback from all of you. Beginning next month, CCS will also plan to recruit beta libraries for our soft launch phase, which we’ll talk more about on the net slide. We’ll start our initial push to create training documentation for our members. And while we’re working on all of these things, the Innovative development team is actively building Vega for Polaris customers. </a:t>
            </a:r>
          </a:p>
        </p:txBody>
      </p:sp>
      <p:sp>
        <p:nvSpPr>
          <p:cNvPr id="4" name="Slide Number Placeholder 3"/>
          <p:cNvSpPr>
            <a:spLocks noGrp="1"/>
          </p:cNvSpPr>
          <p:nvPr>
            <p:ph type="sldNum" sz="quarter" idx="5"/>
          </p:nvPr>
        </p:nvSpPr>
        <p:spPr/>
        <p:txBody>
          <a:bodyPr/>
          <a:lstStyle/>
          <a:p>
            <a:fld id="{F444886F-9C99-4D17-8709-F3AB759C1D6D}" type="slidenum">
              <a:rPr lang="en-US" smtClean="0"/>
              <a:t>8</a:t>
            </a:fld>
            <a:endParaRPr lang="en-US"/>
          </a:p>
        </p:txBody>
      </p:sp>
    </p:spTree>
    <p:extLst>
      <p:ext uri="{BB962C8B-B14F-4D97-AF65-F5344CB8AC3E}">
        <p14:creationId xmlns:p14="http://schemas.microsoft.com/office/powerpoint/2010/main" val="25160532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late June or early </a:t>
            </a:r>
            <a:r>
              <a:rPr lang="en-US" err="1"/>
              <a:t>uly</a:t>
            </a:r>
            <a:r>
              <a:rPr lang="en-US"/>
              <a:t>, we’ll move into the second phase of the project, which is our early access or soft launch phase. During this phase, CCS will receive a Vega instance that will sync against our production environment. It will be a live Vega instance that is running parallel to </a:t>
            </a:r>
            <a:r>
              <a:rPr lang="en-US" err="1"/>
              <a:t>PowerPAC</a:t>
            </a:r>
            <a:r>
              <a:rPr lang="en-US"/>
              <a:t>. Once we have our test instance, we’ve asked iii to host an introductory webinar for all of you, so that you can have a live demo and the </a:t>
            </a:r>
            <a:r>
              <a:rPr lang="en-US" err="1"/>
              <a:t>oppprunity</a:t>
            </a:r>
            <a:r>
              <a:rPr lang="en-US"/>
              <a:t> to ask questions of the iii team. We’ll begin our testing full force, and we will work with all of you and with innovative to test and </a:t>
            </a:r>
            <a:r>
              <a:rPr lang="en-US" err="1"/>
              <a:t>torubleshoot</a:t>
            </a:r>
            <a:r>
              <a:rPr lang="en-US"/>
              <a:t> bugs and issues. We’ll also being testing with patrons in late summer with the help of our beta libraries. Our beta libraries will begin using Vega at their OPACs within the library as part of that user testing. CCS will </a:t>
            </a:r>
            <a:r>
              <a:rPr lang="en-US" err="1"/>
              <a:t>consintue</a:t>
            </a:r>
            <a:r>
              <a:rPr lang="en-US"/>
              <a:t> to attend small meetings to provide feedback with our consortia </a:t>
            </a:r>
            <a:r>
              <a:rPr lang="en-US" err="1"/>
              <a:t>parnerts</a:t>
            </a:r>
            <a:r>
              <a:rPr lang="en-US"/>
              <a:t> and iii. </a:t>
            </a:r>
          </a:p>
        </p:txBody>
      </p:sp>
      <p:sp>
        <p:nvSpPr>
          <p:cNvPr id="4" name="Slide Number Placeholder 3"/>
          <p:cNvSpPr>
            <a:spLocks noGrp="1"/>
          </p:cNvSpPr>
          <p:nvPr>
            <p:ph type="sldNum" sz="quarter" idx="5"/>
          </p:nvPr>
        </p:nvSpPr>
        <p:spPr/>
        <p:txBody>
          <a:bodyPr/>
          <a:lstStyle/>
          <a:p>
            <a:fld id="{F444886F-9C99-4D17-8709-F3AB759C1D6D}" type="slidenum">
              <a:rPr lang="en-US" smtClean="0"/>
              <a:t>9</a:t>
            </a:fld>
            <a:endParaRPr lang="en-US"/>
          </a:p>
        </p:txBody>
      </p:sp>
    </p:spTree>
    <p:extLst>
      <p:ext uri="{BB962C8B-B14F-4D97-AF65-F5344CB8AC3E}">
        <p14:creationId xmlns:p14="http://schemas.microsoft.com/office/powerpoint/2010/main" val="1659285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11/24/2021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11/24/2021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11/24/2021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11/24/2021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11/24/2021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11/24/2021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6.xml"/><Relationship Id="rId1" Type="http://schemas.openxmlformats.org/officeDocument/2006/relationships/tags" Target="../tags/tag12.xml"/><Relationship Id="rId5" Type="http://schemas.openxmlformats.org/officeDocument/2006/relationships/hyperlink" Target="https://vimeopro.com/innovativeiii/webinars/video/489570637" TargetMode="External"/><Relationship Id="rId4" Type="http://schemas.openxmlformats.org/officeDocument/2006/relationships/hyperlink" Target="https://ferg.na.iiivega.com/"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https://player.vimeo.com/video/510000298?app_id=122963" TargetMode="External"/><Relationship Id="rId1" Type="http://schemas.openxmlformats.org/officeDocument/2006/relationships/tags" Target="../tags/tag6.xml"/><Relationship Id="rId5" Type="http://schemas.openxmlformats.org/officeDocument/2006/relationships/image" Target="../media/image2.jpe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7.xml"/><Relationship Id="rId5" Type="http://schemas.openxmlformats.org/officeDocument/2006/relationships/hyperlink" Target="https://midpl.na.iiivega.com/" TargetMode="External"/><Relationship Id="rId4" Type="http://schemas.openxmlformats.org/officeDocument/2006/relationships/hyperlink" Target="https://ferg.na.iiivega.com/" TargetMode="Externa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7.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ags" Target="../tags/tag8.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B3B9DBC-97CC-4A18-B4A6-66E2402922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4492644-1D84-449E-94E4-5FC5C873D3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227"/>
            <a:ext cx="12188952" cy="4551895"/>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95342" y="637953"/>
            <a:ext cx="8272458" cy="3189507"/>
          </a:xfrm>
        </p:spPr>
        <p:txBody>
          <a:bodyPr>
            <a:normAutofit/>
          </a:bodyPr>
          <a:lstStyle/>
          <a:p>
            <a:pPr algn="l"/>
            <a:r>
              <a:rPr lang="en-US" sz="8000">
                <a:solidFill>
                  <a:srgbClr val="FFFFFF"/>
                </a:solidFill>
                <a:cs typeface="Calibri Light"/>
              </a:rPr>
              <a:t>Vega Partner Program Overview</a:t>
            </a:r>
            <a:endParaRPr lang="en-US" sz="8000">
              <a:solidFill>
                <a:srgbClr val="FFFFFF"/>
              </a:solidFill>
            </a:endParaRPr>
          </a:p>
        </p:txBody>
      </p:sp>
      <p:sp>
        <p:nvSpPr>
          <p:cNvPr id="12" name="Freeform 6">
            <a:extLst>
              <a:ext uri="{FF2B5EF4-FFF2-40B4-BE49-F238E27FC236}">
                <a16:creationId xmlns:a16="http://schemas.microsoft.com/office/drawing/2014/main" id="{94EE1A74-DEBF-434E-8B5E-7AB296ECBE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7747" y="4208147"/>
            <a:ext cx="339126" cy="1938528"/>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7">
            <a:extLst>
              <a:ext uri="{FF2B5EF4-FFF2-40B4-BE49-F238E27FC236}">
                <a16:creationId xmlns:a16="http://schemas.microsoft.com/office/drawing/2014/main" id="{8C7C4D4B-92D9-4FA4-A294-749E8574FF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728739" y="4098333"/>
            <a:ext cx="201857" cy="1874520"/>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Rectangle 8">
            <a:extLst>
              <a:ext uri="{FF2B5EF4-FFF2-40B4-BE49-F238E27FC236}">
                <a16:creationId xmlns:a16="http://schemas.microsoft.com/office/drawing/2014/main" id="{BADA3358-2A3F-41B0-A458-6FD1DB3AF9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3048" y="4098334"/>
            <a:ext cx="893301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Subtitle 2"/>
          <p:cNvSpPr>
            <a:spLocks noGrp="1"/>
          </p:cNvSpPr>
          <p:nvPr>
            <p:ph type="subTitle" idx="1"/>
          </p:nvPr>
        </p:nvSpPr>
        <p:spPr>
          <a:xfrm>
            <a:off x="795342" y="4377268"/>
            <a:ext cx="7970903" cy="1280582"/>
          </a:xfrm>
        </p:spPr>
        <p:txBody>
          <a:bodyPr anchor="t">
            <a:normAutofit/>
          </a:bodyPr>
          <a:lstStyle/>
          <a:p>
            <a:pPr algn="l"/>
            <a:r>
              <a:rPr lang="en-US" sz="3200">
                <a:solidFill>
                  <a:srgbClr val="FEFFFF"/>
                </a:solidFill>
              </a:rPr>
              <a:t>Circulation Technical Group</a:t>
            </a:r>
          </a:p>
          <a:p>
            <a:pPr algn="l"/>
            <a:r>
              <a:rPr lang="en-US" sz="3200">
                <a:solidFill>
                  <a:srgbClr val="FEFFFF"/>
                </a:solidFill>
              </a:rPr>
              <a:t>April 9, 2021</a:t>
            </a:r>
          </a:p>
        </p:txBody>
      </p:sp>
      <p:sp>
        <p:nvSpPr>
          <p:cNvPr id="18" name="Rectangle 8">
            <a:extLst>
              <a:ext uri="{FF2B5EF4-FFF2-40B4-BE49-F238E27FC236}">
                <a16:creationId xmlns:a16="http://schemas.microsoft.com/office/drawing/2014/main" id="{E4737216-37B2-43AD-AB08-05BFCCEFC9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9066873" y="4377267"/>
            <a:ext cx="3122079" cy="177393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Tree>
    <p:custDataLst>
      <p:tags r:id="rId1"/>
    </p:custDataLst>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4F519EA-836C-4E21-87EE-CE7AB01863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26280"/>
            <a:ext cx="4449464"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210685A-6235-45A7-850D-A6F555466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3374" y="702944"/>
            <a:ext cx="5369325" cy="5586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5D4FA7-73F7-4BE5-A0F4-C0ED08AE3BE0}"/>
              </a:ext>
            </a:extLst>
          </p:cNvPr>
          <p:cNvSpPr>
            <a:spLocks noGrp="1"/>
          </p:cNvSpPr>
          <p:nvPr>
            <p:ph type="title"/>
          </p:nvPr>
        </p:nvSpPr>
        <p:spPr>
          <a:xfrm>
            <a:off x="1016805" y="1345958"/>
            <a:ext cx="4193196" cy="4166085"/>
          </a:xfrm>
        </p:spPr>
        <p:txBody>
          <a:bodyPr>
            <a:normAutofit/>
          </a:bodyPr>
          <a:lstStyle/>
          <a:p>
            <a:r>
              <a:rPr lang="en-US" sz="4600"/>
              <a:t>Phase 3: General Availability</a:t>
            </a:r>
            <a:br>
              <a:rPr lang="en-US" sz="4600"/>
            </a:br>
            <a:br>
              <a:rPr lang="en-US" sz="4600"/>
            </a:br>
            <a:r>
              <a:rPr lang="en-US" sz="4600"/>
              <a:t>November 2021-March 2022</a:t>
            </a:r>
          </a:p>
        </p:txBody>
      </p:sp>
      <p:grpSp>
        <p:nvGrpSpPr>
          <p:cNvPr id="14" name="Group 13">
            <a:extLst>
              <a:ext uri="{FF2B5EF4-FFF2-40B4-BE49-F238E27FC236}">
                <a16:creationId xmlns:a16="http://schemas.microsoft.com/office/drawing/2014/main" id="{C833A70A-9722-46F0-A5EB-C72F787470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5" name="Rectangle 2">
              <a:extLst>
                <a:ext uri="{FF2B5EF4-FFF2-40B4-BE49-F238E27FC236}">
                  <a16:creationId xmlns:a16="http://schemas.microsoft.com/office/drawing/2014/main" id="{0E424FCE-3213-4BEE-A1E8-B7E8AEA5A2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59">
              <a:extLst>
                <a:ext uri="{FF2B5EF4-FFF2-40B4-BE49-F238E27FC236}">
                  <a16:creationId xmlns:a16="http://schemas.microsoft.com/office/drawing/2014/main" id="{5EE95433-383A-45BD-BFCA-833B8F0AE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2">
              <a:extLst>
                <a:ext uri="{FF2B5EF4-FFF2-40B4-BE49-F238E27FC236}">
                  <a16:creationId xmlns:a16="http://schemas.microsoft.com/office/drawing/2014/main" id="{2EEA944D-C4D5-48D7-804D-86BE8AFC8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F3FCE305-3F55-48BF-8549-01E0364C8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23D7F518-6C41-4C3F-9060-C9FE0B1D4C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3B93E94B-19C7-49C9-A135-582F72B1A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FEF28287-3D78-44FC-8C53-70755EAF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2">
              <a:extLst>
                <a:ext uri="{FF2B5EF4-FFF2-40B4-BE49-F238E27FC236}">
                  <a16:creationId xmlns:a16="http://schemas.microsoft.com/office/drawing/2014/main" id="{2E8ECBA7-D5B5-48AD-9108-4EB4FB5AAF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69CDB17F-9370-4BDB-AF7D-0C10664AF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65D03FDE-4254-4CCB-ACA1-CCF9ED99A1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
              <a:extLst>
                <a:ext uri="{FF2B5EF4-FFF2-40B4-BE49-F238E27FC236}">
                  <a16:creationId xmlns:a16="http://schemas.microsoft.com/office/drawing/2014/main" id="{406E5C16-E87A-48D6-808A-4E99A9FA2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9">
              <a:extLst>
                <a:ext uri="{FF2B5EF4-FFF2-40B4-BE49-F238E27FC236}">
                  <a16:creationId xmlns:a16="http://schemas.microsoft.com/office/drawing/2014/main" id="{DD6696B0-7715-471B-835A-DA4F6E0B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2">
              <a:extLst>
                <a:ext uri="{FF2B5EF4-FFF2-40B4-BE49-F238E27FC236}">
                  <a16:creationId xmlns:a16="http://schemas.microsoft.com/office/drawing/2014/main" id="{7B7BE224-1A69-42AA-9C1C-29ADE08B27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F4CBB296-B6FF-43BA-A2F1-471A7D6A3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7B9B8F5E-97B1-4CC6-A25F-0406AF9F80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9EB4DAA2-343C-4239-A2B2-D2412770B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8D6B2AAD-8F5E-4D57-B2E6-7DBB7953C6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2">
              <a:extLst>
                <a:ext uri="{FF2B5EF4-FFF2-40B4-BE49-F238E27FC236}">
                  <a16:creationId xmlns:a16="http://schemas.microsoft.com/office/drawing/2014/main" id="{9CE95F93-6BC5-4616-9F8D-B941B4B8F1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A8C3D8DE-DC76-487C-8C2A-7684D5C9E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56088CB5-E2A8-49A4-8AB5-6D5463E03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
              <a:extLst>
                <a:ext uri="{FF2B5EF4-FFF2-40B4-BE49-F238E27FC236}">
                  <a16:creationId xmlns:a16="http://schemas.microsoft.com/office/drawing/2014/main" id="{372F50F8-8B88-48EF-B21C-B5B264262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59">
              <a:extLst>
                <a:ext uri="{FF2B5EF4-FFF2-40B4-BE49-F238E27FC236}">
                  <a16:creationId xmlns:a16="http://schemas.microsoft.com/office/drawing/2014/main" id="{37008499-DF9A-4230-BE00-35B862316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2">
              <a:extLst>
                <a:ext uri="{FF2B5EF4-FFF2-40B4-BE49-F238E27FC236}">
                  <a16:creationId xmlns:a16="http://schemas.microsoft.com/office/drawing/2014/main" id="{BCEE48F0-E436-451D-A5FE-0D818D19E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4">
              <a:extLst>
                <a:ext uri="{FF2B5EF4-FFF2-40B4-BE49-F238E27FC236}">
                  <a16:creationId xmlns:a16="http://schemas.microsoft.com/office/drawing/2014/main" id="{6852656E-1E8F-41F9-900D-8E8CC1B2B9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489DA605-39DD-45FD-9796-12A36B23B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06746F4F-E95E-4CA6-BF21-00EC8BA7A874}"/>
              </a:ext>
            </a:extLst>
          </p:cNvPr>
          <p:cNvSpPr>
            <a:spLocks noGrp="1"/>
          </p:cNvSpPr>
          <p:nvPr>
            <p:ph idx="1"/>
          </p:nvPr>
        </p:nvSpPr>
        <p:spPr>
          <a:xfrm>
            <a:off x="6229734" y="750307"/>
            <a:ext cx="5369326" cy="5357387"/>
          </a:xfrm>
        </p:spPr>
        <p:txBody>
          <a:bodyPr anchor="ctr">
            <a:normAutofit/>
          </a:bodyPr>
          <a:lstStyle/>
          <a:p>
            <a:r>
              <a:rPr lang="en-US" sz="2200"/>
              <a:t>General availability</a:t>
            </a:r>
          </a:p>
          <a:p>
            <a:pPr lvl="1"/>
            <a:r>
              <a:rPr lang="en-US" sz="1800"/>
              <a:t>Product isn’t finished, but is ready to adopt</a:t>
            </a:r>
          </a:p>
          <a:p>
            <a:r>
              <a:rPr lang="en-US" sz="2200"/>
              <a:t>CCS continues to work with members to test, evaluate product</a:t>
            </a:r>
          </a:p>
          <a:p>
            <a:r>
              <a:rPr lang="en-US" sz="2200">
                <a:cs typeface="Calibri"/>
              </a:rPr>
              <a:t>iii continues to roll out product updates on a monthly basis</a:t>
            </a:r>
            <a:endParaRPr lang="en-US" sz="2200"/>
          </a:p>
          <a:p>
            <a:r>
              <a:rPr lang="en-US" sz="2200"/>
              <a:t>Governing Board votes whether to adopt Vega as primary discovery solution</a:t>
            </a:r>
          </a:p>
        </p:txBody>
      </p:sp>
    </p:spTree>
    <p:custDataLst>
      <p:tags r:id="rId1"/>
    </p:custDataLst>
    <p:extLst>
      <p:ext uri="{BB962C8B-B14F-4D97-AF65-F5344CB8AC3E}">
        <p14:creationId xmlns:p14="http://schemas.microsoft.com/office/powerpoint/2010/main" val="2743650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8">
            <a:extLst>
              <a:ext uri="{FF2B5EF4-FFF2-40B4-BE49-F238E27FC236}">
                <a16:creationId xmlns:a16="http://schemas.microsoft.com/office/drawing/2014/main" id="{51D98CAC-3EFF-4342-BD5A-6C0E8CAB4C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12192000" cy="40068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A5953951-D62B-4309-ABE4-99F4349D3755}"/>
              </a:ext>
            </a:extLst>
          </p:cNvPr>
          <p:cNvSpPr>
            <a:spLocks noGrp="1"/>
          </p:cNvSpPr>
          <p:nvPr>
            <p:ph type="title"/>
          </p:nvPr>
        </p:nvSpPr>
        <p:spPr>
          <a:xfrm>
            <a:off x="838200" y="914402"/>
            <a:ext cx="10515600" cy="2659957"/>
          </a:xfrm>
        </p:spPr>
        <p:txBody>
          <a:bodyPr vert="horz" lIns="91440" tIns="45720" rIns="91440" bIns="45720" rtlCol="0" anchor="b">
            <a:normAutofit/>
          </a:bodyPr>
          <a:lstStyle/>
          <a:p>
            <a:pPr algn="ctr"/>
            <a:r>
              <a:rPr lang="en-US" sz="8000" kern="1200">
                <a:solidFill>
                  <a:srgbClr val="FFFFFF"/>
                </a:solidFill>
                <a:latin typeface="+mj-lt"/>
                <a:ea typeface="+mj-ea"/>
                <a:cs typeface="+mj-cs"/>
              </a:rPr>
              <a:t>Want to Learn More?</a:t>
            </a:r>
          </a:p>
        </p:txBody>
      </p:sp>
      <p:sp>
        <p:nvSpPr>
          <p:cNvPr id="2" name="TextBox 1">
            <a:extLst>
              <a:ext uri="{FF2B5EF4-FFF2-40B4-BE49-F238E27FC236}">
                <a16:creationId xmlns:a16="http://schemas.microsoft.com/office/drawing/2014/main" id="{4C78CB75-732F-4D31-A89F-06513F11990C}"/>
              </a:ext>
            </a:extLst>
          </p:cNvPr>
          <p:cNvSpPr txBox="1"/>
          <p:nvPr/>
        </p:nvSpPr>
        <p:spPr>
          <a:xfrm>
            <a:off x="1453019" y="4572000"/>
            <a:ext cx="8492647" cy="923330"/>
          </a:xfrm>
          <a:prstGeom prst="rect">
            <a:avLst/>
          </a:prstGeom>
          <a:noFill/>
        </p:spPr>
        <p:txBody>
          <a:bodyPr wrap="square" rtlCol="0">
            <a:spAutoFit/>
          </a:bodyPr>
          <a:lstStyle/>
          <a:p>
            <a:pPr marL="285750" indent="-285750">
              <a:buFont typeface="Arial" panose="020B0604020202020204" pitchFamily="34" charset="0"/>
              <a:buChar char="•"/>
            </a:pPr>
            <a:r>
              <a:rPr lang="en-US"/>
              <a:t>Ferguson Library Discover Catalog: </a:t>
            </a:r>
            <a:r>
              <a:rPr lang="en-US">
                <a:hlinkClick r:id="rId4"/>
              </a:rPr>
              <a:t>https://ferg.na.iiivega.com/</a:t>
            </a:r>
            <a:endParaRPr lang="en-US"/>
          </a:p>
          <a:p>
            <a:pPr marL="285750" indent="-285750">
              <a:buFont typeface="Arial" panose="020B0604020202020204" pitchFamily="34" charset="0"/>
              <a:buChar char="•"/>
            </a:pPr>
            <a:r>
              <a:rPr lang="en-US"/>
              <a:t>Innovative Webinar: Vega Vision and Beyond: </a:t>
            </a:r>
            <a:r>
              <a:rPr lang="en-US">
                <a:hlinkClick r:id="rId5"/>
              </a:rPr>
              <a:t>https://vimeopro.com/innovativeiii/webinars/video/489570637</a:t>
            </a:r>
            <a:endParaRPr lang="en-US"/>
          </a:p>
        </p:txBody>
      </p:sp>
    </p:spTree>
    <p:custDataLst>
      <p:tags r:id="rId1"/>
    </p:custDataLst>
    <p:extLst>
      <p:ext uri="{BB962C8B-B14F-4D97-AF65-F5344CB8AC3E}">
        <p14:creationId xmlns:p14="http://schemas.microsoft.com/office/powerpoint/2010/main" val="2719186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64F519EA-836C-4E21-87EE-CE7AB01863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26280"/>
            <a:ext cx="4449464"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210685A-6235-45A7-850D-A6F555466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3374" y="702944"/>
            <a:ext cx="5369325" cy="5586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B2C9B2-DEFE-45D8-A55B-3B335635ACD9}"/>
              </a:ext>
            </a:extLst>
          </p:cNvPr>
          <p:cNvSpPr>
            <a:spLocks noGrp="1"/>
          </p:cNvSpPr>
          <p:nvPr>
            <p:ph type="title"/>
          </p:nvPr>
        </p:nvSpPr>
        <p:spPr>
          <a:xfrm>
            <a:off x="1016805" y="1345958"/>
            <a:ext cx="4193196" cy="4166085"/>
          </a:xfrm>
        </p:spPr>
        <p:txBody>
          <a:bodyPr>
            <a:normAutofit/>
          </a:bodyPr>
          <a:lstStyle/>
          <a:p>
            <a:r>
              <a:rPr lang="en-US" sz="4600">
                <a:cs typeface="Calibri Light"/>
              </a:rPr>
              <a:t>What is Vega?</a:t>
            </a:r>
            <a:endParaRPr lang="en-US" sz="4600"/>
          </a:p>
        </p:txBody>
      </p:sp>
      <p:grpSp>
        <p:nvGrpSpPr>
          <p:cNvPr id="27" name="Group 26">
            <a:extLst>
              <a:ext uri="{FF2B5EF4-FFF2-40B4-BE49-F238E27FC236}">
                <a16:creationId xmlns:a16="http://schemas.microsoft.com/office/drawing/2014/main" id="{C833A70A-9722-46F0-A5EB-C72F787470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8" name="Rectangle 2">
              <a:extLst>
                <a:ext uri="{FF2B5EF4-FFF2-40B4-BE49-F238E27FC236}">
                  <a16:creationId xmlns:a16="http://schemas.microsoft.com/office/drawing/2014/main" id="{0E424FCE-3213-4BEE-A1E8-B7E8AEA5A2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59">
              <a:extLst>
                <a:ext uri="{FF2B5EF4-FFF2-40B4-BE49-F238E27FC236}">
                  <a16:creationId xmlns:a16="http://schemas.microsoft.com/office/drawing/2014/main" id="{5EE95433-383A-45BD-BFCA-833B8F0AE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2">
              <a:extLst>
                <a:ext uri="{FF2B5EF4-FFF2-40B4-BE49-F238E27FC236}">
                  <a16:creationId xmlns:a16="http://schemas.microsoft.com/office/drawing/2014/main" id="{2EEA944D-C4D5-48D7-804D-86BE8AFC8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F3FCE305-3F55-48BF-8549-01E0364C8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23D7F518-6C41-4C3F-9060-C9FE0B1D4C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
              <a:extLst>
                <a:ext uri="{FF2B5EF4-FFF2-40B4-BE49-F238E27FC236}">
                  <a16:creationId xmlns:a16="http://schemas.microsoft.com/office/drawing/2014/main" id="{3B93E94B-19C7-49C9-A135-582F72B1A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59">
              <a:extLst>
                <a:ext uri="{FF2B5EF4-FFF2-40B4-BE49-F238E27FC236}">
                  <a16:creationId xmlns:a16="http://schemas.microsoft.com/office/drawing/2014/main" id="{FEF28287-3D78-44FC-8C53-70755EAF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2">
              <a:extLst>
                <a:ext uri="{FF2B5EF4-FFF2-40B4-BE49-F238E27FC236}">
                  <a16:creationId xmlns:a16="http://schemas.microsoft.com/office/drawing/2014/main" id="{2E8ECBA7-D5B5-48AD-9108-4EB4FB5AAF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4">
              <a:extLst>
                <a:ext uri="{FF2B5EF4-FFF2-40B4-BE49-F238E27FC236}">
                  <a16:creationId xmlns:a16="http://schemas.microsoft.com/office/drawing/2014/main" id="{69CDB17F-9370-4BDB-AF7D-0C10664AF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6">
              <a:extLst>
                <a:ext uri="{FF2B5EF4-FFF2-40B4-BE49-F238E27FC236}">
                  <a16:creationId xmlns:a16="http://schemas.microsoft.com/office/drawing/2014/main" id="{65D03FDE-4254-4CCB-ACA1-CCF9ED99A1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2">
              <a:extLst>
                <a:ext uri="{FF2B5EF4-FFF2-40B4-BE49-F238E27FC236}">
                  <a16:creationId xmlns:a16="http://schemas.microsoft.com/office/drawing/2014/main" id="{406E5C16-E87A-48D6-808A-4E99A9FA2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59">
              <a:extLst>
                <a:ext uri="{FF2B5EF4-FFF2-40B4-BE49-F238E27FC236}">
                  <a16:creationId xmlns:a16="http://schemas.microsoft.com/office/drawing/2014/main" id="{DD6696B0-7715-471B-835A-DA4F6E0B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2">
              <a:extLst>
                <a:ext uri="{FF2B5EF4-FFF2-40B4-BE49-F238E27FC236}">
                  <a16:creationId xmlns:a16="http://schemas.microsoft.com/office/drawing/2014/main" id="{7B7BE224-1A69-42AA-9C1C-29ADE08B27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4">
              <a:extLst>
                <a:ext uri="{FF2B5EF4-FFF2-40B4-BE49-F238E27FC236}">
                  <a16:creationId xmlns:a16="http://schemas.microsoft.com/office/drawing/2014/main" id="{F4CBB296-B6FF-43BA-A2F1-471A7D6A3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6">
              <a:extLst>
                <a:ext uri="{FF2B5EF4-FFF2-40B4-BE49-F238E27FC236}">
                  <a16:creationId xmlns:a16="http://schemas.microsoft.com/office/drawing/2014/main" id="{7B9B8F5E-97B1-4CC6-A25F-0406AF9F80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2">
              <a:extLst>
                <a:ext uri="{FF2B5EF4-FFF2-40B4-BE49-F238E27FC236}">
                  <a16:creationId xmlns:a16="http://schemas.microsoft.com/office/drawing/2014/main" id="{9EB4DAA2-343C-4239-A2B2-D2412770B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59">
              <a:extLst>
                <a:ext uri="{FF2B5EF4-FFF2-40B4-BE49-F238E27FC236}">
                  <a16:creationId xmlns:a16="http://schemas.microsoft.com/office/drawing/2014/main" id="{8D6B2AAD-8F5E-4D57-B2E6-7DBB7953C6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62">
              <a:extLst>
                <a:ext uri="{FF2B5EF4-FFF2-40B4-BE49-F238E27FC236}">
                  <a16:creationId xmlns:a16="http://schemas.microsoft.com/office/drawing/2014/main" id="{9CE95F93-6BC5-4616-9F8D-B941B4B8F1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4">
              <a:extLst>
                <a:ext uri="{FF2B5EF4-FFF2-40B4-BE49-F238E27FC236}">
                  <a16:creationId xmlns:a16="http://schemas.microsoft.com/office/drawing/2014/main" id="{A8C3D8DE-DC76-487C-8C2A-7684D5C9E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6">
              <a:extLst>
                <a:ext uri="{FF2B5EF4-FFF2-40B4-BE49-F238E27FC236}">
                  <a16:creationId xmlns:a16="http://schemas.microsoft.com/office/drawing/2014/main" id="{56088CB5-E2A8-49A4-8AB5-6D5463E03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2">
              <a:extLst>
                <a:ext uri="{FF2B5EF4-FFF2-40B4-BE49-F238E27FC236}">
                  <a16:creationId xmlns:a16="http://schemas.microsoft.com/office/drawing/2014/main" id="{372F50F8-8B88-48EF-B21C-B5B264262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59">
              <a:extLst>
                <a:ext uri="{FF2B5EF4-FFF2-40B4-BE49-F238E27FC236}">
                  <a16:creationId xmlns:a16="http://schemas.microsoft.com/office/drawing/2014/main" id="{37008499-DF9A-4230-BE00-35B862316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62">
              <a:extLst>
                <a:ext uri="{FF2B5EF4-FFF2-40B4-BE49-F238E27FC236}">
                  <a16:creationId xmlns:a16="http://schemas.microsoft.com/office/drawing/2014/main" id="{BCEE48F0-E436-451D-A5FE-0D818D19E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4">
              <a:extLst>
                <a:ext uri="{FF2B5EF4-FFF2-40B4-BE49-F238E27FC236}">
                  <a16:creationId xmlns:a16="http://schemas.microsoft.com/office/drawing/2014/main" id="{6852656E-1E8F-41F9-900D-8E8CC1B2B9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6">
              <a:extLst>
                <a:ext uri="{FF2B5EF4-FFF2-40B4-BE49-F238E27FC236}">
                  <a16:creationId xmlns:a16="http://schemas.microsoft.com/office/drawing/2014/main" id="{489DA605-39DD-45FD-9796-12A36B23B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C1153188-78A2-48C8-B76B-5CF4804E6150}"/>
              </a:ext>
            </a:extLst>
          </p:cNvPr>
          <p:cNvSpPr>
            <a:spLocks noGrp="1"/>
          </p:cNvSpPr>
          <p:nvPr>
            <p:ph idx="1"/>
          </p:nvPr>
        </p:nvSpPr>
        <p:spPr>
          <a:xfrm>
            <a:off x="6229734" y="750307"/>
            <a:ext cx="5369326" cy="5357387"/>
          </a:xfrm>
        </p:spPr>
        <p:txBody>
          <a:bodyPr vert="horz" lIns="91440" tIns="45720" rIns="91440" bIns="45720" rtlCol="0" anchor="ctr">
            <a:normAutofit/>
          </a:bodyPr>
          <a:lstStyle/>
          <a:p>
            <a:r>
              <a:rPr lang="en-US" sz="2200">
                <a:cs typeface="Calibri"/>
              </a:rPr>
              <a:t>Developing platform to be comprised of multiple solutions, including:</a:t>
            </a:r>
            <a:endParaRPr lang="en-US" sz="2200"/>
          </a:p>
          <a:p>
            <a:pPr lvl="1"/>
            <a:r>
              <a:rPr lang="en-US" sz="2200">
                <a:cs typeface="Calibri"/>
              </a:rPr>
              <a:t>Discovery - Catalog interface</a:t>
            </a:r>
          </a:p>
          <a:p>
            <a:pPr lvl="1"/>
            <a:r>
              <a:rPr lang="en-US" sz="2200">
                <a:cs typeface="Calibri"/>
              </a:rPr>
              <a:t>Patron engagement tools</a:t>
            </a:r>
          </a:p>
          <a:p>
            <a:pPr lvl="1"/>
            <a:r>
              <a:rPr lang="en-US" sz="2200">
                <a:cs typeface="Calibri"/>
              </a:rPr>
              <a:t>Analytics</a:t>
            </a:r>
          </a:p>
          <a:p>
            <a:pPr lvl="1"/>
            <a:r>
              <a:rPr lang="en-US" sz="2200">
                <a:cs typeface="Calibri"/>
              </a:rPr>
              <a:t>Program &amp; Events</a:t>
            </a:r>
          </a:p>
        </p:txBody>
      </p:sp>
    </p:spTree>
    <p:custDataLst>
      <p:tags r:id="rId1"/>
    </p:custDataLst>
    <p:extLst>
      <p:ext uri="{BB962C8B-B14F-4D97-AF65-F5344CB8AC3E}">
        <p14:creationId xmlns:p14="http://schemas.microsoft.com/office/powerpoint/2010/main" val="3673230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64F519EA-836C-4E21-87EE-CE7AB01863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26280"/>
            <a:ext cx="4449464"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210685A-6235-45A7-850D-A6F555466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3374" y="702944"/>
            <a:ext cx="5369325" cy="5586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B2C9B2-DEFE-45D8-A55B-3B335635ACD9}"/>
              </a:ext>
            </a:extLst>
          </p:cNvPr>
          <p:cNvSpPr>
            <a:spLocks noGrp="1"/>
          </p:cNvSpPr>
          <p:nvPr>
            <p:ph type="title"/>
          </p:nvPr>
        </p:nvSpPr>
        <p:spPr>
          <a:xfrm>
            <a:off x="1016805" y="1345958"/>
            <a:ext cx="4193196" cy="4166085"/>
          </a:xfrm>
        </p:spPr>
        <p:txBody>
          <a:bodyPr>
            <a:normAutofit/>
          </a:bodyPr>
          <a:lstStyle/>
          <a:p>
            <a:r>
              <a:rPr lang="en-US" sz="4600">
                <a:cs typeface="Calibri Light"/>
              </a:rPr>
              <a:t>What is Vega?</a:t>
            </a:r>
            <a:endParaRPr lang="en-US" sz="4600"/>
          </a:p>
        </p:txBody>
      </p:sp>
      <p:grpSp>
        <p:nvGrpSpPr>
          <p:cNvPr id="27" name="Group 26">
            <a:extLst>
              <a:ext uri="{FF2B5EF4-FFF2-40B4-BE49-F238E27FC236}">
                <a16:creationId xmlns:a16="http://schemas.microsoft.com/office/drawing/2014/main" id="{C833A70A-9722-46F0-A5EB-C72F787470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28" name="Rectangle 2">
              <a:extLst>
                <a:ext uri="{FF2B5EF4-FFF2-40B4-BE49-F238E27FC236}">
                  <a16:creationId xmlns:a16="http://schemas.microsoft.com/office/drawing/2014/main" id="{0E424FCE-3213-4BEE-A1E8-B7E8AEA5A2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59">
              <a:extLst>
                <a:ext uri="{FF2B5EF4-FFF2-40B4-BE49-F238E27FC236}">
                  <a16:creationId xmlns:a16="http://schemas.microsoft.com/office/drawing/2014/main" id="{5EE95433-383A-45BD-BFCA-833B8F0AE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2">
              <a:extLst>
                <a:ext uri="{FF2B5EF4-FFF2-40B4-BE49-F238E27FC236}">
                  <a16:creationId xmlns:a16="http://schemas.microsoft.com/office/drawing/2014/main" id="{2EEA944D-C4D5-48D7-804D-86BE8AFC8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F3FCE305-3F55-48BF-8549-01E0364C8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23D7F518-6C41-4C3F-9060-C9FE0B1D4C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2">
              <a:extLst>
                <a:ext uri="{FF2B5EF4-FFF2-40B4-BE49-F238E27FC236}">
                  <a16:creationId xmlns:a16="http://schemas.microsoft.com/office/drawing/2014/main" id="{3B93E94B-19C7-49C9-A135-582F72B1A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59">
              <a:extLst>
                <a:ext uri="{FF2B5EF4-FFF2-40B4-BE49-F238E27FC236}">
                  <a16:creationId xmlns:a16="http://schemas.microsoft.com/office/drawing/2014/main" id="{FEF28287-3D78-44FC-8C53-70755EAF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2">
              <a:extLst>
                <a:ext uri="{FF2B5EF4-FFF2-40B4-BE49-F238E27FC236}">
                  <a16:creationId xmlns:a16="http://schemas.microsoft.com/office/drawing/2014/main" id="{2E8ECBA7-D5B5-48AD-9108-4EB4FB5AAF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4">
              <a:extLst>
                <a:ext uri="{FF2B5EF4-FFF2-40B4-BE49-F238E27FC236}">
                  <a16:creationId xmlns:a16="http://schemas.microsoft.com/office/drawing/2014/main" id="{69CDB17F-9370-4BDB-AF7D-0C10664AF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6">
              <a:extLst>
                <a:ext uri="{FF2B5EF4-FFF2-40B4-BE49-F238E27FC236}">
                  <a16:creationId xmlns:a16="http://schemas.microsoft.com/office/drawing/2014/main" id="{65D03FDE-4254-4CCB-ACA1-CCF9ED99A1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2">
              <a:extLst>
                <a:ext uri="{FF2B5EF4-FFF2-40B4-BE49-F238E27FC236}">
                  <a16:creationId xmlns:a16="http://schemas.microsoft.com/office/drawing/2014/main" id="{406E5C16-E87A-48D6-808A-4E99A9FA2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59">
              <a:extLst>
                <a:ext uri="{FF2B5EF4-FFF2-40B4-BE49-F238E27FC236}">
                  <a16:creationId xmlns:a16="http://schemas.microsoft.com/office/drawing/2014/main" id="{DD6696B0-7715-471B-835A-DA4F6E0B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62">
              <a:extLst>
                <a:ext uri="{FF2B5EF4-FFF2-40B4-BE49-F238E27FC236}">
                  <a16:creationId xmlns:a16="http://schemas.microsoft.com/office/drawing/2014/main" id="{7B7BE224-1A69-42AA-9C1C-29ADE08B27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64">
              <a:extLst>
                <a:ext uri="{FF2B5EF4-FFF2-40B4-BE49-F238E27FC236}">
                  <a16:creationId xmlns:a16="http://schemas.microsoft.com/office/drawing/2014/main" id="{F4CBB296-B6FF-43BA-A2F1-471A7D6A3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66">
              <a:extLst>
                <a:ext uri="{FF2B5EF4-FFF2-40B4-BE49-F238E27FC236}">
                  <a16:creationId xmlns:a16="http://schemas.microsoft.com/office/drawing/2014/main" id="{7B9B8F5E-97B1-4CC6-A25F-0406AF9F80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2">
              <a:extLst>
                <a:ext uri="{FF2B5EF4-FFF2-40B4-BE49-F238E27FC236}">
                  <a16:creationId xmlns:a16="http://schemas.microsoft.com/office/drawing/2014/main" id="{9EB4DAA2-343C-4239-A2B2-D2412770B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59">
              <a:extLst>
                <a:ext uri="{FF2B5EF4-FFF2-40B4-BE49-F238E27FC236}">
                  <a16:creationId xmlns:a16="http://schemas.microsoft.com/office/drawing/2014/main" id="{8D6B2AAD-8F5E-4D57-B2E6-7DBB7953C6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62">
              <a:extLst>
                <a:ext uri="{FF2B5EF4-FFF2-40B4-BE49-F238E27FC236}">
                  <a16:creationId xmlns:a16="http://schemas.microsoft.com/office/drawing/2014/main" id="{9CE95F93-6BC5-4616-9F8D-B941B4B8F1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64">
              <a:extLst>
                <a:ext uri="{FF2B5EF4-FFF2-40B4-BE49-F238E27FC236}">
                  <a16:creationId xmlns:a16="http://schemas.microsoft.com/office/drawing/2014/main" id="{A8C3D8DE-DC76-487C-8C2A-7684D5C9E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66">
              <a:extLst>
                <a:ext uri="{FF2B5EF4-FFF2-40B4-BE49-F238E27FC236}">
                  <a16:creationId xmlns:a16="http://schemas.microsoft.com/office/drawing/2014/main" id="{56088CB5-E2A8-49A4-8AB5-6D5463E03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2">
              <a:extLst>
                <a:ext uri="{FF2B5EF4-FFF2-40B4-BE49-F238E27FC236}">
                  <a16:creationId xmlns:a16="http://schemas.microsoft.com/office/drawing/2014/main" id="{372F50F8-8B88-48EF-B21C-B5B264262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59">
              <a:extLst>
                <a:ext uri="{FF2B5EF4-FFF2-40B4-BE49-F238E27FC236}">
                  <a16:creationId xmlns:a16="http://schemas.microsoft.com/office/drawing/2014/main" id="{37008499-DF9A-4230-BE00-35B862316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62">
              <a:extLst>
                <a:ext uri="{FF2B5EF4-FFF2-40B4-BE49-F238E27FC236}">
                  <a16:creationId xmlns:a16="http://schemas.microsoft.com/office/drawing/2014/main" id="{BCEE48F0-E436-451D-A5FE-0D818D19E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64">
              <a:extLst>
                <a:ext uri="{FF2B5EF4-FFF2-40B4-BE49-F238E27FC236}">
                  <a16:creationId xmlns:a16="http://schemas.microsoft.com/office/drawing/2014/main" id="{6852656E-1E8F-41F9-900D-8E8CC1B2B9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66">
              <a:extLst>
                <a:ext uri="{FF2B5EF4-FFF2-40B4-BE49-F238E27FC236}">
                  <a16:creationId xmlns:a16="http://schemas.microsoft.com/office/drawing/2014/main" id="{489DA605-39DD-45FD-9796-12A36B23B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Picture 6" descr="Chart&#10;&#10;Description automatically generated">
            <a:extLst>
              <a:ext uri="{FF2B5EF4-FFF2-40B4-BE49-F238E27FC236}">
                <a16:creationId xmlns:a16="http://schemas.microsoft.com/office/drawing/2014/main" id="{13D81F71-EEE0-4B30-9FA5-CAD13C44B888}"/>
              </a:ext>
            </a:extLst>
          </p:cNvPr>
          <p:cNvPicPr>
            <a:picLocks noChangeAspect="1"/>
          </p:cNvPicPr>
          <p:nvPr/>
        </p:nvPicPr>
        <p:blipFill rotWithShape="1">
          <a:blip r:embed="rId4">
            <a:extLst>
              <a:ext uri="{28A0092B-C50C-407E-A947-70E740481C1C}">
                <a14:useLocalDpi xmlns:a14="http://schemas.microsoft.com/office/drawing/2010/main" val="0"/>
              </a:ext>
            </a:extLst>
          </a:blip>
          <a:srcRect l="6961" t="1121" r="8453" b="23356"/>
          <a:stretch/>
        </p:blipFill>
        <p:spPr>
          <a:xfrm>
            <a:off x="5732978" y="1071267"/>
            <a:ext cx="6156806" cy="4660493"/>
          </a:xfrm>
          <a:prstGeom prst="rect">
            <a:avLst/>
          </a:prstGeom>
        </p:spPr>
      </p:pic>
    </p:spTree>
    <p:custDataLst>
      <p:tags r:id="rId1"/>
    </p:custDataLst>
    <p:extLst>
      <p:ext uri="{BB962C8B-B14F-4D97-AF65-F5344CB8AC3E}">
        <p14:creationId xmlns:p14="http://schemas.microsoft.com/office/powerpoint/2010/main" val="2884317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4F519EA-836C-4E21-87EE-CE7AB01863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26280"/>
            <a:ext cx="4449464"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210685A-6235-45A7-850D-A6F555466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3374" y="702944"/>
            <a:ext cx="5369325" cy="5586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82335A-078F-4D7C-BD04-BF7B976644EA}"/>
              </a:ext>
            </a:extLst>
          </p:cNvPr>
          <p:cNvSpPr>
            <a:spLocks noGrp="1"/>
          </p:cNvSpPr>
          <p:nvPr>
            <p:ph type="title"/>
          </p:nvPr>
        </p:nvSpPr>
        <p:spPr>
          <a:xfrm>
            <a:off x="1016805" y="1345958"/>
            <a:ext cx="4193196" cy="4166085"/>
          </a:xfrm>
        </p:spPr>
        <p:txBody>
          <a:bodyPr>
            <a:normAutofit/>
          </a:bodyPr>
          <a:lstStyle/>
          <a:p>
            <a:r>
              <a:rPr lang="en-US" sz="4600"/>
              <a:t>Vega Discover</a:t>
            </a:r>
            <a:br>
              <a:rPr lang="en-US" sz="4600"/>
            </a:br>
            <a:r>
              <a:rPr lang="en-US" sz="4600"/>
              <a:t>Development Partner Program</a:t>
            </a:r>
          </a:p>
        </p:txBody>
      </p:sp>
      <p:grpSp>
        <p:nvGrpSpPr>
          <p:cNvPr id="14" name="Group 13">
            <a:extLst>
              <a:ext uri="{FF2B5EF4-FFF2-40B4-BE49-F238E27FC236}">
                <a16:creationId xmlns:a16="http://schemas.microsoft.com/office/drawing/2014/main" id="{C833A70A-9722-46F0-A5EB-C72F787470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5" name="Rectangle 2">
              <a:extLst>
                <a:ext uri="{FF2B5EF4-FFF2-40B4-BE49-F238E27FC236}">
                  <a16:creationId xmlns:a16="http://schemas.microsoft.com/office/drawing/2014/main" id="{0E424FCE-3213-4BEE-A1E8-B7E8AEA5A2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59">
              <a:extLst>
                <a:ext uri="{FF2B5EF4-FFF2-40B4-BE49-F238E27FC236}">
                  <a16:creationId xmlns:a16="http://schemas.microsoft.com/office/drawing/2014/main" id="{5EE95433-383A-45BD-BFCA-833B8F0AE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2">
              <a:extLst>
                <a:ext uri="{FF2B5EF4-FFF2-40B4-BE49-F238E27FC236}">
                  <a16:creationId xmlns:a16="http://schemas.microsoft.com/office/drawing/2014/main" id="{2EEA944D-C4D5-48D7-804D-86BE8AFC8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F3FCE305-3F55-48BF-8549-01E0364C8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23D7F518-6C41-4C3F-9060-C9FE0B1D4C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3B93E94B-19C7-49C9-A135-582F72B1A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FEF28287-3D78-44FC-8C53-70755EAF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2">
              <a:extLst>
                <a:ext uri="{FF2B5EF4-FFF2-40B4-BE49-F238E27FC236}">
                  <a16:creationId xmlns:a16="http://schemas.microsoft.com/office/drawing/2014/main" id="{2E8ECBA7-D5B5-48AD-9108-4EB4FB5AAF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69CDB17F-9370-4BDB-AF7D-0C10664AF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65D03FDE-4254-4CCB-ACA1-CCF9ED99A1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
              <a:extLst>
                <a:ext uri="{FF2B5EF4-FFF2-40B4-BE49-F238E27FC236}">
                  <a16:creationId xmlns:a16="http://schemas.microsoft.com/office/drawing/2014/main" id="{406E5C16-E87A-48D6-808A-4E99A9FA2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9">
              <a:extLst>
                <a:ext uri="{FF2B5EF4-FFF2-40B4-BE49-F238E27FC236}">
                  <a16:creationId xmlns:a16="http://schemas.microsoft.com/office/drawing/2014/main" id="{DD6696B0-7715-471B-835A-DA4F6E0B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2">
              <a:extLst>
                <a:ext uri="{FF2B5EF4-FFF2-40B4-BE49-F238E27FC236}">
                  <a16:creationId xmlns:a16="http://schemas.microsoft.com/office/drawing/2014/main" id="{7B7BE224-1A69-42AA-9C1C-29ADE08B27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F4CBB296-B6FF-43BA-A2F1-471A7D6A3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7B9B8F5E-97B1-4CC6-A25F-0406AF9F80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9EB4DAA2-343C-4239-A2B2-D2412770B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8D6B2AAD-8F5E-4D57-B2E6-7DBB7953C6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2">
              <a:extLst>
                <a:ext uri="{FF2B5EF4-FFF2-40B4-BE49-F238E27FC236}">
                  <a16:creationId xmlns:a16="http://schemas.microsoft.com/office/drawing/2014/main" id="{9CE95F93-6BC5-4616-9F8D-B941B4B8F1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A8C3D8DE-DC76-487C-8C2A-7684D5C9E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56088CB5-E2A8-49A4-8AB5-6D5463E03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
              <a:extLst>
                <a:ext uri="{FF2B5EF4-FFF2-40B4-BE49-F238E27FC236}">
                  <a16:creationId xmlns:a16="http://schemas.microsoft.com/office/drawing/2014/main" id="{372F50F8-8B88-48EF-B21C-B5B264262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59">
              <a:extLst>
                <a:ext uri="{FF2B5EF4-FFF2-40B4-BE49-F238E27FC236}">
                  <a16:creationId xmlns:a16="http://schemas.microsoft.com/office/drawing/2014/main" id="{37008499-DF9A-4230-BE00-35B862316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2">
              <a:extLst>
                <a:ext uri="{FF2B5EF4-FFF2-40B4-BE49-F238E27FC236}">
                  <a16:creationId xmlns:a16="http://schemas.microsoft.com/office/drawing/2014/main" id="{BCEE48F0-E436-451D-A5FE-0D818D19E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4">
              <a:extLst>
                <a:ext uri="{FF2B5EF4-FFF2-40B4-BE49-F238E27FC236}">
                  <a16:creationId xmlns:a16="http://schemas.microsoft.com/office/drawing/2014/main" id="{6852656E-1E8F-41F9-900D-8E8CC1B2B9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489DA605-39DD-45FD-9796-12A36B23B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3F276EF7-A4B7-4FEA-8655-C3A0283955B9}"/>
              </a:ext>
            </a:extLst>
          </p:cNvPr>
          <p:cNvSpPr>
            <a:spLocks noGrp="1"/>
          </p:cNvSpPr>
          <p:nvPr>
            <p:ph idx="1"/>
          </p:nvPr>
        </p:nvSpPr>
        <p:spPr>
          <a:xfrm>
            <a:off x="6229734" y="750307"/>
            <a:ext cx="5369326" cy="5357387"/>
          </a:xfrm>
        </p:spPr>
        <p:txBody>
          <a:bodyPr anchor="ctr">
            <a:normAutofit/>
          </a:bodyPr>
          <a:lstStyle/>
          <a:p>
            <a:r>
              <a:rPr lang="en-US" sz="2200"/>
              <a:t>CCS has signed on to be a development partner for Vega Discover (catalog interface)</a:t>
            </a:r>
          </a:p>
          <a:p>
            <a:r>
              <a:rPr lang="en-US" sz="2200" b="0" i="0">
                <a:effectLst/>
              </a:rPr>
              <a:t>As development partners, we’ll:</a:t>
            </a:r>
          </a:p>
          <a:p>
            <a:pPr lvl="1"/>
            <a:r>
              <a:rPr lang="en-US" sz="2200" b="0" i="0">
                <a:effectLst/>
              </a:rPr>
              <a:t>Participate in advisory discussions and usability testing</a:t>
            </a:r>
          </a:p>
          <a:p>
            <a:pPr lvl="1"/>
            <a:r>
              <a:rPr lang="en-US" sz="2200"/>
              <a:t>Beta test Vega</a:t>
            </a:r>
            <a:endParaRPr lang="en-US" sz="2200" b="0" i="0">
              <a:effectLst/>
            </a:endParaRPr>
          </a:p>
          <a:p>
            <a:pPr lvl="1"/>
            <a:r>
              <a:rPr lang="en-US" sz="2200"/>
              <a:t>S</a:t>
            </a:r>
            <a:r>
              <a:rPr lang="en-US" sz="2200" b="0" i="0">
                <a:effectLst/>
              </a:rPr>
              <a:t>hare feedback with Innovative</a:t>
            </a:r>
          </a:p>
          <a:p>
            <a:pPr lvl="1"/>
            <a:r>
              <a:rPr lang="en-US" sz="2200"/>
              <a:t>If needs are met, adopt Vega Discover as replacement for </a:t>
            </a:r>
            <a:r>
              <a:rPr lang="en-US" sz="2200" err="1"/>
              <a:t>PowerPAC</a:t>
            </a:r>
            <a:endParaRPr lang="en-US" sz="2200"/>
          </a:p>
        </p:txBody>
      </p:sp>
    </p:spTree>
    <p:custDataLst>
      <p:tags r:id="rId1"/>
    </p:custDataLst>
    <p:extLst>
      <p:ext uri="{BB962C8B-B14F-4D97-AF65-F5344CB8AC3E}">
        <p14:creationId xmlns:p14="http://schemas.microsoft.com/office/powerpoint/2010/main" val="1142783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Online Media 3" title="Vega Discover">
            <a:hlinkClick r:id="" action="ppaction://media"/>
            <a:extLst>
              <a:ext uri="{FF2B5EF4-FFF2-40B4-BE49-F238E27FC236}">
                <a16:creationId xmlns:a16="http://schemas.microsoft.com/office/drawing/2014/main" id="{15B9D143-EBC1-4B60-9BBB-0293FC4DE0DA}"/>
              </a:ext>
            </a:extLst>
          </p:cNvPr>
          <p:cNvPicPr>
            <a:picLocks noGrp="1" noRot="1" noChangeAspect="1"/>
          </p:cNvPicPr>
          <p:nvPr>
            <p:ph idx="1"/>
            <a:videoFile r:link="rId2"/>
          </p:nvPr>
        </p:nvPicPr>
        <p:blipFill>
          <a:blip r:embed="rId5"/>
          <a:stretch>
            <a:fillRect/>
          </a:stretch>
        </p:blipFill>
        <p:spPr>
          <a:xfrm>
            <a:off x="1143940" y="643466"/>
            <a:ext cx="9904119" cy="5571067"/>
          </a:xfrm>
          <a:prstGeom prst="rect">
            <a:avLst/>
          </a:prstGeom>
        </p:spPr>
      </p:pic>
    </p:spTree>
    <p:custDataLst>
      <p:tags r:id="rId1"/>
    </p:custDataLst>
    <p:extLst>
      <p:ext uri="{BB962C8B-B14F-4D97-AF65-F5344CB8AC3E}">
        <p14:creationId xmlns:p14="http://schemas.microsoft.com/office/powerpoint/2010/main" val="1932639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4F519EA-836C-4E21-87EE-CE7AB01863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26280"/>
            <a:ext cx="4449464"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210685A-6235-45A7-850D-A6F555466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3374" y="702944"/>
            <a:ext cx="5369325" cy="5586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A44FE9-2126-4A4D-9304-37D94263B9B5}"/>
              </a:ext>
            </a:extLst>
          </p:cNvPr>
          <p:cNvSpPr>
            <a:spLocks noGrp="1"/>
          </p:cNvSpPr>
          <p:nvPr>
            <p:ph type="title"/>
          </p:nvPr>
        </p:nvSpPr>
        <p:spPr>
          <a:xfrm>
            <a:off x="1016805" y="1345958"/>
            <a:ext cx="4193196" cy="4166085"/>
          </a:xfrm>
        </p:spPr>
        <p:txBody>
          <a:bodyPr>
            <a:normAutofit/>
          </a:bodyPr>
          <a:lstStyle/>
          <a:p>
            <a:r>
              <a:rPr lang="en-US" sz="4600">
                <a:cs typeface="Calibri Light"/>
              </a:rPr>
              <a:t>Current State of Vega Discover</a:t>
            </a:r>
            <a:endParaRPr lang="en-US" sz="4600"/>
          </a:p>
        </p:txBody>
      </p:sp>
      <p:grpSp>
        <p:nvGrpSpPr>
          <p:cNvPr id="14" name="Group 13">
            <a:extLst>
              <a:ext uri="{FF2B5EF4-FFF2-40B4-BE49-F238E27FC236}">
                <a16:creationId xmlns:a16="http://schemas.microsoft.com/office/drawing/2014/main" id="{C833A70A-9722-46F0-A5EB-C72F787470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5" name="Rectangle 2">
              <a:extLst>
                <a:ext uri="{FF2B5EF4-FFF2-40B4-BE49-F238E27FC236}">
                  <a16:creationId xmlns:a16="http://schemas.microsoft.com/office/drawing/2014/main" id="{0E424FCE-3213-4BEE-A1E8-B7E8AEA5A2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59">
              <a:extLst>
                <a:ext uri="{FF2B5EF4-FFF2-40B4-BE49-F238E27FC236}">
                  <a16:creationId xmlns:a16="http://schemas.microsoft.com/office/drawing/2014/main" id="{5EE95433-383A-45BD-BFCA-833B8F0AE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2">
              <a:extLst>
                <a:ext uri="{FF2B5EF4-FFF2-40B4-BE49-F238E27FC236}">
                  <a16:creationId xmlns:a16="http://schemas.microsoft.com/office/drawing/2014/main" id="{2EEA944D-C4D5-48D7-804D-86BE8AFC8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F3FCE305-3F55-48BF-8549-01E0364C8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23D7F518-6C41-4C3F-9060-C9FE0B1D4C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3B93E94B-19C7-49C9-A135-582F72B1A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FEF28287-3D78-44FC-8C53-70755EAF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2">
              <a:extLst>
                <a:ext uri="{FF2B5EF4-FFF2-40B4-BE49-F238E27FC236}">
                  <a16:creationId xmlns:a16="http://schemas.microsoft.com/office/drawing/2014/main" id="{2E8ECBA7-D5B5-48AD-9108-4EB4FB5AAF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69CDB17F-9370-4BDB-AF7D-0C10664AF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65D03FDE-4254-4CCB-ACA1-CCF9ED99A1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
              <a:extLst>
                <a:ext uri="{FF2B5EF4-FFF2-40B4-BE49-F238E27FC236}">
                  <a16:creationId xmlns:a16="http://schemas.microsoft.com/office/drawing/2014/main" id="{406E5C16-E87A-48D6-808A-4E99A9FA2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9">
              <a:extLst>
                <a:ext uri="{FF2B5EF4-FFF2-40B4-BE49-F238E27FC236}">
                  <a16:creationId xmlns:a16="http://schemas.microsoft.com/office/drawing/2014/main" id="{DD6696B0-7715-471B-835A-DA4F6E0B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2">
              <a:extLst>
                <a:ext uri="{FF2B5EF4-FFF2-40B4-BE49-F238E27FC236}">
                  <a16:creationId xmlns:a16="http://schemas.microsoft.com/office/drawing/2014/main" id="{7B7BE224-1A69-42AA-9C1C-29ADE08B27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F4CBB296-B6FF-43BA-A2F1-471A7D6A3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7B9B8F5E-97B1-4CC6-A25F-0406AF9F80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9EB4DAA2-343C-4239-A2B2-D2412770B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8D6B2AAD-8F5E-4D57-B2E6-7DBB7953C6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2">
              <a:extLst>
                <a:ext uri="{FF2B5EF4-FFF2-40B4-BE49-F238E27FC236}">
                  <a16:creationId xmlns:a16="http://schemas.microsoft.com/office/drawing/2014/main" id="{9CE95F93-6BC5-4616-9F8D-B941B4B8F1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A8C3D8DE-DC76-487C-8C2A-7684D5C9E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56088CB5-E2A8-49A4-8AB5-6D5463E03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
              <a:extLst>
                <a:ext uri="{FF2B5EF4-FFF2-40B4-BE49-F238E27FC236}">
                  <a16:creationId xmlns:a16="http://schemas.microsoft.com/office/drawing/2014/main" id="{372F50F8-8B88-48EF-B21C-B5B264262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59">
              <a:extLst>
                <a:ext uri="{FF2B5EF4-FFF2-40B4-BE49-F238E27FC236}">
                  <a16:creationId xmlns:a16="http://schemas.microsoft.com/office/drawing/2014/main" id="{37008499-DF9A-4230-BE00-35B862316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2">
              <a:extLst>
                <a:ext uri="{FF2B5EF4-FFF2-40B4-BE49-F238E27FC236}">
                  <a16:creationId xmlns:a16="http://schemas.microsoft.com/office/drawing/2014/main" id="{BCEE48F0-E436-451D-A5FE-0D818D19E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4">
              <a:extLst>
                <a:ext uri="{FF2B5EF4-FFF2-40B4-BE49-F238E27FC236}">
                  <a16:creationId xmlns:a16="http://schemas.microsoft.com/office/drawing/2014/main" id="{6852656E-1E8F-41F9-900D-8E8CC1B2B9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489DA605-39DD-45FD-9796-12A36B23B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0DE606FE-4D0D-4455-A26B-702F195DE5AF}"/>
              </a:ext>
            </a:extLst>
          </p:cNvPr>
          <p:cNvSpPr>
            <a:spLocks noGrp="1"/>
          </p:cNvSpPr>
          <p:nvPr>
            <p:ph idx="1"/>
          </p:nvPr>
        </p:nvSpPr>
        <p:spPr>
          <a:xfrm>
            <a:off x="6229734" y="750307"/>
            <a:ext cx="5369326" cy="5357387"/>
          </a:xfrm>
        </p:spPr>
        <p:txBody>
          <a:bodyPr vert="horz" lIns="91440" tIns="45720" rIns="91440" bIns="45720" rtlCol="0" anchor="ctr">
            <a:normAutofit/>
          </a:bodyPr>
          <a:lstStyle/>
          <a:p>
            <a:r>
              <a:rPr lang="en-US" sz="2200">
                <a:cs typeface="Calibri"/>
              </a:rPr>
              <a:t>General availability for Sierra standalone partners; 3 libraries live:</a:t>
            </a:r>
          </a:p>
          <a:p>
            <a:pPr lvl="1"/>
            <a:r>
              <a:rPr lang="en-US" sz="1400">
                <a:cs typeface="Calibri"/>
                <a:hlinkClick r:id="rId4"/>
              </a:rPr>
              <a:t>Ferguson Library</a:t>
            </a:r>
            <a:endParaRPr lang="en-US" sz="1400">
              <a:cs typeface="Calibri"/>
            </a:endParaRPr>
          </a:p>
          <a:p>
            <a:pPr lvl="1"/>
            <a:r>
              <a:rPr lang="en-US" sz="1400" err="1">
                <a:cs typeface="Calibri"/>
                <a:hlinkClick r:id="rId5"/>
              </a:rPr>
              <a:t>MidPointe</a:t>
            </a:r>
            <a:r>
              <a:rPr lang="en-US" sz="1400">
                <a:cs typeface="Calibri"/>
                <a:hlinkClick r:id="rId5"/>
              </a:rPr>
              <a:t> Library System</a:t>
            </a:r>
            <a:r>
              <a:rPr lang="en-US" sz="1400">
                <a:cs typeface="Calibri"/>
              </a:rPr>
              <a:t>	</a:t>
            </a:r>
          </a:p>
          <a:p>
            <a:r>
              <a:rPr lang="en-US" sz="2200">
                <a:cs typeface="Calibri"/>
              </a:rPr>
              <a:t>iii is working to develop Vega for </a:t>
            </a:r>
            <a:r>
              <a:rPr lang="en-US" sz="2200">
                <a:ea typeface="+mn-lt"/>
                <a:cs typeface="+mn-lt"/>
              </a:rPr>
              <a:t>standalone and consortia Polaris partners</a:t>
            </a:r>
          </a:p>
          <a:p>
            <a:r>
              <a:rPr lang="en-US" sz="2200">
                <a:ea typeface="+mn-lt"/>
                <a:cs typeface="+mn-lt"/>
              </a:rPr>
              <a:t>2 Polaris consortia partners:</a:t>
            </a:r>
          </a:p>
          <a:p>
            <a:pPr lvl="1"/>
            <a:r>
              <a:rPr lang="en-US" sz="1800">
                <a:ea typeface="+mn-lt"/>
                <a:cs typeface="+mn-lt"/>
              </a:rPr>
              <a:t>CCS + Pinnacle</a:t>
            </a:r>
            <a:endParaRPr lang="en-US" sz="1800">
              <a:cs typeface="Calibri"/>
            </a:endParaRPr>
          </a:p>
        </p:txBody>
      </p:sp>
    </p:spTree>
    <p:custDataLst>
      <p:tags r:id="rId1"/>
    </p:custDataLst>
    <p:extLst>
      <p:ext uri="{BB962C8B-B14F-4D97-AF65-F5344CB8AC3E}">
        <p14:creationId xmlns:p14="http://schemas.microsoft.com/office/powerpoint/2010/main" val="3128061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698A748-CE4F-4BFB-813E-4194264E2078}"/>
              </a:ext>
            </a:extLst>
          </p:cNvPr>
          <p:cNvSpPr/>
          <p:nvPr/>
        </p:nvSpPr>
        <p:spPr>
          <a:xfrm>
            <a:off x="0" y="0"/>
            <a:ext cx="12192000" cy="18396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FA76E1-50E9-4C02-AF37-117B76084B7E}"/>
              </a:ext>
            </a:extLst>
          </p:cNvPr>
          <p:cNvSpPr>
            <a:spLocks noGrp="1"/>
          </p:cNvSpPr>
          <p:nvPr>
            <p:ph type="title"/>
          </p:nvPr>
        </p:nvSpPr>
        <p:spPr/>
        <p:txBody>
          <a:bodyPr/>
          <a:lstStyle/>
          <a:p>
            <a:pPr algn="ctr"/>
            <a:r>
              <a:rPr lang="en-US">
                <a:solidFill>
                  <a:schemeClr val="bg1"/>
                </a:solidFill>
              </a:rPr>
              <a:t>CCS Draft Project Timeline</a:t>
            </a:r>
          </a:p>
        </p:txBody>
      </p:sp>
      <p:graphicFrame>
        <p:nvGraphicFramePr>
          <p:cNvPr id="4" name="Diagram 4">
            <a:extLst>
              <a:ext uri="{FF2B5EF4-FFF2-40B4-BE49-F238E27FC236}">
                <a16:creationId xmlns:a16="http://schemas.microsoft.com/office/drawing/2014/main" id="{5D37EE7E-94A6-4F49-9361-143E9A92D34A}"/>
              </a:ext>
            </a:extLst>
          </p:cNvPr>
          <p:cNvGraphicFramePr/>
          <p:nvPr>
            <p:extLst>
              <p:ext uri="{D42A27DB-BD31-4B8C-83A1-F6EECF244321}">
                <p14:modId xmlns:p14="http://schemas.microsoft.com/office/powerpoint/2010/main" val="3176414098"/>
              </p:ext>
            </p:extLst>
          </p:nvPr>
        </p:nvGraphicFramePr>
        <p:xfrm>
          <a:off x="838200" y="2438400"/>
          <a:ext cx="10515600" cy="37385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3982189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4F519EA-836C-4E21-87EE-CE7AB01863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26280"/>
            <a:ext cx="4449464"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210685A-6235-45A7-850D-A6F555466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3374" y="702944"/>
            <a:ext cx="5369325" cy="5586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4E009E-73D6-45EE-BE63-17D21035D6FE}"/>
              </a:ext>
            </a:extLst>
          </p:cNvPr>
          <p:cNvSpPr>
            <a:spLocks noGrp="1"/>
          </p:cNvSpPr>
          <p:nvPr>
            <p:ph type="title"/>
          </p:nvPr>
        </p:nvSpPr>
        <p:spPr>
          <a:xfrm>
            <a:off x="1016805" y="1345958"/>
            <a:ext cx="4193196" cy="4166085"/>
          </a:xfrm>
        </p:spPr>
        <p:txBody>
          <a:bodyPr>
            <a:normAutofit/>
          </a:bodyPr>
          <a:lstStyle/>
          <a:p>
            <a:r>
              <a:rPr lang="en-US" sz="4600"/>
              <a:t>Phase 1: Project Planning &amp; Kickoff</a:t>
            </a:r>
            <a:br>
              <a:rPr lang="en-US" sz="4600"/>
            </a:br>
            <a:br>
              <a:rPr lang="en-US" sz="4600"/>
            </a:br>
            <a:r>
              <a:rPr lang="en-US" sz="2800"/>
              <a:t>January 2021-June 2021</a:t>
            </a:r>
          </a:p>
        </p:txBody>
      </p:sp>
      <p:grpSp>
        <p:nvGrpSpPr>
          <p:cNvPr id="14" name="Group 13">
            <a:extLst>
              <a:ext uri="{FF2B5EF4-FFF2-40B4-BE49-F238E27FC236}">
                <a16:creationId xmlns:a16="http://schemas.microsoft.com/office/drawing/2014/main" id="{C833A70A-9722-46F0-A5EB-C72F787470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5" name="Rectangle 2">
              <a:extLst>
                <a:ext uri="{FF2B5EF4-FFF2-40B4-BE49-F238E27FC236}">
                  <a16:creationId xmlns:a16="http://schemas.microsoft.com/office/drawing/2014/main" id="{0E424FCE-3213-4BEE-A1E8-B7E8AEA5A2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59">
              <a:extLst>
                <a:ext uri="{FF2B5EF4-FFF2-40B4-BE49-F238E27FC236}">
                  <a16:creationId xmlns:a16="http://schemas.microsoft.com/office/drawing/2014/main" id="{5EE95433-383A-45BD-BFCA-833B8F0AE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2">
              <a:extLst>
                <a:ext uri="{FF2B5EF4-FFF2-40B4-BE49-F238E27FC236}">
                  <a16:creationId xmlns:a16="http://schemas.microsoft.com/office/drawing/2014/main" id="{2EEA944D-C4D5-48D7-804D-86BE8AFC8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F3FCE305-3F55-48BF-8549-01E0364C8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23D7F518-6C41-4C3F-9060-C9FE0B1D4C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3B93E94B-19C7-49C9-A135-582F72B1A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FEF28287-3D78-44FC-8C53-70755EAF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2">
              <a:extLst>
                <a:ext uri="{FF2B5EF4-FFF2-40B4-BE49-F238E27FC236}">
                  <a16:creationId xmlns:a16="http://schemas.microsoft.com/office/drawing/2014/main" id="{2E8ECBA7-D5B5-48AD-9108-4EB4FB5AAF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69CDB17F-9370-4BDB-AF7D-0C10664AF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65D03FDE-4254-4CCB-ACA1-CCF9ED99A1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
              <a:extLst>
                <a:ext uri="{FF2B5EF4-FFF2-40B4-BE49-F238E27FC236}">
                  <a16:creationId xmlns:a16="http://schemas.microsoft.com/office/drawing/2014/main" id="{406E5C16-E87A-48D6-808A-4E99A9FA2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9">
              <a:extLst>
                <a:ext uri="{FF2B5EF4-FFF2-40B4-BE49-F238E27FC236}">
                  <a16:creationId xmlns:a16="http://schemas.microsoft.com/office/drawing/2014/main" id="{DD6696B0-7715-471B-835A-DA4F6E0B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2">
              <a:extLst>
                <a:ext uri="{FF2B5EF4-FFF2-40B4-BE49-F238E27FC236}">
                  <a16:creationId xmlns:a16="http://schemas.microsoft.com/office/drawing/2014/main" id="{7B7BE224-1A69-42AA-9C1C-29ADE08B27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F4CBB296-B6FF-43BA-A2F1-471A7D6A3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7B9B8F5E-97B1-4CC6-A25F-0406AF9F80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9EB4DAA2-343C-4239-A2B2-D2412770B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8D6B2AAD-8F5E-4D57-B2E6-7DBB7953C6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2">
              <a:extLst>
                <a:ext uri="{FF2B5EF4-FFF2-40B4-BE49-F238E27FC236}">
                  <a16:creationId xmlns:a16="http://schemas.microsoft.com/office/drawing/2014/main" id="{9CE95F93-6BC5-4616-9F8D-B941B4B8F1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A8C3D8DE-DC76-487C-8C2A-7684D5C9E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56088CB5-E2A8-49A4-8AB5-6D5463E03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
              <a:extLst>
                <a:ext uri="{FF2B5EF4-FFF2-40B4-BE49-F238E27FC236}">
                  <a16:creationId xmlns:a16="http://schemas.microsoft.com/office/drawing/2014/main" id="{372F50F8-8B88-48EF-B21C-B5B264262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59">
              <a:extLst>
                <a:ext uri="{FF2B5EF4-FFF2-40B4-BE49-F238E27FC236}">
                  <a16:creationId xmlns:a16="http://schemas.microsoft.com/office/drawing/2014/main" id="{37008499-DF9A-4230-BE00-35B862316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2">
              <a:extLst>
                <a:ext uri="{FF2B5EF4-FFF2-40B4-BE49-F238E27FC236}">
                  <a16:creationId xmlns:a16="http://schemas.microsoft.com/office/drawing/2014/main" id="{BCEE48F0-E436-451D-A5FE-0D818D19E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4">
              <a:extLst>
                <a:ext uri="{FF2B5EF4-FFF2-40B4-BE49-F238E27FC236}">
                  <a16:creationId xmlns:a16="http://schemas.microsoft.com/office/drawing/2014/main" id="{6852656E-1E8F-41F9-900D-8E8CC1B2B9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489DA605-39DD-45FD-9796-12A36B23B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7C18E89C-76A4-4FA2-8E90-B31CDA3F2B33}"/>
              </a:ext>
            </a:extLst>
          </p:cNvPr>
          <p:cNvSpPr>
            <a:spLocks noGrp="1"/>
          </p:cNvSpPr>
          <p:nvPr>
            <p:ph idx="1"/>
          </p:nvPr>
        </p:nvSpPr>
        <p:spPr>
          <a:xfrm>
            <a:off x="6229734" y="750307"/>
            <a:ext cx="5369326" cy="5357387"/>
          </a:xfrm>
        </p:spPr>
        <p:txBody>
          <a:bodyPr anchor="ctr">
            <a:normAutofit/>
          </a:bodyPr>
          <a:lstStyle/>
          <a:p>
            <a:pPr lvl="0" rtl="0"/>
            <a:r>
              <a:rPr lang="en-US" sz="2200"/>
              <a:t>CCS attends regular meetings with iii</a:t>
            </a:r>
          </a:p>
          <a:p>
            <a:pPr lvl="0" rtl="0"/>
            <a:r>
              <a:rPr lang="en-US" sz="2200"/>
              <a:t>Establish blockers/must-haves for go live</a:t>
            </a:r>
          </a:p>
          <a:p>
            <a:pPr lvl="0" rtl="0"/>
            <a:r>
              <a:rPr lang="en-US" sz="2200"/>
              <a:t>CCS develops UX testing plan and strategy for gathering member feedback</a:t>
            </a:r>
          </a:p>
          <a:p>
            <a:pPr lvl="0" rtl="0"/>
            <a:r>
              <a:rPr lang="en-US" sz="2200"/>
              <a:t>CCS recruits beta libraries for soft launch phase</a:t>
            </a:r>
          </a:p>
          <a:p>
            <a:r>
              <a:rPr lang="en-US" sz="2200"/>
              <a:t>CCS begins creating training materials and documentation for members</a:t>
            </a:r>
          </a:p>
          <a:p>
            <a:pPr lvl="0" rtl="0"/>
            <a:r>
              <a:rPr lang="en-US" sz="2200"/>
              <a:t>iii develops Vega for Polaris/consortia</a:t>
            </a:r>
          </a:p>
          <a:p>
            <a:endParaRPr lang="en-US" sz="2200"/>
          </a:p>
        </p:txBody>
      </p:sp>
    </p:spTree>
    <p:custDataLst>
      <p:tags r:id="rId1"/>
    </p:custDataLst>
    <p:extLst>
      <p:ext uri="{BB962C8B-B14F-4D97-AF65-F5344CB8AC3E}">
        <p14:creationId xmlns:p14="http://schemas.microsoft.com/office/powerpoint/2010/main" val="1401763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4F519EA-836C-4E21-87EE-CE7AB01863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26280"/>
            <a:ext cx="4449464" cy="23317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210685A-6235-45A7-850D-A6F555466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3374" y="702944"/>
            <a:ext cx="5369325" cy="558698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DAB899-1C53-4FE0-9D43-1370FE83D455}"/>
              </a:ext>
            </a:extLst>
          </p:cNvPr>
          <p:cNvSpPr>
            <a:spLocks noGrp="1"/>
          </p:cNvSpPr>
          <p:nvPr>
            <p:ph type="title"/>
          </p:nvPr>
        </p:nvSpPr>
        <p:spPr>
          <a:xfrm>
            <a:off x="1016805" y="1345958"/>
            <a:ext cx="4193196" cy="4166085"/>
          </a:xfrm>
        </p:spPr>
        <p:txBody>
          <a:bodyPr>
            <a:normAutofit/>
          </a:bodyPr>
          <a:lstStyle/>
          <a:p>
            <a:r>
              <a:rPr lang="en-US" sz="4600"/>
              <a:t>Phase 2: Early Access/Soft Launch</a:t>
            </a:r>
            <a:br>
              <a:rPr lang="en-US" sz="4600"/>
            </a:br>
            <a:br>
              <a:rPr lang="en-US" sz="4600"/>
            </a:br>
            <a:r>
              <a:rPr lang="en-US" sz="2800"/>
              <a:t>July 2021-October 2021</a:t>
            </a:r>
          </a:p>
        </p:txBody>
      </p:sp>
      <p:grpSp>
        <p:nvGrpSpPr>
          <p:cNvPr id="14" name="Group 13">
            <a:extLst>
              <a:ext uri="{FF2B5EF4-FFF2-40B4-BE49-F238E27FC236}">
                <a16:creationId xmlns:a16="http://schemas.microsoft.com/office/drawing/2014/main" id="{C833A70A-9722-46F0-A5EB-C72F7874707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864" y="3048506"/>
            <a:ext cx="630289" cy="765242"/>
            <a:chOff x="45711" y="3048506"/>
            <a:chExt cx="630289" cy="765242"/>
          </a:xfrm>
        </p:grpSpPr>
        <p:sp>
          <p:nvSpPr>
            <p:cNvPr id="15" name="Rectangle 2">
              <a:extLst>
                <a:ext uri="{FF2B5EF4-FFF2-40B4-BE49-F238E27FC236}">
                  <a16:creationId xmlns:a16="http://schemas.microsoft.com/office/drawing/2014/main" id="{0E424FCE-3213-4BEE-A1E8-B7E8AEA5A2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59">
              <a:extLst>
                <a:ext uri="{FF2B5EF4-FFF2-40B4-BE49-F238E27FC236}">
                  <a16:creationId xmlns:a16="http://schemas.microsoft.com/office/drawing/2014/main" id="{5EE95433-383A-45BD-BFCA-833B8F0AE4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62">
              <a:extLst>
                <a:ext uri="{FF2B5EF4-FFF2-40B4-BE49-F238E27FC236}">
                  <a16:creationId xmlns:a16="http://schemas.microsoft.com/office/drawing/2014/main" id="{2EEA944D-C4D5-48D7-804D-86BE8AFC86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4">
              <a:extLst>
                <a:ext uri="{FF2B5EF4-FFF2-40B4-BE49-F238E27FC236}">
                  <a16:creationId xmlns:a16="http://schemas.microsoft.com/office/drawing/2014/main" id="{F3FCE305-3F55-48BF-8549-01E0364C86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6">
              <a:extLst>
                <a:ext uri="{FF2B5EF4-FFF2-40B4-BE49-F238E27FC236}">
                  <a16:creationId xmlns:a16="http://schemas.microsoft.com/office/drawing/2014/main" id="{23D7F518-6C41-4C3F-9060-C9FE0B1D4C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166"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3B93E94B-19C7-49C9-A135-582F72B1A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FEF28287-3D78-44FC-8C53-70755EAF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2">
              <a:extLst>
                <a:ext uri="{FF2B5EF4-FFF2-40B4-BE49-F238E27FC236}">
                  <a16:creationId xmlns:a16="http://schemas.microsoft.com/office/drawing/2014/main" id="{2E8ECBA7-D5B5-48AD-9108-4EB4FB5AAF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69CDB17F-9370-4BDB-AF7D-0C10664AF3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65D03FDE-4254-4CCB-ACA1-CCF9ED99A1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2053"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
              <a:extLst>
                <a:ext uri="{FF2B5EF4-FFF2-40B4-BE49-F238E27FC236}">
                  <a16:creationId xmlns:a16="http://schemas.microsoft.com/office/drawing/2014/main" id="{406E5C16-E87A-48D6-808A-4E99A9FA2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59">
              <a:extLst>
                <a:ext uri="{FF2B5EF4-FFF2-40B4-BE49-F238E27FC236}">
                  <a16:creationId xmlns:a16="http://schemas.microsoft.com/office/drawing/2014/main" id="{DD6696B0-7715-471B-835A-DA4F6E0B54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2">
              <a:extLst>
                <a:ext uri="{FF2B5EF4-FFF2-40B4-BE49-F238E27FC236}">
                  <a16:creationId xmlns:a16="http://schemas.microsoft.com/office/drawing/2014/main" id="{7B7BE224-1A69-42AA-9C1C-29ADE08B27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4">
              <a:extLst>
                <a:ext uri="{FF2B5EF4-FFF2-40B4-BE49-F238E27FC236}">
                  <a16:creationId xmlns:a16="http://schemas.microsoft.com/office/drawing/2014/main" id="{F4CBB296-B6FF-43BA-A2F1-471A7D6A32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6">
              <a:extLst>
                <a:ext uri="{FF2B5EF4-FFF2-40B4-BE49-F238E27FC236}">
                  <a16:creationId xmlns:a16="http://schemas.microsoft.com/office/drawing/2014/main" id="{7B9B8F5E-97B1-4CC6-A25F-0406AF9F80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939"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9EB4DAA2-343C-4239-A2B2-D2412770B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8D6B2AAD-8F5E-4D57-B2E6-7DBB7953C6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2">
              <a:extLst>
                <a:ext uri="{FF2B5EF4-FFF2-40B4-BE49-F238E27FC236}">
                  <a16:creationId xmlns:a16="http://schemas.microsoft.com/office/drawing/2014/main" id="{9CE95F93-6BC5-4616-9F8D-B941B4B8F1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A8C3D8DE-DC76-487C-8C2A-7684D5C9E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56088CB5-E2A8-49A4-8AB5-6D5463E03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87825"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2">
              <a:extLst>
                <a:ext uri="{FF2B5EF4-FFF2-40B4-BE49-F238E27FC236}">
                  <a16:creationId xmlns:a16="http://schemas.microsoft.com/office/drawing/2014/main" id="{372F50F8-8B88-48EF-B21C-B5B264262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048506"/>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59">
              <a:extLst>
                <a:ext uri="{FF2B5EF4-FFF2-40B4-BE49-F238E27FC236}">
                  <a16:creationId xmlns:a16="http://schemas.microsoft.com/office/drawing/2014/main" id="{37008499-DF9A-4230-BE00-35B862316E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225010"/>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62">
              <a:extLst>
                <a:ext uri="{FF2B5EF4-FFF2-40B4-BE49-F238E27FC236}">
                  <a16:creationId xmlns:a16="http://schemas.microsoft.com/office/drawing/2014/main" id="{BCEE48F0-E436-451D-A5FE-0D818D19E8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401514"/>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4">
              <a:extLst>
                <a:ext uri="{FF2B5EF4-FFF2-40B4-BE49-F238E27FC236}">
                  <a16:creationId xmlns:a16="http://schemas.microsoft.com/office/drawing/2014/main" id="{6852656E-1E8F-41F9-900D-8E8CC1B2B9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5780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6">
              <a:extLst>
                <a:ext uri="{FF2B5EF4-FFF2-40B4-BE49-F238E27FC236}">
                  <a16:creationId xmlns:a16="http://schemas.microsoft.com/office/drawing/2014/main" id="{489DA605-39DD-45FD-9796-12A36B23B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5711" y="375452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8408BD2-8AA8-4502-91EC-0B27038A607A}"/>
              </a:ext>
            </a:extLst>
          </p:cNvPr>
          <p:cNvSpPr>
            <a:spLocks noGrp="1"/>
          </p:cNvSpPr>
          <p:nvPr>
            <p:ph idx="1"/>
          </p:nvPr>
        </p:nvSpPr>
        <p:spPr>
          <a:xfrm>
            <a:off x="6229734" y="750307"/>
            <a:ext cx="5369326" cy="5357387"/>
          </a:xfrm>
        </p:spPr>
        <p:txBody>
          <a:bodyPr anchor="ctr">
            <a:normAutofit/>
          </a:bodyPr>
          <a:lstStyle/>
          <a:p>
            <a:pPr lvl="0"/>
            <a:r>
              <a:rPr lang="en-US" sz="2200"/>
              <a:t>CCS receives Vega instance</a:t>
            </a:r>
          </a:p>
          <a:p>
            <a:r>
              <a:rPr lang="en-US" sz="2200"/>
              <a:t>iii hosts introductory webinar for our members</a:t>
            </a:r>
          </a:p>
          <a:p>
            <a:pPr lvl="0"/>
            <a:r>
              <a:rPr lang="en-US" sz="2200"/>
              <a:t>CCS works with iii to test &amp; troubleshoot bugs, issues, etc. </a:t>
            </a:r>
          </a:p>
          <a:p>
            <a:pPr lvl="0"/>
            <a:r>
              <a:rPr lang="en-US" sz="2200"/>
              <a:t>CCS begins testing with patrons and gathering staff feedback</a:t>
            </a:r>
          </a:p>
          <a:p>
            <a:pPr lvl="0"/>
            <a:r>
              <a:rPr lang="en-US" sz="2200"/>
              <a:t>Beta libraries begin using Vega at OPACs</a:t>
            </a:r>
          </a:p>
          <a:p>
            <a:pPr lvl="0"/>
            <a:r>
              <a:rPr lang="en-US" sz="2200"/>
              <a:t>CCS attends ongoing meetings with consortia library partners and iii</a:t>
            </a:r>
          </a:p>
          <a:p>
            <a:endParaRPr lang="en-US" sz="2200"/>
          </a:p>
        </p:txBody>
      </p:sp>
    </p:spTree>
    <p:custDataLst>
      <p:tags r:id="rId1"/>
    </p:custDataLst>
    <p:extLst>
      <p:ext uri="{BB962C8B-B14F-4D97-AF65-F5344CB8AC3E}">
        <p14:creationId xmlns:p14="http://schemas.microsoft.com/office/powerpoint/2010/main" val="3814032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7FD8AEDA893740B2E2B561320165F3" ma:contentTypeVersion="13" ma:contentTypeDescription="Create a new document." ma:contentTypeScope="" ma:versionID="01e77275d83fdf45364ab01de65a5938">
  <xsd:schema xmlns:xsd="http://www.w3.org/2001/XMLSchema" xmlns:xs="http://www.w3.org/2001/XMLSchema" xmlns:p="http://schemas.microsoft.com/office/2006/metadata/properties" xmlns:ns2="49174984-12fa-4a24-9ef6-8a7dc6c2db71" xmlns:ns3="04fb2b99-be89-4f45-b37c-be1ef0c04955" targetNamespace="http://schemas.microsoft.com/office/2006/metadata/properties" ma:root="true" ma:fieldsID="251ff4b221b7e577ca0ce3a2d2c91ff0" ns2:_="" ns3:_="">
    <xsd:import namespace="49174984-12fa-4a24-9ef6-8a7dc6c2db71"/>
    <xsd:import namespace="04fb2b99-be89-4f45-b37c-be1ef0c0495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174984-12fa-4a24-9ef6-8a7dc6c2db7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4fb2b99-be89-4f45-b37c-be1ef0c0495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32AE68B-AEF0-4685-86F9-E92A9F2A1B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174984-12fa-4a24-9ef6-8a7dc6c2db71"/>
    <ds:schemaRef ds:uri="04fb2b99-be89-4f45-b37c-be1ef0c049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E369E7D-88B2-48A2-A1B9-47A954D7E388}">
  <ds:schemaRefs>
    <ds:schemaRef ds:uri="http://schemas.microsoft.com/sharepoint/v3/contenttype/forms"/>
  </ds:schemaRefs>
</ds:datastoreItem>
</file>

<file path=customXml/itemProps3.xml><?xml version="1.0" encoding="utf-8"?>
<ds:datastoreItem xmlns:ds="http://schemas.openxmlformats.org/officeDocument/2006/customXml" ds:itemID="{B7A74E55-2E73-4A56-9C07-DFE3F75B5B31}">
  <ds:schemaRefs>
    <ds:schemaRef ds:uri="04fb2b99-be89-4f45-b37c-be1ef0c04955"/>
    <ds:schemaRef ds:uri="49174984-12fa-4a24-9ef6-8a7dc6c2db7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11</Slides>
  <Notes>11</Notes>
  <HiddenSlides>0</HiddenSlide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Vega Partner Program Overview</vt:lpstr>
      <vt:lpstr>What is Vega?</vt:lpstr>
      <vt:lpstr>What is Vega?</vt:lpstr>
      <vt:lpstr>Vega Discover Development Partner Program</vt:lpstr>
      <vt:lpstr>PowerPoint Presentation</vt:lpstr>
      <vt:lpstr>Current State of Vega Discover</vt:lpstr>
      <vt:lpstr>CCS Draft Project Timeline</vt:lpstr>
      <vt:lpstr>Phase 1: Project Planning &amp; Kickoff  January 2021-June 2021</vt:lpstr>
      <vt:lpstr>Phase 2: Early Access/Soft Launch  July 2021-October 2021</vt:lpstr>
      <vt:lpstr>Phase 3: General Availability  November 2021-March 2022</vt:lpstr>
      <vt:lpstr>Want to Learn More?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2</cp:revision>
  <dcterms:created xsi:type="dcterms:W3CDTF">2021-02-17T20:22:53Z</dcterms:created>
  <dcterms:modified xsi:type="dcterms:W3CDTF">2021-11-24T15:45:23Z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A5CCF438-EBE0-4A1E-AA2C-213DC99ECDFD</vt:lpwstr>
  </property>
  <property fmtid="{D5CDD505-2E9C-101B-9397-08002B2CF9AE}" pid="3" name="ArticulatePath">
    <vt:lpwstr>https://ccsliborg-my.sharepoint.com/personal/dwischmeyer_ccslib_org/Documents/Presentation2</vt:lpwstr>
  </property>
  <property fmtid="{D5CDD505-2E9C-101B-9397-08002B2CF9AE}" pid="4" name="ContentTypeId">
    <vt:lpwstr>0x010100417FD8AEDA893740B2E2B561320165F3</vt:lpwstr>
  </property>
</Properties>
</file>