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9" r:id="rId6"/>
    <p:sldId id="305" r:id="rId7"/>
    <p:sldId id="308" r:id="rId8"/>
    <p:sldId id="309" r:id="rId9"/>
    <p:sldId id="313" r:id="rId10"/>
    <p:sldId id="286" r:id="rId11"/>
    <p:sldId id="287" r:id="rId12"/>
    <p:sldId id="312" r:id="rId13"/>
    <p:sldId id="310" r:id="rId14"/>
    <p:sldId id="311" r:id="rId15"/>
    <p:sldId id="319" r:id="rId16"/>
    <p:sldId id="320" r:id="rId17"/>
    <p:sldId id="321" r:id="rId18"/>
    <p:sldId id="301" r:id="rId19"/>
    <p:sldId id="315" r:id="rId20"/>
    <p:sldId id="317" r:id="rId21"/>
    <p:sldId id="31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0979"/>
    <a:srgbClr val="3B5424"/>
    <a:srgbClr val="7030A0"/>
    <a:srgbClr val="02528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DE7BA-2166-F642-C793-1C05A25A3005}" v="540" dt="2022-01-11T20:19:31.270"/>
    <p1510:client id="{2C00F88B-7F81-DA23-88BB-D6843460C19C}" v="491" dt="2022-01-14T14:23:01.595"/>
    <p1510:client id="{5E679A0E-DC72-4814-8DB5-66BD5A29044B}" v="41" dt="2022-01-12T19:10:09.570"/>
    <p1510:client id="{7265B9C2-2F44-3493-F48D-6C03885BEB93}" v="161" dt="2022-01-11T20:53:24.975"/>
    <p1510:client id="{DF9386D2-4952-3568-7F56-2820BE2E1A6E}" v="351" dt="2022-01-12T18:59:49.235"/>
    <p1510:client id="{E92DAEA9-B3BB-EE2C-8E8F-5AB8841ECFEB}" v="4" dt="2022-01-14T18:39:23.608"/>
    <p1510:client id="{F61995C6-4814-9A7E-D23C-A53FD59454B0}" v="316" dt="2022-01-12T19:53:59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6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0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43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4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54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35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8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5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4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1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451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ga.gov/commission/jcar/admincode/023/023030500000700R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ilga.gov/commission/jcar/admincode/023/023030500000700R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ilga.gov/commission/jcar/admincode/023/023030500000700R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ga.gov/commission/jcar/admincode/023/023030500000700R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slib.org/training/missing-holdshelf-local-and-intra-ccs-hold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elp@ccslib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help@ccslib.or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ga.gov/commission/jcar/admincode/023/023030500000700R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ga.gov/commission/jcar/admincode/023/023030500000700R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bstract blurred public library with bookshelves">
            <a:extLst>
              <a:ext uri="{FF2B5EF4-FFF2-40B4-BE49-F238E27FC236}">
                <a16:creationId xmlns:a16="http://schemas.microsoft.com/office/drawing/2014/main" id="{02D5CD16-55FC-4836-9460-322C5E9568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59" b="1467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A5DA91A-6BAB-4896-8929-7CBF52FBDA74}"/>
              </a:ext>
            </a:extLst>
          </p:cNvPr>
          <p:cNvSpPr/>
          <p:nvPr/>
        </p:nvSpPr>
        <p:spPr>
          <a:xfrm>
            <a:off x="0" y="5862"/>
            <a:ext cx="12192000" cy="6858000"/>
          </a:xfrm>
          <a:prstGeom prst="rect">
            <a:avLst/>
          </a:prstGeom>
          <a:solidFill>
            <a:schemeClr val="accent5">
              <a:lumMod val="50000"/>
              <a:alpha val="7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 sz="6600" b="1">
                <a:solidFill>
                  <a:srgbClr val="FFFFFF"/>
                </a:solidFill>
                <a:cs typeface="Calibri Light"/>
              </a:rPr>
              <a:t>CCS Updates</a:t>
            </a:r>
            <a:endParaRPr lang="en-US" sz="6600" b="1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Calibri"/>
              </a:rPr>
              <a:t>Circulation Technical Group </a:t>
            </a:r>
            <a:br>
              <a:rPr lang="en-US" dirty="0">
                <a:cs typeface="Calibri"/>
              </a:rPr>
            </a:br>
            <a:r>
              <a:rPr lang="en-US" dirty="0">
                <a:solidFill>
                  <a:srgbClr val="FFFFFF"/>
                </a:solidFill>
                <a:cs typeface="Calibri"/>
              </a:rPr>
              <a:t>January 14, 2022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bstract blurred public library with bookshelves">
            <a:extLst>
              <a:ext uri="{FF2B5EF4-FFF2-40B4-BE49-F238E27FC236}">
                <a16:creationId xmlns:a16="http://schemas.microsoft.com/office/drawing/2014/main" id="{02D5CD16-55FC-4836-9460-322C5E9568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59" b="1467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A5DA91A-6BAB-4896-8929-7CBF52FBDA74}"/>
              </a:ext>
            </a:extLst>
          </p:cNvPr>
          <p:cNvSpPr/>
          <p:nvPr/>
        </p:nvSpPr>
        <p:spPr>
          <a:xfrm>
            <a:off x="0" y="5862"/>
            <a:ext cx="12192000" cy="6858000"/>
          </a:xfrm>
          <a:prstGeom prst="rect">
            <a:avLst/>
          </a:prstGeom>
          <a:solidFill>
            <a:srgbClr val="7030A0">
              <a:alpha val="20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FF"/>
                </a:solidFill>
                <a:cs typeface="Calibri Light"/>
              </a:rPr>
              <a:t>Notice Updates</a:t>
            </a:r>
            <a:endParaRPr lang="en-US" sz="6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Calibri"/>
              </a:rPr>
              <a:t>Circulation Technical Group </a:t>
            </a:r>
            <a:br>
              <a:rPr lang="en-US" dirty="0">
                <a:cs typeface="Calibri"/>
              </a:rPr>
            </a:br>
            <a:r>
              <a:rPr lang="en-US" dirty="0">
                <a:solidFill>
                  <a:srgbClr val="FFFFFF"/>
                </a:solidFill>
                <a:cs typeface="Calibri"/>
              </a:rPr>
              <a:t>January 14, 2022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7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567746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Notice Updates</a:t>
            </a:r>
            <a:endParaRPr lang="en-US" sz="5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55FFFA-ADC7-4DBA-B65B-5025171CD711}"/>
              </a:ext>
            </a:extLst>
          </p:cNvPr>
          <p:cNvSpPr txBox="1"/>
          <p:nvPr/>
        </p:nvSpPr>
        <p:spPr>
          <a:xfrm>
            <a:off x="709683" y="4917743"/>
            <a:ext cx="1021534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BBC27B-B312-4A63-BA34-6EED503864F1}"/>
              </a:ext>
            </a:extLst>
          </p:cNvPr>
          <p:cNvSpPr/>
          <p:nvPr/>
        </p:nvSpPr>
        <p:spPr>
          <a:xfrm>
            <a:off x="11277670" y="6162675"/>
            <a:ext cx="752405" cy="497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cs typeface="Calibri"/>
                <a:hlinkClick r:id="rId2"/>
              </a:rPr>
              <a:t>   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0EDBD3-AD1C-4F97-A0DA-A3B7D82DB305}"/>
              </a:ext>
            </a:extLst>
          </p:cNvPr>
          <p:cNvSpPr txBox="1"/>
          <p:nvPr/>
        </p:nvSpPr>
        <p:spPr>
          <a:xfrm>
            <a:off x="514736" y="2019780"/>
            <a:ext cx="11136572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CCS will wrap up a project to make email notices more user-friendly by March. </a:t>
            </a:r>
            <a:endParaRPr lang="en-US" dirty="0"/>
          </a:p>
          <a:p>
            <a:endParaRPr lang="en-US" sz="3200" dirty="0">
              <a:cs typeface="Calibri"/>
            </a:endParaRPr>
          </a:p>
          <a:p>
            <a:r>
              <a:rPr lang="en-US" sz="3200" dirty="0">
                <a:cs typeface="Calibri"/>
              </a:rPr>
              <a:t>Changes include:</a:t>
            </a:r>
            <a:endParaRPr lang="en-US" dirty="0"/>
          </a:p>
          <a:p>
            <a:pPr marL="914400" lvl="1" indent="-457200">
              <a:buFont typeface="Arial"/>
              <a:buChar char="•"/>
            </a:pPr>
            <a:r>
              <a:rPr lang="en-US" sz="3200" dirty="0">
                <a:cs typeface="Calibri"/>
              </a:rPr>
              <a:t>Increasing font size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>
                <a:cs typeface="Calibri"/>
              </a:rPr>
              <a:t>Using uniform font 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>
                <a:cs typeface="Calibri"/>
              </a:rPr>
              <a:t>Removing redundant information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>
                <a:cs typeface="Calibri"/>
              </a:rPr>
              <a:t>Simplifying wording</a:t>
            </a:r>
          </a:p>
          <a:p>
            <a:pPr marL="914400" lvl="1" indent="-457200">
              <a:buFont typeface="Arial"/>
              <a:buChar char="•"/>
            </a:pPr>
            <a:r>
              <a:rPr lang="en-US" sz="3200" dirty="0">
                <a:cs typeface="Calibri"/>
              </a:rPr>
              <a:t>Adding links to library website and catalog</a:t>
            </a:r>
          </a:p>
        </p:txBody>
      </p:sp>
    </p:spTree>
    <p:extLst>
      <p:ext uri="{BB962C8B-B14F-4D97-AF65-F5344CB8AC3E}">
        <p14:creationId xmlns:p14="http://schemas.microsoft.com/office/powerpoint/2010/main" val="1645312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8539852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Notice Updates </a:t>
            </a:r>
            <a:endParaRPr lang="en-US" sz="5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BBC27B-B312-4A63-BA34-6EED503864F1}"/>
              </a:ext>
            </a:extLst>
          </p:cNvPr>
          <p:cNvSpPr/>
          <p:nvPr/>
        </p:nvSpPr>
        <p:spPr>
          <a:xfrm>
            <a:off x="11277670" y="6162675"/>
            <a:ext cx="752405" cy="497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cs typeface="Calibri"/>
                <a:hlinkClick r:id="rId2"/>
              </a:rPr>
              <a:t>   </a:t>
            </a:r>
            <a:endParaRPr lang="en-US"/>
          </a:p>
        </p:txBody>
      </p:sp>
      <p:pic>
        <p:nvPicPr>
          <p:cNvPr id="4" name="Picture 7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34E471E-B6F2-4D8D-9048-DA594E399A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1" y="1653956"/>
            <a:ext cx="8233506" cy="5113167"/>
          </a:xfrm>
          <a:prstGeom prst="rect">
            <a:avLst/>
          </a:prstGeom>
        </p:spPr>
      </p:pic>
      <p:sp>
        <p:nvSpPr>
          <p:cNvPr id="10" name="Left Brace 9">
            <a:extLst>
              <a:ext uri="{FF2B5EF4-FFF2-40B4-BE49-F238E27FC236}">
                <a16:creationId xmlns:a16="http://schemas.microsoft.com/office/drawing/2014/main" id="{50CC814D-007B-41BA-9F9E-24998D958643}"/>
              </a:ext>
            </a:extLst>
          </p:cNvPr>
          <p:cNvSpPr/>
          <p:nvPr/>
        </p:nvSpPr>
        <p:spPr>
          <a:xfrm>
            <a:off x="3321967" y="1828800"/>
            <a:ext cx="644768" cy="23055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94DCABD3-0271-4AC6-BDE3-702D89F5FF53}"/>
              </a:ext>
            </a:extLst>
          </p:cNvPr>
          <p:cNvSpPr/>
          <p:nvPr/>
        </p:nvSpPr>
        <p:spPr>
          <a:xfrm>
            <a:off x="3390351" y="4398107"/>
            <a:ext cx="644768" cy="23055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DD5B57-5C18-4EE4-9BF8-93BA149FB5A6}"/>
              </a:ext>
            </a:extLst>
          </p:cNvPr>
          <p:cNvSpPr txBox="1"/>
          <p:nvPr/>
        </p:nvSpPr>
        <p:spPr>
          <a:xfrm>
            <a:off x="695813" y="2376121"/>
            <a:ext cx="27431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cs typeface="Calibri"/>
              </a:rPr>
              <a:t>Remove date, library address and patron address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CCC16F-451F-4F1C-B2C1-630145D456F6}"/>
              </a:ext>
            </a:extLst>
          </p:cNvPr>
          <p:cNvSpPr txBox="1"/>
          <p:nvPr/>
        </p:nvSpPr>
        <p:spPr>
          <a:xfrm>
            <a:off x="480890" y="5121274"/>
            <a:ext cx="27431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cs typeface="Calibri"/>
              </a:rPr>
              <a:t>Increase size 10 font and make uniform font face</a:t>
            </a:r>
          </a:p>
        </p:txBody>
      </p:sp>
    </p:spTree>
    <p:extLst>
      <p:ext uri="{BB962C8B-B14F-4D97-AF65-F5344CB8AC3E}">
        <p14:creationId xmlns:p14="http://schemas.microsoft.com/office/powerpoint/2010/main" val="1173290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02477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Notice Updates </a:t>
            </a:r>
            <a:endParaRPr lang="en-US" sz="5400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55FFFA-ADC7-4DBA-B65B-5025171CD711}"/>
              </a:ext>
            </a:extLst>
          </p:cNvPr>
          <p:cNvSpPr txBox="1"/>
          <p:nvPr/>
        </p:nvSpPr>
        <p:spPr>
          <a:xfrm>
            <a:off x="709683" y="4917743"/>
            <a:ext cx="1021534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BBC27B-B312-4A63-BA34-6EED503864F1}"/>
              </a:ext>
            </a:extLst>
          </p:cNvPr>
          <p:cNvSpPr/>
          <p:nvPr/>
        </p:nvSpPr>
        <p:spPr>
          <a:xfrm>
            <a:off x="11277670" y="6162675"/>
            <a:ext cx="752405" cy="497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cs typeface="Calibri"/>
                <a:hlinkClick r:id="rId2"/>
              </a:rPr>
              <a:t>   </a:t>
            </a:r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908365D-4F20-4D6F-A563-81DB11BC1E11}"/>
              </a:ext>
            </a:extLst>
          </p:cNvPr>
          <p:cNvGrpSpPr/>
          <p:nvPr/>
        </p:nvGrpSpPr>
        <p:grpSpPr>
          <a:xfrm>
            <a:off x="5818308" y="1647365"/>
            <a:ext cx="5056644" cy="4813393"/>
            <a:chOff x="5818308" y="1647365"/>
            <a:chExt cx="5056644" cy="4813393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C414C07-C7F4-4AC7-904F-B421353EB2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18309" y="1647365"/>
              <a:ext cx="5056643" cy="4813393"/>
            </a:xfrm>
            <a:prstGeom prst="rect">
              <a:avLst/>
            </a:prstGeom>
          </p:spPr>
        </p:pic>
        <p:pic>
          <p:nvPicPr>
            <p:cNvPr id="10" name="Picture 9" descr="Text, letter, email&#10;&#10;Description automatically generated">
              <a:extLst>
                <a:ext uri="{FF2B5EF4-FFF2-40B4-BE49-F238E27FC236}">
                  <a16:creationId xmlns:a16="http://schemas.microsoft.com/office/drawing/2014/main" id="{F43FC7C9-D397-44C9-9C84-0713672D17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84178" r="193" b="10548"/>
            <a:stretch/>
          </p:blipFill>
          <p:spPr>
            <a:xfrm>
              <a:off x="5818308" y="1940442"/>
              <a:ext cx="5046884" cy="253859"/>
            </a:xfrm>
            <a:prstGeom prst="rect">
              <a:avLst/>
            </a:prstGeom>
          </p:spPr>
        </p:pic>
      </p:grpSp>
      <p:sp>
        <p:nvSpPr>
          <p:cNvPr id="11" name="Left Brace 10">
            <a:extLst>
              <a:ext uri="{FF2B5EF4-FFF2-40B4-BE49-F238E27FC236}">
                <a16:creationId xmlns:a16="http://schemas.microsoft.com/office/drawing/2014/main" id="{9ABB69D4-541C-4888-9795-84B06B47510E}"/>
              </a:ext>
            </a:extLst>
          </p:cNvPr>
          <p:cNvSpPr/>
          <p:nvPr/>
        </p:nvSpPr>
        <p:spPr>
          <a:xfrm>
            <a:off x="5008381" y="1717675"/>
            <a:ext cx="625229" cy="13383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6355B5-277E-422E-A119-FFF5840D4DB0}"/>
              </a:ext>
            </a:extLst>
          </p:cNvPr>
          <p:cNvSpPr txBox="1"/>
          <p:nvPr/>
        </p:nvSpPr>
        <p:spPr>
          <a:xfrm>
            <a:off x="955920" y="1923073"/>
            <a:ext cx="397412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Simplify library contact information and add in friendly greeting</a:t>
            </a:r>
            <a:endParaRPr lang="en-US" sz="2400" dirty="0">
              <a:cs typeface="Calibri"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AAEF937B-320F-4CAB-9E04-5C1DBAA79A07}"/>
              </a:ext>
            </a:extLst>
          </p:cNvPr>
          <p:cNvSpPr/>
          <p:nvPr/>
        </p:nvSpPr>
        <p:spPr>
          <a:xfrm>
            <a:off x="5008381" y="5215059"/>
            <a:ext cx="625229" cy="133838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3A2B12F-CD56-4C84-A3E1-A83A4AB79F1E}"/>
              </a:ext>
            </a:extLst>
          </p:cNvPr>
          <p:cNvSpPr txBox="1"/>
          <p:nvPr/>
        </p:nvSpPr>
        <p:spPr>
          <a:xfrm>
            <a:off x="926612" y="5293457"/>
            <a:ext cx="400342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Link to library's website, hours, and my account in footer</a:t>
            </a:r>
            <a:endParaRPr lang="en-US" sz="2400" dirty="0">
              <a:cs typeface="Calibri"/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06E6F8E-8B73-4931-A0B9-47E144FD037A}"/>
              </a:ext>
            </a:extLst>
          </p:cNvPr>
          <p:cNvSpPr/>
          <p:nvPr/>
        </p:nvSpPr>
        <p:spPr>
          <a:xfrm>
            <a:off x="5008381" y="3202598"/>
            <a:ext cx="625229" cy="189522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F1B692-38A8-4508-8692-7DEEEEA7B599}"/>
              </a:ext>
            </a:extLst>
          </p:cNvPr>
          <p:cNvSpPr txBox="1"/>
          <p:nvPr/>
        </p:nvSpPr>
        <p:spPr>
          <a:xfrm>
            <a:off x="926611" y="3554534"/>
            <a:ext cx="390573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Uniform font face and increase to size 14; remove unnecessary item info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0802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567746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Notice Updates</a:t>
            </a:r>
            <a:endParaRPr lang="en-US" sz="5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55FFFA-ADC7-4DBA-B65B-5025171CD711}"/>
              </a:ext>
            </a:extLst>
          </p:cNvPr>
          <p:cNvSpPr txBox="1"/>
          <p:nvPr/>
        </p:nvSpPr>
        <p:spPr>
          <a:xfrm>
            <a:off x="709683" y="4917743"/>
            <a:ext cx="1021534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BBC27B-B312-4A63-BA34-6EED503864F1}"/>
              </a:ext>
            </a:extLst>
          </p:cNvPr>
          <p:cNvSpPr/>
          <p:nvPr/>
        </p:nvSpPr>
        <p:spPr>
          <a:xfrm>
            <a:off x="11277670" y="6162675"/>
            <a:ext cx="752405" cy="497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cs typeface="Calibri"/>
                <a:hlinkClick r:id="rId2"/>
              </a:rPr>
              <a:t>   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0EDBD3-AD1C-4F97-A0DA-A3B7D82DB305}"/>
              </a:ext>
            </a:extLst>
          </p:cNvPr>
          <p:cNvSpPr txBox="1"/>
          <p:nvPr/>
        </p:nvSpPr>
        <p:spPr>
          <a:xfrm>
            <a:off x="514736" y="2019780"/>
            <a:ext cx="11136572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cs typeface="Calibri"/>
              </a:rPr>
              <a:t>Schedule</a:t>
            </a:r>
            <a:endParaRPr lang="en-US" b="1" dirty="0">
              <a:cs typeface="Calibri"/>
            </a:endParaRPr>
          </a:p>
          <a:p>
            <a:endParaRPr lang="en-US" sz="3200" b="1" dirty="0"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3200" b="1" dirty="0">
                <a:cs typeface="Calibri"/>
              </a:rPr>
              <a:t>January: </a:t>
            </a:r>
            <a:r>
              <a:rPr lang="en-US" sz="3200" dirty="0">
                <a:cs typeface="Calibri"/>
              </a:rPr>
              <a:t>Gather final round of user feedback</a:t>
            </a:r>
          </a:p>
          <a:p>
            <a:pPr marL="514350" indent="-514350">
              <a:buAutoNum type="arabicPeriod"/>
            </a:pPr>
            <a:r>
              <a:rPr lang="en-US" sz="3200" b="1" dirty="0">
                <a:cs typeface="Calibri"/>
              </a:rPr>
              <a:t>February: </a:t>
            </a:r>
            <a:r>
              <a:rPr lang="en-US" sz="3200" dirty="0">
                <a:cs typeface="Calibri"/>
              </a:rPr>
              <a:t>Make final changes to notices; communicate changes with members via CCS News</a:t>
            </a:r>
          </a:p>
          <a:p>
            <a:pPr marL="514350" indent="-514350">
              <a:buAutoNum type="arabicPeriod"/>
            </a:pPr>
            <a:r>
              <a:rPr lang="en-US" sz="3200" b="1" dirty="0">
                <a:cs typeface="Calibri"/>
              </a:rPr>
              <a:t>March:</a:t>
            </a:r>
            <a:r>
              <a:rPr lang="en-US" sz="3200" dirty="0">
                <a:cs typeface="Calibri"/>
              </a:rPr>
              <a:t> Implement changes</a:t>
            </a:r>
          </a:p>
        </p:txBody>
      </p:sp>
    </p:spTree>
    <p:extLst>
      <p:ext uri="{BB962C8B-B14F-4D97-AF65-F5344CB8AC3E}">
        <p14:creationId xmlns:p14="http://schemas.microsoft.com/office/powerpoint/2010/main" val="754161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bstract blurred public library with bookshelves">
            <a:extLst>
              <a:ext uri="{FF2B5EF4-FFF2-40B4-BE49-F238E27FC236}">
                <a16:creationId xmlns:a16="http://schemas.microsoft.com/office/drawing/2014/main" id="{02D5CD16-55FC-4836-9460-322C5E9568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59" b="1467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A5DA91A-6BAB-4896-8929-7CBF52FBDA74}"/>
              </a:ext>
            </a:extLst>
          </p:cNvPr>
          <p:cNvSpPr/>
          <p:nvPr/>
        </p:nvSpPr>
        <p:spPr>
          <a:xfrm>
            <a:off x="0" y="5862"/>
            <a:ext cx="12192000" cy="6858000"/>
          </a:xfrm>
          <a:prstGeom prst="rect">
            <a:avLst/>
          </a:prstGeom>
          <a:solidFill>
            <a:srgbClr val="3B5424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FF"/>
                </a:solidFill>
                <a:cs typeface="Calibri Light"/>
              </a:rPr>
              <a:t>Claimed Item Updates</a:t>
            </a:r>
            <a:endParaRPr lang="en-US" sz="6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Calibri"/>
              </a:rPr>
              <a:t>Circulation Technical Group </a:t>
            </a:r>
            <a:br>
              <a:rPr lang="en-US" dirty="0">
                <a:cs typeface="Calibri"/>
              </a:rPr>
            </a:br>
            <a:r>
              <a:rPr lang="en-US" dirty="0">
                <a:solidFill>
                  <a:srgbClr val="FFFFFF"/>
                </a:solidFill>
                <a:cs typeface="Calibri"/>
              </a:rPr>
              <a:t>January 14, 2022</a:t>
            </a:r>
          </a:p>
        </p:txBody>
      </p:sp>
    </p:spTree>
    <p:extLst>
      <p:ext uri="{BB962C8B-B14F-4D97-AF65-F5344CB8AC3E}">
        <p14:creationId xmlns:p14="http://schemas.microsoft.com/office/powerpoint/2010/main" val="243712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714396" cy="140493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953296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Claimed Item Updates</a:t>
            </a:r>
            <a:endParaRPr lang="en-US" sz="5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B8C1E0-E510-47E4-9BFD-00D192E25BAE}"/>
              </a:ext>
            </a:extLst>
          </p:cNvPr>
          <p:cNvSpPr txBox="1"/>
          <p:nvPr/>
        </p:nvSpPr>
        <p:spPr>
          <a:xfrm>
            <a:off x="516340" y="1983474"/>
            <a:ext cx="11420900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Starting January 2022, CCS will delete unresolved claimed items </a:t>
            </a:r>
            <a:r>
              <a:rPr lang="en-US" sz="3200" b="1" dirty="0">
                <a:solidFill>
                  <a:srgbClr val="3B5424"/>
                </a:solidFill>
                <a:cs typeface="Calibri"/>
              </a:rPr>
              <a:t>aged 1 year or older</a:t>
            </a:r>
            <a:r>
              <a:rPr lang="en-US" sz="3200" dirty="0">
                <a:cs typeface="Calibri"/>
              </a:rPr>
              <a:t> as regular monthly item record maintenance</a:t>
            </a:r>
          </a:p>
          <a:p>
            <a:pPr marL="457200" indent="-457200">
              <a:buFont typeface="Arial"/>
              <a:buChar char="•"/>
            </a:pPr>
            <a:endParaRPr lang="en-US" sz="32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Circulation contacts received list of items eligible for first deletion (January 28)</a:t>
            </a:r>
          </a:p>
          <a:p>
            <a:pPr marL="457200" indent="-457200">
              <a:buFont typeface="Arial"/>
              <a:buChar char="•"/>
            </a:pPr>
            <a:endParaRPr lang="en-US" sz="32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Maintenance will take place during the </a:t>
            </a:r>
            <a:r>
              <a:rPr lang="en-US" sz="3200" b="1" dirty="0">
                <a:solidFill>
                  <a:srgbClr val="3B5424"/>
                </a:solidFill>
                <a:cs typeface="Calibri"/>
              </a:rPr>
              <a:t>last week of each month</a:t>
            </a:r>
            <a:r>
              <a:rPr lang="en-US" sz="3200" dirty="0">
                <a:cs typeface="Calibri"/>
              </a:rPr>
              <a:t>; use "Items with a Status of Claims" report to track eligible items</a:t>
            </a:r>
          </a:p>
          <a:p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8018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bstract blurred public library with bookshelves">
            <a:extLst>
              <a:ext uri="{FF2B5EF4-FFF2-40B4-BE49-F238E27FC236}">
                <a16:creationId xmlns:a16="http://schemas.microsoft.com/office/drawing/2014/main" id="{02D5CD16-55FC-4836-9460-322C5E9568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59" b="1467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A5DA91A-6BAB-4896-8929-7CBF52FBDA74}"/>
              </a:ext>
            </a:extLst>
          </p:cNvPr>
          <p:cNvSpPr/>
          <p:nvPr/>
        </p:nvSpPr>
        <p:spPr>
          <a:xfrm>
            <a:off x="0" y="5862"/>
            <a:ext cx="12192000" cy="6858000"/>
          </a:xfrm>
          <a:prstGeom prst="rect">
            <a:avLst/>
          </a:prstGeom>
          <a:solidFill>
            <a:srgbClr val="B50979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FF"/>
                </a:solidFill>
                <a:cs typeface="Calibri Light"/>
              </a:rPr>
              <a:t>New Business</a:t>
            </a:r>
            <a:endParaRPr lang="en-US" sz="6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Calibri"/>
              </a:rPr>
              <a:t>Circulation Technical Group </a:t>
            </a:r>
            <a:br>
              <a:rPr lang="en-US" dirty="0">
                <a:cs typeface="Calibri"/>
              </a:rPr>
            </a:br>
            <a:r>
              <a:rPr lang="en-US" dirty="0">
                <a:solidFill>
                  <a:srgbClr val="FFFFFF"/>
                </a:solidFill>
                <a:cs typeface="Calibri"/>
              </a:rPr>
              <a:t>January 14, 2022</a:t>
            </a:r>
          </a:p>
        </p:txBody>
      </p:sp>
    </p:spTree>
    <p:extLst>
      <p:ext uri="{BB962C8B-B14F-4D97-AF65-F5344CB8AC3E}">
        <p14:creationId xmlns:p14="http://schemas.microsoft.com/office/powerpoint/2010/main" val="42623475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 dirty="0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714396" cy="1404937"/>
          </a:xfrm>
          <a:prstGeom prst="rect">
            <a:avLst/>
          </a:prstGeom>
          <a:solidFill>
            <a:srgbClr val="B509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953296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Intra-CCS Missing on </a:t>
            </a:r>
            <a:r>
              <a:rPr lang="en-US" sz="5400" b="1" dirty="0" err="1">
                <a:solidFill>
                  <a:schemeClr val="bg1"/>
                </a:solidFill>
                <a:cs typeface="Calibri"/>
              </a:rPr>
              <a:t>Holdshelf</a:t>
            </a:r>
            <a:endParaRPr lang="en-US" sz="5400" dirty="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B8C1E0-E510-47E4-9BFD-00D192E25BAE}"/>
              </a:ext>
            </a:extLst>
          </p:cNvPr>
          <p:cNvSpPr txBox="1"/>
          <p:nvPr/>
        </p:nvSpPr>
        <p:spPr>
          <a:xfrm>
            <a:off x="425355" y="1767384"/>
            <a:ext cx="11420900" cy="58785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B50979"/>
                </a:solidFill>
                <a:ea typeface="+mn-lt"/>
                <a:cs typeface="+mn-lt"/>
              </a:rPr>
              <a:t>Contact</a:t>
            </a:r>
            <a:r>
              <a:rPr lang="en-US" sz="3200" dirty="0">
                <a:ea typeface="+mn-lt"/>
                <a:cs typeface="+mn-lt"/>
              </a:rPr>
              <a:t> the patron to see if they have the item.</a:t>
            </a:r>
            <a:endParaRPr lang="en-US" sz="32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rgbClr val="B50979"/>
                </a:solidFill>
                <a:ea typeface="+mn-lt"/>
                <a:cs typeface="+mn-lt"/>
              </a:rPr>
              <a:t>Check</a:t>
            </a:r>
            <a:r>
              <a:rPr lang="en-US" sz="3200" dirty="0">
                <a:ea typeface="+mn-lt"/>
                <a:cs typeface="+mn-lt"/>
              </a:rPr>
              <a:t> your stacks for the item.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Contact the </a:t>
            </a:r>
            <a:r>
              <a:rPr lang="en-US" sz="3200" b="1" dirty="0">
                <a:solidFill>
                  <a:srgbClr val="B50979"/>
                </a:solidFill>
                <a:ea typeface="+mn-lt"/>
                <a:cs typeface="+mn-lt"/>
              </a:rPr>
              <a:t>Owning Library</a:t>
            </a:r>
            <a:r>
              <a:rPr lang="en-US" sz="3200" dirty="0">
                <a:ea typeface="+mn-lt"/>
                <a:cs typeface="+mn-lt"/>
              </a:rPr>
              <a:t> within 14 days to see if it is at their location. The Owning Library should check their stacks.</a:t>
            </a:r>
            <a:endParaRPr lang="en-US" sz="3200">
              <a:cs typeface="Calibri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If the item cannot be located:</a:t>
            </a:r>
            <a:endParaRPr lang="en-US" sz="320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The </a:t>
            </a:r>
            <a:r>
              <a:rPr lang="en-US" sz="3200" b="1" dirty="0">
                <a:solidFill>
                  <a:srgbClr val="B50979"/>
                </a:solidFill>
                <a:ea typeface="+mn-lt"/>
                <a:cs typeface="+mn-lt"/>
              </a:rPr>
              <a:t>Owning Library</a:t>
            </a:r>
            <a:r>
              <a:rPr lang="en-US" sz="3200" dirty="0">
                <a:ea typeface="+mn-lt"/>
                <a:cs typeface="+mn-lt"/>
              </a:rPr>
              <a:t> will check the item in to clear the Unclaimed status and change the circulation status to Missing.  </a:t>
            </a:r>
            <a:endParaRPr lang="en-US" sz="2800" dirty="0">
              <a:cs typeface="Calibri" panose="020F0502020204030204"/>
            </a:endParaRPr>
          </a:p>
          <a:p>
            <a:endParaRPr lang="en-US" sz="3200" dirty="0">
              <a:cs typeface="Calibri"/>
            </a:endParaRPr>
          </a:p>
          <a:p>
            <a:r>
              <a:rPr lang="en-US" sz="2400" dirty="0">
                <a:ea typeface="+mn-lt"/>
                <a:cs typeface="+mn-lt"/>
                <a:hlinkClick r:id="rId2"/>
              </a:rPr>
              <a:t>https://www.ccslib.org/training/missing-holdshelf-local-and-intra-ccs-holds</a:t>
            </a:r>
            <a:r>
              <a:rPr lang="en-US" sz="2400" dirty="0">
                <a:ea typeface="+mn-lt"/>
                <a:cs typeface="+mn-lt"/>
              </a:rPr>
              <a:t> </a:t>
            </a:r>
            <a:endParaRPr lang="en-US">
              <a:cs typeface="Calibri" panose="020F0502020204030204"/>
            </a:endParaRPr>
          </a:p>
          <a:p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341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54516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Zip Codes</a:t>
            </a:r>
            <a:endParaRPr lang="en-US" sz="5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55FFFA-ADC7-4DBA-B65B-5025171CD711}"/>
              </a:ext>
            </a:extLst>
          </p:cNvPr>
          <p:cNvSpPr txBox="1"/>
          <p:nvPr/>
        </p:nvSpPr>
        <p:spPr>
          <a:xfrm>
            <a:off x="516340" y="1812877"/>
            <a:ext cx="11420900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If you spot an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incorrect zip code</a:t>
            </a:r>
            <a:r>
              <a:rPr lang="en-US" sz="3200" dirty="0">
                <a:cs typeface="Calibri"/>
              </a:rPr>
              <a:t>, open a ticket with </a:t>
            </a:r>
            <a:r>
              <a:rPr lang="en-US" sz="3200" dirty="0">
                <a:cs typeface="Calibri"/>
                <a:hlinkClick r:id="rId2"/>
              </a:rPr>
              <a:t>help@ccslib.org</a:t>
            </a:r>
            <a:r>
              <a:rPr lang="en-US" sz="3200" dirty="0">
                <a:cs typeface="Calibri"/>
              </a:rPr>
              <a:t> and CCS will clean it up! </a:t>
            </a:r>
            <a:endParaRPr lang="en-US" dirty="0"/>
          </a:p>
        </p:txBody>
      </p:sp>
      <p:pic>
        <p:nvPicPr>
          <p:cNvPr id="8" name="Picture 9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A4BC9A9B-2DB2-4B95-8BEA-E528FE4E58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4848" y="3257901"/>
            <a:ext cx="8190930" cy="341294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5D080A7-45FA-4363-89C4-46F80F832233}"/>
              </a:ext>
            </a:extLst>
          </p:cNvPr>
          <p:cNvSpPr/>
          <p:nvPr/>
        </p:nvSpPr>
        <p:spPr>
          <a:xfrm>
            <a:off x="2135875" y="4836994"/>
            <a:ext cx="7733730" cy="443553"/>
          </a:xfrm>
          <a:prstGeom prst="rect">
            <a:avLst/>
          </a:prstGeom>
          <a:noFill/>
          <a:ln w="57150"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0801A982-ED43-43B3-860C-880BE639D489}"/>
              </a:ext>
            </a:extLst>
          </p:cNvPr>
          <p:cNvSpPr/>
          <p:nvPr/>
        </p:nvSpPr>
        <p:spPr>
          <a:xfrm>
            <a:off x="1018446" y="4796693"/>
            <a:ext cx="978089" cy="489044"/>
          </a:xfrm>
          <a:prstGeom prst="rightArrow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41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54516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Monthly Patron Maintenance</a:t>
            </a:r>
            <a:endParaRPr lang="en-US" sz="5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55FFFA-ADC7-4DBA-B65B-5025171CD711}"/>
              </a:ext>
            </a:extLst>
          </p:cNvPr>
          <p:cNvSpPr txBox="1"/>
          <p:nvPr/>
        </p:nvSpPr>
        <p:spPr>
          <a:xfrm>
            <a:off x="516340" y="2074459"/>
            <a:ext cx="11136572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Monthly patron purge updated in 2021 to include users who:</a:t>
            </a:r>
            <a:endParaRPr lang="en-US" dirty="0"/>
          </a:p>
          <a:p>
            <a:pPr marL="914400" lvl="1" indent="-457200">
              <a:buFont typeface="Arial"/>
              <a:buChar char="•"/>
            </a:pPr>
            <a:r>
              <a:rPr lang="en-US" sz="3200" dirty="0">
                <a:cs typeface="Calibri"/>
              </a:rPr>
              <a:t>Have an account created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3+ years ago</a:t>
            </a:r>
            <a:endParaRPr lang="en-US" b="1">
              <a:solidFill>
                <a:srgbClr val="025283"/>
              </a:solidFill>
              <a:cs typeface="Calibri"/>
            </a:endParaRPr>
          </a:p>
          <a:p>
            <a:pPr marL="914400" lvl="1" indent="-457200">
              <a:buFont typeface="Arial"/>
              <a:buChar char="•"/>
            </a:pPr>
            <a:r>
              <a:rPr lang="en-US" sz="3200" b="1" dirty="0">
                <a:solidFill>
                  <a:srgbClr val="025283"/>
                </a:solidFill>
                <a:cs typeface="Calibri"/>
              </a:rPr>
              <a:t>Do not</a:t>
            </a:r>
            <a:r>
              <a:rPr lang="en-US" sz="3200" dirty="0">
                <a:cs typeface="Calibri"/>
              </a:rPr>
              <a:t> have a Last Activity Date</a:t>
            </a:r>
            <a:endParaRPr lang="en-US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3200" dirty="0">
              <a:cs typeface="Calibri"/>
            </a:endParaRPr>
          </a:p>
          <a:p>
            <a:r>
              <a:rPr lang="en-US" sz="3200" i="1" dirty="0">
                <a:cs typeface="Calibri"/>
              </a:rPr>
              <a:t>Example: users who registered with the library but never used their card  </a:t>
            </a:r>
            <a:endParaRPr lang="en-US" i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53967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54516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Reminder: Check Patron Blocks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pic>
        <p:nvPicPr>
          <p:cNvPr id="4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ACA8CDB9-6E8C-4973-B844-A84D9A085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0490" y="3752924"/>
            <a:ext cx="6905766" cy="29346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6171F0B-BE7E-4DB3-A2D5-D9229D4986AD}"/>
              </a:ext>
            </a:extLst>
          </p:cNvPr>
          <p:cNvSpPr/>
          <p:nvPr/>
        </p:nvSpPr>
        <p:spPr>
          <a:xfrm>
            <a:off x="5047397" y="3847531"/>
            <a:ext cx="2263252" cy="6710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5D43B332-3EEE-4DEA-85A3-4182A31EABA0}"/>
              </a:ext>
            </a:extLst>
          </p:cNvPr>
          <p:cNvSpPr/>
          <p:nvPr/>
        </p:nvSpPr>
        <p:spPr>
          <a:xfrm>
            <a:off x="4134685" y="6070484"/>
            <a:ext cx="978089" cy="489044"/>
          </a:xfrm>
          <a:prstGeom prst="rightArrow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08BC29C-18C8-46AD-85BE-410962614496}"/>
              </a:ext>
            </a:extLst>
          </p:cNvPr>
          <p:cNvSpPr/>
          <p:nvPr/>
        </p:nvSpPr>
        <p:spPr>
          <a:xfrm rot="5400000">
            <a:off x="8217640" y="3613886"/>
            <a:ext cx="978089" cy="489044"/>
          </a:xfrm>
          <a:prstGeom prst="rightArrow">
            <a:avLst/>
          </a:prstGeom>
          <a:solidFill>
            <a:srgbClr val="025283"/>
          </a:solidFill>
          <a:ln>
            <a:solidFill>
              <a:srgbClr val="0252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C44510-5C6E-4CB5-9617-3D9935F3AAE0}"/>
              </a:ext>
            </a:extLst>
          </p:cNvPr>
          <p:cNvSpPr txBox="1"/>
          <p:nvPr/>
        </p:nvSpPr>
        <p:spPr>
          <a:xfrm>
            <a:off x="516340" y="1710519"/>
            <a:ext cx="1142090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When registering a user with an existing patron account, don't forget to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check blocks.</a:t>
            </a:r>
            <a:r>
              <a:rPr lang="en-US" sz="3200" dirty="0">
                <a:cs typeface="Calibri"/>
              </a:rPr>
              <a:t> </a:t>
            </a:r>
            <a:endParaRPr lang="en-US" sz="3200">
              <a:cs typeface="Calibri"/>
            </a:endParaRPr>
          </a:p>
          <a:p>
            <a:endParaRPr lang="en-US" sz="3200" dirty="0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410456-2A83-4B9E-B514-8E49428A58B1}"/>
              </a:ext>
            </a:extLst>
          </p:cNvPr>
          <p:cNvSpPr txBox="1"/>
          <p:nvPr/>
        </p:nvSpPr>
        <p:spPr>
          <a:xfrm>
            <a:off x="516339" y="3268637"/>
            <a:ext cx="3800901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If user was blocked due to NCOA but has verified new address with you,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remove NCOA block</a:t>
            </a:r>
            <a:r>
              <a:rPr lang="en-US" sz="3200" dirty="0">
                <a:cs typeface="Calibri"/>
              </a:rPr>
              <a:t>.</a:t>
            </a:r>
          </a:p>
          <a:p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449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54516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Annual Fee Purge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C44510-5C6E-4CB5-9617-3D9935F3AAE0}"/>
              </a:ext>
            </a:extLst>
          </p:cNvPr>
          <p:cNvSpPr txBox="1"/>
          <p:nvPr/>
        </p:nvSpPr>
        <p:spPr>
          <a:xfrm>
            <a:off x="516340" y="1983474"/>
            <a:ext cx="11420900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2022</a:t>
            </a:r>
            <a:r>
              <a:rPr lang="en-US" sz="3200" dirty="0">
                <a:solidFill>
                  <a:srgbClr val="000000"/>
                </a:solidFill>
                <a:cs typeface="Calibri"/>
              </a:rPr>
              <a:t> annual </a:t>
            </a:r>
            <a:r>
              <a:rPr lang="en-US" sz="3200" dirty="0">
                <a:cs typeface="Calibri"/>
              </a:rPr>
              <a:t>fee purge targeted for March</a:t>
            </a:r>
            <a:endParaRPr lang="en-US"/>
          </a:p>
          <a:p>
            <a:endParaRPr lang="en-US" sz="3200" dirty="0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410456-2A83-4B9E-B514-8E49428A58B1}"/>
              </a:ext>
            </a:extLst>
          </p:cNvPr>
          <p:cNvSpPr txBox="1"/>
          <p:nvPr/>
        </p:nvSpPr>
        <p:spPr>
          <a:xfrm>
            <a:off x="516339" y="3063920"/>
            <a:ext cx="1142090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Waive all fees for all libraries posted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more than 7 years ago</a:t>
            </a:r>
            <a:r>
              <a:rPr lang="en-US" sz="3200" dirty="0">
                <a:cs typeface="Calibri"/>
              </a:rPr>
              <a:t>, per Governing Board policy </a:t>
            </a:r>
            <a:endParaRPr lang="en-US" dirty="0">
              <a:cs typeface="Calibri"/>
            </a:endParaRPr>
          </a:p>
          <a:p>
            <a:endParaRPr lang="en-US" sz="3200" dirty="0"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112E0D-991D-496C-9C19-1C3DCE85861C}"/>
              </a:ext>
            </a:extLst>
          </p:cNvPr>
          <p:cNvSpPr txBox="1"/>
          <p:nvPr/>
        </p:nvSpPr>
        <p:spPr>
          <a:xfrm>
            <a:off x="516338" y="4633412"/>
            <a:ext cx="11420900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Waive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overdue fines</a:t>
            </a:r>
            <a:r>
              <a:rPr lang="en-US" sz="3200" dirty="0">
                <a:cs typeface="Calibri"/>
              </a:rPr>
              <a:t> for fine free libraries that have not yet participated in bulk waive</a:t>
            </a:r>
          </a:p>
          <a:p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3296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54516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Lost Item Recovery Option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C44510-5C6E-4CB5-9617-3D9935F3AAE0}"/>
              </a:ext>
            </a:extLst>
          </p:cNvPr>
          <p:cNvSpPr txBox="1"/>
          <p:nvPr/>
        </p:nvSpPr>
        <p:spPr>
          <a:xfrm>
            <a:off x="516340" y="1972101"/>
            <a:ext cx="4551527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Option to automate actions when a lost item is returned</a:t>
            </a:r>
          </a:p>
          <a:p>
            <a:endParaRPr lang="en-US" sz="32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If interested in more information, email </a:t>
            </a:r>
            <a:r>
              <a:rPr lang="en-US" sz="3200" dirty="0">
                <a:cs typeface="Calibri"/>
                <a:hlinkClick r:id="rId2"/>
              </a:rPr>
              <a:t>help@ccslib.org</a:t>
            </a:r>
            <a:r>
              <a:rPr lang="en-US" sz="3200" dirty="0">
                <a:cs typeface="Calibri"/>
              </a:rPr>
              <a:t> </a:t>
            </a:r>
          </a:p>
          <a:p>
            <a:endParaRPr lang="en-US" sz="3200" dirty="0">
              <a:cs typeface="Calibri"/>
            </a:endParaRPr>
          </a:p>
        </p:txBody>
      </p:sp>
      <p:pic>
        <p:nvPicPr>
          <p:cNvPr id="5" name="Picture 5" descr="Graphical user interface&#10;&#10;Description automatically generated">
            <a:extLst>
              <a:ext uri="{FF2B5EF4-FFF2-40B4-BE49-F238E27FC236}">
                <a16:creationId xmlns:a16="http://schemas.microsoft.com/office/drawing/2014/main" id="{622C2B22-4282-4A28-AA60-A50ED4CAB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0712" y="1897908"/>
            <a:ext cx="5575110" cy="39436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728E7CD-D318-45FA-969D-ACF3E06FCC0C}"/>
              </a:ext>
            </a:extLst>
          </p:cNvPr>
          <p:cNvSpPr/>
          <p:nvPr/>
        </p:nvSpPr>
        <p:spPr>
          <a:xfrm>
            <a:off x="9209963" y="2732965"/>
            <a:ext cx="989464" cy="26158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66365E-8850-440E-9F5A-8ADA710827F7}"/>
              </a:ext>
            </a:extLst>
          </p:cNvPr>
          <p:cNvSpPr/>
          <p:nvPr/>
        </p:nvSpPr>
        <p:spPr>
          <a:xfrm>
            <a:off x="6343932" y="2732964"/>
            <a:ext cx="852987" cy="26158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43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bstract blurred public library with bookshelves">
            <a:extLst>
              <a:ext uri="{FF2B5EF4-FFF2-40B4-BE49-F238E27FC236}">
                <a16:creationId xmlns:a16="http://schemas.microsoft.com/office/drawing/2014/main" id="{02D5CD16-55FC-4836-9460-322C5E9568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59" b="1467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A5DA91A-6BAB-4896-8929-7CBF52FBDA74}"/>
              </a:ext>
            </a:extLst>
          </p:cNvPr>
          <p:cNvSpPr/>
          <p:nvPr/>
        </p:nvSpPr>
        <p:spPr>
          <a:xfrm>
            <a:off x="0" y="5862"/>
            <a:ext cx="12192000" cy="6858000"/>
          </a:xfrm>
          <a:prstGeom prst="rect">
            <a:avLst/>
          </a:prstGeom>
          <a:solidFill>
            <a:schemeClr val="accent4"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075" y="1110989"/>
            <a:ext cx="10065223" cy="2900518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FFFF"/>
                </a:solidFill>
                <a:cs typeface="Calibri Light"/>
              </a:rPr>
              <a:t>DEMO: Print List of Checked Out/ Checked In  Items</a:t>
            </a:r>
            <a:endParaRPr lang="en-US" sz="6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Calibri"/>
              </a:rPr>
              <a:t>Circulation Technical Group </a:t>
            </a:r>
            <a:br>
              <a:rPr lang="en-US" dirty="0">
                <a:cs typeface="Calibri"/>
              </a:rPr>
            </a:br>
            <a:r>
              <a:rPr lang="en-US" dirty="0">
                <a:solidFill>
                  <a:srgbClr val="FFFFFF"/>
                </a:solidFill>
                <a:cs typeface="Calibri"/>
              </a:rPr>
              <a:t>January 14, 2022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315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03337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Print List of Checked Out Items</a:t>
            </a:r>
            <a:endParaRPr lang="en-US" sz="5400" dirty="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BBC27B-B312-4A63-BA34-6EED503864F1}"/>
              </a:ext>
            </a:extLst>
          </p:cNvPr>
          <p:cNvSpPr/>
          <p:nvPr/>
        </p:nvSpPr>
        <p:spPr>
          <a:xfrm>
            <a:off x="11277670" y="6162675"/>
            <a:ext cx="752405" cy="497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cs typeface="Calibri"/>
                <a:hlinkClick r:id="rId2"/>
              </a:rPr>
              <a:t>   </a:t>
            </a: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D76574-A456-41E1-9ECD-52B5D0F39E55}"/>
              </a:ext>
            </a:extLst>
          </p:cNvPr>
          <p:cNvSpPr txBox="1"/>
          <p:nvPr/>
        </p:nvSpPr>
        <p:spPr>
          <a:xfrm>
            <a:off x="504967" y="2518011"/>
            <a:ext cx="11136572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1. Open </a:t>
            </a:r>
            <a:r>
              <a:rPr lang="en-US" sz="3200" b="1" dirty="0">
                <a:cs typeface="Calibri"/>
              </a:rPr>
              <a:t>patron's record</a:t>
            </a:r>
          </a:p>
          <a:p>
            <a:r>
              <a:rPr lang="en-US" sz="3200" dirty="0">
                <a:cs typeface="Calibri"/>
              </a:rPr>
              <a:t>2. Navigate to their </a:t>
            </a:r>
            <a:r>
              <a:rPr lang="en-US" sz="3200" b="1" dirty="0">
                <a:cs typeface="Calibri"/>
              </a:rPr>
              <a:t>Out/Overdue</a:t>
            </a:r>
            <a:r>
              <a:rPr lang="en-US" sz="3200" dirty="0">
                <a:cs typeface="Calibri"/>
              </a:rPr>
              <a:t> tab</a:t>
            </a:r>
          </a:p>
          <a:p>
            <a:r>
              <a:rPr lang="en-US" sz="3200" dirty="0">
                <a:cs typeface="Calibri"/>
              </a:rPr>
              <a:t>3. Click the </a:t>
            </a:r>
            <a:r>
              <a:rPr lang="en-US" sz="3200" b="1" dirty="0">
                <a:cs typeface="Calibri"/>
              </a:rPr>
              <a:t>checkbox </a:t>
            </a:r>
            <a:r>
              <a:rPr lang="en-US" sz="3200" dirty="0">
                <a:cs typeface="Calibri"/>
              </a:rPr>
              <a:t>at the top of the list of items to select all</a:t>
            </a:r>
          </a:p>
          <a:p>
            <a:r>
              <a:rPr lang="en-US" sz="3200" dirty="0">
                <a:cs typeface="Calibri"/>
              </a:rPr>
              <a:t>4. Click </a:t>
            </a:r>
            <a:r>
              <a:rPr lang="en-US" sz="3200" b="1" dirty="0">
                <a:cs typeface="Calibri"/>
              </a:rPr>
              <a:t>Print List</a:t>
            </a:r>
            <a:r>
              <a:rPr lang="en-US" sz="3200" dirty="0"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95251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DC8AE-6BEC-41EA-AF58-1D8CCBA5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639" y="294538"/>
            <a:ext cx="10896786" cy="1033669"/>
          </a:xfrm>
        </p:spPr>
        <p:txBody>
          <a:bodyPr>
            <a:normAutofit/>
          </a:bodyPr>
          <a:lstStyle/>
          <a:p>
            <a:r>
              <a:rPr lang="en-US" sz="4800" b="1">
                <a:solidFill>
                  <a:srgbClr val="FFFFFF"/>
                </a:solidFill>
                <a:cs typeface="Calibri Light"/>
              </a:rPr>
              <a:t>Claiming an Item</a:t>
            </a:r>
            <a:endParaRPr lang="en-US" sz="4000" b="1">
              <a:solidFill>
                <a:srgbClr val="FFFFFF"/>
              </a:solidFill>
              <a:cs typeface="Calibri Light" panose="020F030202020403020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F4178-75D5-41A1-8FB1-F8A941E2CEB1}"/>
              </a:ext>
            </a:extLst>
          </p:cNvPr>
          <p:cNvSpPr/>
          <p:nvPr/>
        </p:nvSpPr>
        <p:spPr>
          <a:xfrm>
            <a:off x="-4764" y="-4764"/>
            <a:ext cx="12213979" cy="140493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D8D9C-FA17-4C82-80B2-80AABB61B2AD}"/>
              </a:ext>
            </a:extLst>
          </p:cNvPr>
          <p:cNvSpPr txBox="1"/>
          <p:nvPr/>
        </p:nvSpPr>
        <p:spPr>
          <a:xfrm>
            <a:off x="421801" y="228457"/>
            <a:ext cx="1003337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cs typeface="Calibri"/>
              </a:rPr>
              <a:t>Print List of Checked In Items</a:t>
            </a:r>
            <a:endParaRPr lang="en-US" sz="5400" dirty="0" err="1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B2D2FE3-3125-447D-A880-506A688DAC8E}"/>
              </a:ext>
            </a:extLst>
          </p:cNvPr>
          <p:cNvSpPr txBox="1"/>
          <p:nvPr/>
        </p:nvSpPr>
        <p:spPr>
          <a:xfrm>
            <a:off x="2333910" y="3550833"/>
            <a:ext cx="486997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3200">
              <a:cs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BBC27B-B312-4A63-BA34-6EED503864F1}"/>
              </a:ext>
            </a:extLst>
          </p:cNvPr>
          <p:cNvSpPr/>
          <p:nvPr/>
        </p:nvSpPr>
        <p:spPr>
          <a:xfrm>
            <a:off x="11277670" y="6162675"/>
            <a:ext cx="752405" cy="497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>
                <a:cs typeface="Calibri"/>
                <a:hlinkClick r:id="rId2"/>
              </a:rPr>
              <a:t>   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5B265D-13B0-4969-86F7-474D6DE2DFF9}"/>
              </a:ext>
            </a:extLst>
          </p:cNvPr>
          <p:cNvSpPr txBox="1"/>
          <p:nvPr/>
        </p:nvSpPr>
        <p:spPr>
          <a:xfrm>
            <a:off x="504967" y="2518011"/>
            <a:ext cx="11136572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1. Check items in</a:t>
            </a:r>
            <a:endParaRPr lang="en-US" sz="3200" b="1" dirty="0">
              <a:cs typeface="Calibri"/>
            </a:endParaRPr>
          </a:p>
          <a:p>
            <a:r>
              <a:rPr lang="en-US" sz="3200" dirty="0">
                <a:cs typeface="Calibri"/>
              </a:rPr>
              <a:t>2. Select checkbox of items to include on list OR select </a:t>
            </a:r>
            <a:r>
              <a:rPr lang="en-US" sz="3200" b="1" dirty="0">
                <a:cs typeface="Calibri"/>
              </a:rPr>
              <a:t>checkbox</a:t>
            </a:r>
            <a:r>
              <a:rPr lang="en-US" sz="3200" dirty="0">
                <a:cs typeface="Calibri"/>
              </a:rPr>
              <a:t> at top of list to select all</a:t>
            </a:r>
          </a:p>
          <a:p>
            <a:r>
              <a:rPr lang="en-US" sz="3200" dirty="0">
                <a:cs typeface="Calibri"/>
              </a:rPr>
              <a:t>3. Open the </a:t>
            </a:r>
            <a:r>
              <a:rPr lang="en-US" sz="3200" b="1" dirty="0">
                <a:cs typeface="Calibri"/>
              </a:rPr>
              <a:t>Actions</a:t>
            </a:r>
            <a:r>
              <a:rPr lang="en-US" sz="3200" dirty="0">
                <a:cs typeface="Calibri"/>
              </a:rPr>
              <a:t> menu</a:t>
            </a:r>
          </a:p>
          <a:p>
            <a:r>
              <a:rPr lang="en-US" sz="3200" dirty="0">
                <a:cs typeface="Calibri"/>
              </a:rPr>
              <a:t>4. Click </a:t>
            </a:r>
            <a:r>
              <a:rPr lang="en-US" sz="3200" b="1" dirty="0">
                <a:cs typeface="Calibri"/>
              </a:rPr>
              <a:t>Print List</a:t>
            </a:r>
          </a:p>
        </p:txBody>
      </p:sp>
    </p:spTree>
    <p:extLst>
      <p:ext uri="{BB962C8B-B14F-4D97-AF65-F5344CB8AC3E}">
        <p14:creationId xmlns:p14="http://schemas.microsoft.com/office/powerpoint/2010/main" val="8155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3" ma:contentTypeDescription="Create a new document." ma:contentTypeScope="" ma:versionID="01e77275d83fdf45364ab01de65a593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251ff4b221b7e577ca0ce3a2d2c91ff0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123B8C-E0F5-44D9-874C-785682EAD2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484768-AAF6-475A-82CF-62251E2DE1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7952E9C-FA79-48BE-853A-0805596EDD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643</Words>
  <Application>Microsoft Office PowerPoint</Application>
  <PresentationFormat>Widescreen</PresentationFormat>
  <Paragraphs>94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CCS Updates</vt:lpstr>
      <vt:lpstr>Claiming an Item</vt:lpstr>
      <vt:lpstr>Claiming an Item</vt:lpstr>
      <vt:lpstr>Claiming an Item</vt:lpstr>
      <vt:lpstr>Claiming an Item</vt:lpstr>
      <vt:lpstr>Claiming an Item</vt:lpstr>
      <vt:lpstr>DEMO: Print List of Checked Out/ Checked In  Items</vt:lpstr>
      <vt:lpstr>Claiming an Item</vt:lpstr>
      <vt:lpstr>Claiming an Item</vt:lpstr>
      <vt:lpstr>Notice Updates</vt:lpstr>
      <vt:lpstr>Claiming an Item</vt:lpstr>
      <vt:lpstr>Claiming an Item</vt:lpstr>
      <vt:lpstr>Claiming an Item</vt:lpstr>
      <vt:lpstr>Claiming an Item</vt:lpstr>
      <vt:lpstr>Claimed Item Updates</vt:lpstr>
      <vt:lpstr>Claiming an Item</vt:lpstr>
      <vt:lpstr>New Business</vt:lpstr>
      <vt:lpstr>Claiming an Item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Debra Wischmeyer</cp:lastModifiedBy>
  <cp:revision>474</cp:revision>
  <dcterms:created xsi:type="dcterms:W3CDTF">2021-10-05T16:18:56Z</dcterms:created>
  <dcterms:modified xsi:type="dcterms:W3CDTF">2022-01-17T17:15:23Z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</Properties>
</file>