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7" r:id="rId13"/>
    <p:sldId id="289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90" r:id="rId26"/>
    <p:sldId id="291" r:id="rId27"/>
    <p:sldId id="280" r:id="rId28"/>
    <p:sldId id="281" r:id="rId29"/>
    <p:sldId id="282" r:id="rId30"/>
    <p:sldId id="284" r:id="rId31"/>
    <p:sldId id="283" r:id="rId32"/>
    <p:sldId id="285" r:id="rId33"/>
    <p:sldId id="286" r:id="rId34"/>
    <p:sldId id="287" r:id="rId35"/>
    <p:sldId id="292" r:id="rId36"/>
    <p:sldId id="288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5283"/>
    <a:srgbClr val="7A7A7A"/>
    <a:srgbClr val="86BF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578C2E-A3C1-5127-A23D-A2B1C4151424}" v="522" dt="2022-03-08T14:33:02.745"/>
    <p1510:client id="{51C2B7EF-84F9-745F-6347-E761F73A3900}" v="819" dt="2022-03-08T16:10:04.553"/>
    <p1510:client id="{74E9C496-BB4C-A677-CAF2-DB9B5C6AFB5D}" v="578" dt="2022-03-09T16:30:00.585"/>
    <p1510:client id="{93A1CD18-A4AB-C0DF-B113-45B1F90507EC}" v="1595" dt="2022-03-07T18:39:29.528"/>
    <p1510:client id="{A686D91C-85D3-C307-2CE7-EE95E715F4A6}" v="2" dt="2022-03-11T17:13:54.7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23.png"/><Relationship Id="rId7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10" Type="http://schemas.openxmlformats.org/officeDocument/2006/relationships/image" Target="../media/image18.svg"/><Relationship Id="rId4" Type="http://schemas.openxmlformats.org/officeDocument/2006/relationships/image" Target="../media/image24.svg"/><Relationship Id="rId9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23.png"/><Relationship Id="rId7" Type="http://schemas.openxmlformats.org/officeDocument/2006/relationships/image" Target="../media/image2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24.svg"/><Relationship Id="rId9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svg"/><Relationship Id="rId3" Type="http://schemas.openxmlformats.org/officeDocument/2006/relationships/image" Target="../media/image23.png"/><Relationship Id="rId7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34.svg"/><Relationship Id="rId4" Type="http://schemas.openxmlformats.org/officeDocument/2006/relationships/image" Target="../media/image24.svg"/><Relationship Id="rId9" Type="http://schemas.openxmlformats.org/officeDocument/2006/relationships/image" Target="../media/image33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5" descr="Close-up of open book against blurred bookshelf background">
            <a:extLst>
              <a:ext uri="{FF2B5EF4-FFF2-40B4-BE49-F238E27FC236}">
                <a16:creationId xmlns:a16="http://schemas.microsoft.com/office/drawing/2014/main" id="{2A4A1FC9-1D2A-48CA-B787-3E69F9030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81" y="2604"/>
            <a:ext cx="12194272" cy="685527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C4AE0F8-4931-48C7-ABBC-5C0D4B5CA397}"/>
              </a:ext>
            </a:extLst>
          </p:cNvPr>
          <p:cNvSpPr/>
          <p:nvPr/>
        </p:nvSpPr>
        <p:spPr>
          <a:xfrm>
            <a:off x="-2275" y="3412"/>
            <a:ext cx="12191999" cy="6857998"/>
          </a:xfrm>
          <a:prstGeom prst="rect">
            <a:avLst/>
          </a:prstGeom>
          <a:solidFill>
            <a:srgbClr val="7A7A7A">
              <a:alpha val="80000"/>
            </a:srgb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00" b="1" dirty="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D10939-CC9D-478A-8B8A-BBF771DA539F}"/>
              </a:ext>
            </a:extLst>
          </p:cNvPr>
          <p:cNvSpPr txBox="1"/>
          <p:nvPr/>
        </p:nvSpPr>
        <p:spPr>
          <a:xfrm>
            <a:off x="727454" y="761572"/>
            <a:ext cx="11216184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600" b="1" dirty="0">
                <a:solidFill>
                  <a:schemeClr val="bg1"/>
                </a:solidFill>
              </a:rPr>
              <a:t>Circulation/Interlibrary Loan </a:t>
            </a:r>
            <a:endParaRPr lang="en-US" sz="6600" dirty="0">
              <a:solidFill>
                <a:schemeClr val="bg1"/>
              </a:solidFill>
              <a:cs typeface="Calibri"/>
            </a:endParaRPr>
          </a:p>
          <a:p>
            <a:r>
              <a:rPr lang="en-US" sz="6600" b="1" dirty="0">
                <a:solidFill>
                  <a:schemeClr val="bg1"/>
                </a:solidFill>
              </a:rPr>
              <a:t>Advisory Group</a:t>
            </a:r>
            <a:endParaRPr lang="en-US" sz="66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8DE85C-F093-4F54-8149-E3CA1A65CCEF}"/>
              </a:ext>
            </a:extLst>
          </p:cNvPr>
          <p:cNvSpPr txBox="1"/>
          <p:nvPr/>
        </p:nvSpPr>
        <p:spPr>
          <a:xfrm>
            <a:off x="722478" y="3508895"/>
            <a:ext cx="3459707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MARCH 11, 2022</a:t>
            </a:r>
          </a:p>
        </p:txBody>
      </p:sp>
      <p:pic>
        <p:nvPicPr>
          <p:cNvPr id="9" name="Picture 8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3A450EF0-8BF6-4C34-A3E3-C8F4E790CC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Graphical user interface, table&#10;&#10;Description automatically generated">
            <a:extLst>
              <a:ext uri="{FF2B5EF4-FFF2-40B4-BE49-F238E27FC236}">
                <a16:creationId xmlns:a16="http://schemas.microsoft.com/office/drawing/2014/main" id="{8A928226-8BBA-475F-8337-07C5179FE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027" y="3492650"/>
            <a:ext cx="10522423" cy="232929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0252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ILL Request Record Statuses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641446" y="1653652"/>
            <a:ext cx="1045418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solidFill>
                  <a:srgbClr val="025283"/>
                </a:solidFill>
                <a:ea typeface="+mn-lt"/>
                <a:cs typeface="+mn-lt"/>
              </a:rPr>
              <a:t>Proposal:</a:t>
            </a:r>
            <a:r>
              <a:rPr lang="en-US" sz="4000" dirty="0">
                <a:ea typeface="+mn-lt"/>
                <a:cs typeface="+mn-lt"/>
              </a:rPr>
              <a:t> Adjust ILL request record status of "Inactive" to "Requested"</a:t>
            </a:r>
            <a:endParaRPr lang="en-US" sz="40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3352C3-D3B3-4D70-A059-993E96E39F1E}"/>
              </a:ext>
            </a:extLst>
          </p:cNvPr>
          <p:cNvSpPr/>
          <p:nvPr/>
        </p:nvSpPr>
        <p:spPr>
          <a:xfrm>
            <a:off x="6594143" y="4655025"/>
            <a:ext cx="1353403" cy="1046327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711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0252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ILL Request Record Statuses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641446" y="1653652"/>
            <a:ext cx="11091077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solidFill>
                  <a:srgbClr val="025283"/>
                </a:solidFill>
                <a:ea typeface="+mn-lt"/>
                <a:cs typeface="+mn-lt"/>
              </a:rPr>
              <a:t>Proposal:</a:t>
            </a:r>
            <a:r>
              <a:rPr lang="en-US" sz="4000" dirty="0">
                <a:ea typeface="+mn-lt"/>
                <a:cs typeface="+mn-lt"/>
              </a:rPr>
              <a:t> Adjust ILL request record status of "Inactive" to "Requested" </a:t>
            </a:r>
            <a:endParaRPr lang="en-US" sz="36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E52461-D449-4E86-B0DC-C016797D5705}"/>
              </a:ext>
            </a:extLst>
          </p:cNvPr>
          <p:cNvSpPr txBox="1"/>
          <p:nvPr/>
        </p:nvSpPr>
        <p:spPr>
          <a:xfrm>
            <a:off x="732430" y="3530218"/>
            <a:ext cx="11091077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ea typeface="+mn-lt"/>
                <a:cs typeface="+mn-lt"/>
              </a:rPr>
              <a:t>Pending intra-CCS holds and out-of-system ILLs will display with same status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ea typeface="+mn-lt"/>
                <a:cs typeface="+mn-lt"/>
              </a:rPr>
              <a:t>Libraries no longer click "Export" when placing ILL request</a:t>
            </a:r>
            <a:endParaRPr lang="en-US" sz="32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51584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0252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ILL Request Record Statuses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641446" y="1653652"/>
            <a:ext cx="11091077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solidFill>
                  <a:srgbClr val="025283"/>
                </a:solidFill>
                <a:ea typeface="+mn-lt"/>
                <a:cs typeface="+mn-lt"/>
              </a:rPr>
              <a:t>Discussion:</a:t>
            </a:r>
            <a:endParaRPr lang="en-US" sz="4000" dirty="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E52461-D449-4E86-B0DC-C016797D5705}"/>
              </a:ext>
            </a:extLst>
          </p:cNvPr>
          <p:cNvSpPr txBox="1"/>
          <p:nvPr/>
        </p:nvSpPr>
        <p:spPr>
          <a:xfrm>
            <a:off x="698311" y="2540756"/>
            <a:ext cx="11091077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buFont typeface="Symbol"/>
              <a:buChar char="•"/>
            </a:pPr>
            <a:r>
              <a:rPr lang="en-US" sz="3200" dirty="0">
                <a:ea typeface="+mn-lt"/>
                <a:cs typeface="+mn-lt"/>
              </a:rPr>
              <a:t> What will impact to library workflow be if all libraries no longer use “Export” button?</a:t>
            </a:r>
          </a:p>
          <a:p>
            <a:endParaRPr lang="en-US" sz="3200" dirty="0">
              <a:ea typeface="+mn-lt"/>
              <a:cs typeface="+mn-lt"/>
            </a:endParaRPr>
          </a:p>
          <a:p>
            <a:pPr>
              <a:buFont typeface="Symbol"/>
              <a:buChar char="•"/>
            </a:pPr>
            <a:r>
              <a:rPr lang="en-US" sz="3200" dirty="0">
                <a:ea typeface="+mn-lt"/>
                <a:cs typeface="+mn-lt"/>
              </a:rPr>
              <a:t> If CCS adapts Vega Discover, display of ILL request statuses in the online catalog may change</a:t>
            </a:r>
          </a:p>
          <a:p>
            <a:endParaRPr lang="en-US" sz="32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301341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7A7A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4346811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400" b="1" dirty="0">
                <a:solidFill>
                  <a:schemeClr val="bg1"/>
                </a:solidFill>
              </a:rPr>
              <a:t>AGENDA</a:t>
            </a:r>
            <a:endParaRPr lang="en-US" sz="4400" dirty="0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1255594" y="1972100"/>
            <a:ext cx="11068332" cy="31085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7A7A7A"/>
                </a:solidFill>
                <a:ea typeface="+mn-lt"/>
                <a:cs typeface="+mn-lt"/>
              </a:rPr>
              <a:t>ILL Request Record Statuses (ACTION)</a:t>
            </a:r>
          </a:p>
          <a:p>
            <a:endParaRPr lang="en-US" sz="2800" dirty="0">
              <a:ea typeface="+mn-lt"/>
              <a:cs typeface="+mn-lt"/>
            </a:endParaRPr>
          </a:p>
          <a:p>
            <a:r>
              <a:rPr lang="en-US" sz="2800" b="1" dirty="0">
                <a:solidFill>
                  <a:schemeClr val="accent2"/>
                </a:solidFill>
                <a:ea typeface="+mn-lt"/>
                <a:cs typeface="+mn-lt"/>
              </a:rPr>
              <a:t>Patron Online Account Management (DISCUSSION)</a:t>
            </a:r>
          </a:p>
          <a:p>
            <a:endParaRPr lang="en-US" sz="2800" dirty="0">
              <a:solidFill>
                <a:srgbClr val="7A7A7A"/>
              </a:solidFill>
              <a:ea typeface="+mn-lt"/>
              <a:cs typeface="+mn-lt"/>
            </a:endParaRPr>
          </a:p>
          <a:p>
            <a:r>
              <a:rPr lang="en-US" sz="2800" dirty="0">
                <a:solidFill>
                  <a:srgbClr val="7A7A7A"/>
                </a:solidFill>
                <a:ea typeface="+mn-lt"/>
                <a:cs typeface="+mn-lt"/>
              </a:rPr>
              <a:t>ILL Lost item Procedures (ACTION)</a:t>
            </a:r>
          </a:p>
          <a:p>
            <a:endParaRPr lang="en-US" sz="2800" dirty="0">
              <a:solidFill>
                <a:srgbClr val="7A7A7A"/>
              </a:solidFill>
              <a:cs typeface="Calibri"/>
            </a:endParaRPr>
          </a:p>
          <a:p>
            <a:r>
              <a:rPr lang="en-US" sz="2800" dirty="0">
                <a:solidFill>
                  <a:srgbClr val="7A7A7A"/>
                </a:solidFill>
                <a:ea typeface="+mn-lt"/>
                <a:cs typeface="+mn-lt"/>
              </a:rPr>
              <a:t>NCOA Patron Management and Patron Registration Procedures (ACTION)</a:t>
            </a:r>
          </a:p>
        </p:txBody>
      </p:sp>
      <p:pic>
        <p:nvPicPr>
          <p:cNvPr id="7" name="Graphic 7" descr="Badge 1 with solid fill">
            <a:extLst>
              <a:ext uri="{FF2B5EF4-FFF2-40B4-BE49-F238E27FC236}">
                <a16:creationId xmlns:a16="http://schemas.microsoft.com/office/drawing/2014/main" id="{548B5951-E36D-4A58-90FD-942947431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7367" y="1970964"/>
            <a:ext cx="595953" cy="595953"/>
          </a:xfrm>
          <a:prstGeom prst="rect">
            <a:avLst/>
          </a:prstGeom>
        </p:spPr>
      </p:pic>
      <p:pic>
        <p:nvPicPr>
          <p:cNvPr id="8" name="Graphic 8" descr="Badge with solid fill">
            <a:extLst>
              <a:ext uri="{FF2B5EF4-FFF2-40B4-BE49-F238E27FC236}">
                <a16:creationId xmlns:a16="http://schemas.microsoft.com/office/drawing/2014/main" id="{AE66D442-C2BE-4D49-9DCE-FF1C4034D5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7366" y="2823949"/>
            <a:ext cx="595953" cy="595953"/>
          </a:xfrm>
          <a:prstGeom prst="rect">
            <a:avLst/>
          </a:prstGeom>
        </p:spPr>
      </p:pic>
      <p:pic>
        <p:nvPicPr>
          <p:cNvPr id="9" name="Graphic 9" descr="Badge 3 with solid fill">
            <a:extLst>
              <a:ext uri="{FF2B5EF4-FFF2-40B4-BE49-F238E27FC236}">
                <a16:creationId xmlns:a16="http://schemas.microsoft.com/office/drawing/2014/main" id="{CC65EE70-AE44-4597-81FB-D3A3716DB5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8740" y="3676935"/>
            <a:ext cx="595953" cy="595953"/>
          </a:xfrm>
          <a:prstGeom prst="rect">
            <a:avLst/>
          </a:prstGeom>
        </p:spPr>
      </p:pic>
      <p:pic>
        <p:nvPicPr>
          <p:cNvPr id="10" name="Graphic 10" descr="Badge 4 with solid fill">
            <a:extLst>
              <a:ext uri="{FF2B5EF4-FFF2-40B4-BE49-F238E27FC236}">
                <a16:creationId xmlns:a16="http://schemas.microsoft.com/office/drawing/2014/main" id="{460A859E-E7DA-4E06-AFBD-917D738F7B0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8740" y="4529919"/>
            <a:ext cx="595953" cy="595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3928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Patron Online Account Management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914401" y="2813712"/>
            <a:ext cx="1055654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ea typeface="+mn-lt"/>
                <a:cs typeface="+mn-lt"/>
              </a:rPr>
              <a:t>Discussion:</a:t>
            </a:r>
            <a:r>
              <a:rPr lang="en-US" sz="4000" dirty="0">
                <a:ea typeface="+mn-lt"/>
                <a:cs typeface="+mn-lt"/>
              </a:rPr>
              <a:t> Determine if interest in exploring new </a:t>
            </a:r>
            <a:r>
              <a:rPr lang="en-US" sz="4000" dirty="0" err="1">
                <a:ea typeface="+mn-lt"/>
                <a:cs typeface="+mn-lt"/>
              </a:rPr>
              <a:t>PowerPAC</a:t>
            </a:r>
            <a:r>
              <a:rPr lang="en-US" sz="4000" dirty="0">
                <a:ea typeface="+mn-lt"/>
                <a:cs typeface="+mn-lt"/>
              </a:rPr>
              <a:t> address self-modification feature</a:t>
            </a:r>
            <a:endParaRPr lang="en-US" sz="4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9458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Patron Online Account Management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7E5C49-5A55-4423-B36F-1714FB4175FC}"/>
              </a:ext>
            </a:extLst>
          </p:cNvPr>
          <p:cNvSpPr txBox="1"/>
          <p:nvPr/>
        </p:nvSpPr>
        <p:spPr>
          <a:xfrm>
            <a:off x="766550" y="1574041"/>
            <a:ext cx="10647525" cy="40318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cs typeface="Calibri"/>
              </a:rPr>
              <a:t>As of Polaris 7.0, the </a:t>
            </a:r>
            <a:r>
              <a:rPr lang="en-US" sz="3200" dirty="0" err="1">
                <a:cs typeface="Calibri"/>
              </a:rPr>
              <a:t>PowerPAC</a:t>
            </a:r>
            <a:r>
              <a:rPr lang="en-US" sz="3200" dirty="0">
                <a:cs typeface="Calibri"/>
              </a:rPr>
              <a:t> includes a setting that allows patrons to:</a:t>
            </a:r>
          </a:p>
          <a:p>
            <a:endParaRPr lang="en-US" sz="3200" dirty="0"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200" b="1" dirty="0">
                <a:solidFill>
                  <a:schemeClr val="accent2"/>
                </a:solidFill>
                <a:ea typeface="+mn-lt"/>
                <a:cs typeface="+mn-lt"/>
              </a:rPr>
              <a:t>Update</a:t>
            </a:r>
            <a:r>
              <a:rPr lang="en-US" sz="3200" dirty="0">
                <a:ea typeface="+mn-lt"/>
                <a:cs typeface="+mn-lt"/>
              </a:rPr>
              <a:t> their address via the PAC without staff verification OR</a:t>
            </a:r>
          </a:p>
          <a:p>
            <a:pPr marL="457200" indent="-457200">
              <a:buFont typeface="Arial"/>
              <a:buChar char="•"/>
            </a:pPr>
            <a:r>
              <a:rPr lang="en-US" sz="3200" b="1" dirty="0">
                <a:solidFill>
                  <a:schemeClr val="accent2"/>
                </a:solidFill>
                <a:ea typeface="+mn-lt"/>
                <a:cs typeface="+mn-lt"/>
              </a:rPr>
              <a:t>Submit</a:t>
            </a:r>
            <a:r>
              <a:rPr lang="en-US" sz="3200" dirty="0">
                <a:ea typeface="+mn-lt"/>
                <a:cs typeface="+mn-lt"/>
              </a:rPr>
              <a:t> an address change request to the library via the PAC </a:t>
            </a:r>
          </a:p>
          <a:p>
            <a:pPr marL="457200" indent="-457200">
              <a:buFont typeface="Arial"/>
              <a:buChar char="•"/>
            </a:pPr>
            <a:endParaRPr lang="en-US" sz="3200" dirty="0">
              <a:cs typeface="Calibri"/>
            </a:endParaRPr>
          </a:p>
          <a:p>
            <a:r>
              <a:rPr lang="en-US" sz="3200" dirty="0">
                <a:cs typeface="Calibri"/>
              </a:rPr>
              <a:t>Can be activated at the </a:t>
            </a:r>
            <a:r>
              <a:rPr lang="en-US" sz="3200" b="1" dirty="0">
                <a:solidFill>
                  <a:schemeClr val="accent2"/>
                </a:solidFill>
                <a:cs typeface="Calibri"/>
              </a:rPr>
              <a:t>System</a:t>
            </a:r>
            <a:r>
              <a:rPr lang="en-US" sz="3200" dirty="0">
                <a:cs typeface="Calibri"/>
              </a:rPr>
              <a:t> level or at the </a:t>
            </a:r>
            <a:r>
              <a:rPr lang="en-US" sz="3200" b="1" dirty="0">
                <a:solidFill>
                  <a:schemeClr val="accent2"/>
                </a:solidFill>
                <a:cs typeface="Calibri"/>
              </a:rPr>
              <a:t>Branch</a:t>
            </a:r>
            <a:r>
              <a:rPr lang="en-US" sz="3200" dirty="0">
                <a:cs typeface="Calibri"/>
              </a:rPr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24724866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Patron Online Account Management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7E5C49-5A55-4423-B36F-1714FB4175FC}"/>
              </a:ext>
            </a:extLst>
          </p:cNvPr>
          <p:cNvSpPr txBox="1"/>
          <p:nvPr/>
        </p:nvSpPr>
        <p:spPr>
          <a:xfrm>
            <a:off x="334371" y="1881116"/>
            <a:ext cx="4699377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cs typeface="Calibri"/>
              </a:rPr>
              <a:t>Update address without staff verification</a:t>
            </a:r>
          </a:p>
          <a:p>
            <a:endParaRPr lang="en-US" sz="2800" dirty="0"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cs typeface="Calibri"/>
              </a:rPr>
              <a:t>Patron modifies address in PAC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cs typeface="Calibri"/>
              </a:rPr>
              <a:t>Library staff not notified of change</a:t>
            </a: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cs typeface="Calibri"/>
              </a:rPr>
              <a:t>Patron account not blocked</a:t>
            </a:r>
          </a:p>
        </p:txBody>
      </p:sp>
      <p:pic>
        <p:nvPicPr>
          <p:cNvPr id="6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B45B012F-5324-4980-8600-CC889E90C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415" y="1931891"/>
            <a:ext cx="6234751" cy="350601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9254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Patron Online Account Management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7E5C49-5A55-4423-B36F-1714FB4175FC}"/>
              </a:ext>
            </a:extLst>
          </p:cNvPr>
          <p:cNvSpPr txBox="1"/>
          <p:nvPr/>
        </p:nvSpPr>
        <p:spPr>
          <a:xfrm>
            <a:off x="800670" y="1915235"/>
            <a:ext cx="8395645" cy="25545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cs typeface="Calibri"/>
              </a:rPr>
              <a:t>Update address with staff verification</a:t>
            </a:r>
          </a:p>
          <a:p>
            <a:endParaRPr lang="en-US" sz="3200" dirty="0"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Patron submits change to address in PAC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Library staff notified via email of change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Block placed on patron's account</a:t>
            </a:r>
          </a:p>
        </p:txBody>
      </p:sp>
    </p:spTree>
    <p:extLst>
      <p:ext uri="{BB962C8B-B14F-4D97-AF65-F5344CB8AC3E}">
        <p14:creationId xmlns:p14="http://schemas.microsoft.com/office/powerpoint/2010/main" val="2783698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Patron Online Account Management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7E5C49-5A55-4423-B36F-1714FB4175FC}"/>
              </a:ext>
            </a:extLst>
          </p:cNvPr>
          <p:cNvSpPr txBox="1"/>
          <p:nvPr/>
        </p:nvSpPr>
        <p:spPr>
          <a:xfrm>
            <a:off x="994013" y="1369324"/>
            <a:ext cx="10647525" cy="47089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cs typeface="Calibri"/>
              </a:rPr>
              <a:t>Discussion</a:t>
            </a:r>
          </a:p>
          <a:p>
            <a:endParaRPr lang="en-US" sz="2400" dirty="0"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Would there be interest from libraries in allowing patrons to modify their address in the PAC </a:t>
            </a:r>
            <a:r>
              <a:rPr lang="en-US" sz="2400" i="1" dirty="0">
                <a:ea typeface="+mn-lt"/>
                <a:cs typeface="+mn-lt"/>
              </a:rPr>
              <a:t>without</a:t>
            </a:r>
            <a:r>
              <a:rPr lang="en-US" sz="2400" dirty="0">
                <a:ea typeface="+mn-lt"/>
                <a:cs typeface="+mn-lt"/>
              </a:rPr>
              <a:t> staff verification? </a:t>
            </a:r>
          </a:p>
          <a:p>
            <a:pPr>
              <a:buFont typeface="Arial"/>
              <a:buChar char="•"/>
            </a:pPr>
            <a:endParaRPr lang="en-US" sz="1400" dirty="0">
              <a:cs typeface="Calibri" panose="020F0502020204030204"/>
            </a:endParaRPr>
          </a:p>
          <a:p>
            <a:pPr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Would there be interest from libraries in allowing patrons to modify their address in the PAC </a:t>
            </a:r>
            <a:r>
              <a:rPr lang="en-US" sz="2400" i="1" dirty="0">
                <a:ea typeface="+mn-lt"/>
                <a:cs typeface="+mn-lt"/>
              </a:rPr>
              <a:t>with</a:t>
            </a:r>
            <a:r>
              <a:rPr lang="en-US" sz="2400" dirty="0">
                <a:ea typeface="+mn-lt"/>
                <a:cs typeface="+mn-lt"/>
              </a:rPr>
              <a:t> staff verification?   </a:t>
            </a:r>
            <a:endParaRPr lang="en-US" sz="2400" dirty="0">
              <a:cs typeface="Calibri"/>
            </a:endParaRPr>
          </a:p>
          <a:p>
            <a:pPr>
              <a:buFont typeface="Arial"/>
              <a:buChar char="•"/>
            </a:pPr>
            <a:endParaRPr lang="en-US" sz="1400" dirty="0"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Should the setting be available to libraries on a branch-by-branch basis or should the decision be system-wide?  </a:t>
            </a:r>
            <a:endParaRPr lang="en-US" sz="2400" dirty="0">
              <a:cs typeface="Calibri"/>
            </a:endParaRPr>
          </a:p>
          <a:p>
            <a:pPr>
              <a:buFont typeface="Arial"/>
              <a:buChar char="•"/>
            </a:pPr>
            <a:endParaRPr lang="en-US" sz="2400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400" dirty="0">
                <a:ea typeface="+mn-lt"/>
                <a:cs typeface="+mn-lt"/>
              </a:rPr>
              <a:t>We are not yet sure what patron account options will look like in Vega Discover. Would there be value in this service if not available in Vega? </a:t>
            </a:r>
            <a:endParaRPr lang="en-US" sz="240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76291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7A7A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4346811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400" b="1" dirty="0">
                <a:solidFill>
                  <a:schemeClr val="bg1"/>
                </a:solidFill>
              </a:rPr>
              <a:t>AGENDA</a:t>
            </a:r>
            <a:endParaRPr lang="en-US" sz="4400" dirty="0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1255594" y="1972100"/>
            <a:ext cx="11068332" cy="31085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7A7A7A"/>
                </a:solidFill>
                <a:ea typeface="+mn-lt"/>
                <a:cs typeface="+mn-lt"/>
              </a:rPr>
              <a:t>ILL Request Record Statuses (ACTION)</a:t>
            </a:r>
          </a:p>
          <a:p>
            <a:endParaRPr lang="en-US" sz="2800" dirty="0">
              <a:solidFill>
                <a:srgbClr val="7A7A7A"/>
              </a:solidFill>
              <a:ea typeface="+mn-lt"/>
              <a:cs typeface="+mn-lt"/>
            </a:endParaRPr>
          </a:p>
          <a:p>
            <a:r>
              <a:rPr lang="en-US" sz="2800" dirty="0">
                <a:solidFill>
                  <a:srgbClr val="7A7A7A"/>
                </a:solidFill>
                <a:ea typeface="+mn-lt"/>
                <a:cs typeface="+mn-lt"/>
              </a:rPr>
              <a:t>Patron Online Account Management (DISCUSSION)</a:t>
            </a:r>
          </a:p>
          <a:p>
            <a:endParaRPr lang="en-US" sz="2800" dirty="0">
              <a:solidFill>
                <a:srgbClr val="7A7A7A"/>
              </a:solidFill>
              <a:ea typeface="+mn-lt"/>
              <a:cs typeface="+mn-lt"/>
            </a:endParaRPr>
          </a:p>
          <a:p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ILL Lost item Procedures (ACTION)</a:t>
            </a:r>
          </a:p>
          <a:p>
            <a:endParaRPr lang="en-US" sz="2800" dirty="0">
              <a:solidFill>
                <a:srgbClr val="7A7A7A"/>
              </a:solidFill>
              <a:cs typeface="Calibri"/>
            </a:endParaRPr>
          </a:p>
          <a:p>
            <a:r>
              <a:rPr lang="en-US" sz="2800" dirty="0">
                <a:solidFill>
                  <a:srgbClr val="7A7A7A"/>
                </a:solidFill>
                <a:ea typeface="+mn-lt"/>
                <a:cs typeface="+mn-lt"/>
              </a:rPr>
              <a:t>NCOA Patron Management and Patron Registration Procedures (ACTION)</a:t>
            </a:r>
          </a:p>
        </p:txBody>
      </p:sp>
      <p:pic>
        <p:nvPicPr>
          <p:cNvPr id="7" name="Graphic 7" descr="Badge 1 with solid fill">
            <a:extLst>
              <a:ext uri="{FF2B5EF4-FFF2-40B4-BE49-F238E27FC236}">
                <a16:creationId xmlns:a16="http://schemas.microsoft.com/office/drawing/2014/main" id="{548B5951-E36D-4A58-90FD-942947431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7367" y="1970964"/>
            <a:ext cx="595953" cy="595953"/>
          </a:xfrm>
          <a:prstGeom prst="rect">
            <a:avLst/>
          </a:prstGeom>
        </p:spPr>
      </p:pic>
      <p:pic>
        <p:nvPicPr>
          <p:cNvPr id="8" name="Graphic 8" descr="Badge with solid fill">
            <a:extLst>
              <a:ext uri="{FF2B5EF4-FFF2-40B4-BE49-F238E27FC236}">
                <a16:creationId xmlns:a16="http://schemas.microsoft.com/office/drawing/2014/main" id="{AE66D442-C2BE-4D49-9DCE-FF1C4034D5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7366" y="2823949"/>
            <a:ext cx="595953" cy="595953"/>
          </a:xfrm>
          <a:prstGeom prst="rect">
            <a:avLst/>
          </a:prstGeom>
        </p:spPr>
      </p:pic>
      <p:pic>
        <p:nvPicPr>
          <p:cNvPr id="9" name="Graphic 9" descr="Badge 3 with solid fill">
            <a:extLst>
              <a:ext uri="{FF2B5EF4-FFF2-40B4-BE49-F238E27FC236}">
                <a16:creationId xmlns:a16="http://schemas.microsoft.com/office/drawing/2014/main" id="{CC65EE70-AE44-4597-81FB-D3A3716DB5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8740" y="3676935"/>
            <a:ext cx="595953" cy="595953"/>
          </a:xfrm>
          <a:prstGeom prst="rect">
            <a:avLst/>
          </a:prstGeom>
        </p:spPr>
      </p:pic>
      <p:pic>
        <p:nvPicPr>
          <p:cNvPr id="10" name="Graphic 10" descr="Badge 4 with solid fill">
            <a:extLst>
              <a:ext uri="{FF2B5EF4-FFF2-40B4-BE49-F238E27FC236}">
                <a16:creationId xmlns:a16="http://schemas.microsoft.com/office/drawing/2014/main" id="{460A859E-E7DA-4E06-AFBD-917D738F7B0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8740" y="4529919"/>
            <a:ext cx="595953" cy="595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003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7A7A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4346811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400" b="1" dirty="0">
                <a:solidFill>
                  <a:schemeClr val="bg1"/>
                </a:solidFill>
              </a:rPr>
              <a:t>AGENDA</a:t>
            </a:r>
            <a:endParaRPr lang="en-US" sz="4400" dirty="0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1255594" y="1972100"/>
            <a:ext cx="11068332" cy="31085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ea typeface="+mn-lt"/>
                <a:cs typeface="+mn-lt"/>
              </a:rPr>
              <a:t>ILL Request Record Statuses (ACTION)</a:t>
            </a:r>
          </a:p>
          <a:p>
            <a:endParaRPr lang="en-US" sz="2800" dirty="0">
              <a:ea typeface="+mn-lt"/>
              <a:cs typeface="+mn-lt"/>
            </a:endParaRPr>
          </a:p>
          <a:p>
            <a:r>
              <a:rPr lang="en-US" sz="2800" dirty="0">
                <a:ea typeface="+mn-lt"/>
                <a:cs typeface="+mn-lt"/>
              </a:rPr>
              <a:t>Patron Online Account Management (DISCUSSION)</a:t>
            </a:r>
          </a:p>
          <a:p>
            <a:endParaRPr lang="en-US" sz="2800" dirty="0">
              <a:ea typeface="+mn-lt"/>
              <a:cs typeface="+mn-lt"/>
            </a:endParaRPr>
          </a:p>
          <a:p>
            <a:r>
              <a:rPr lang="en-US" sz="2800" dirty="0">
                <a:ea typeface="+mn-lt"/>
                <a:cs typeface="+mn-lt"/>
              </a:rPr>
              <a:t>ILL Lost item Procedures (ACTION)</a:t>
            </a:r>
          </a:p>
          <a:p>
            <a:endParaRPr lang="en-US" sz="2800" dirty="0">
              <a:cs typeface="Calibri"/>
            </a:endParaRPr>
          </a:p>
          <a:p>
            <a:r>
              <a:rPr lang="en-US" sz="2800" dirty="0">
                <a:ea typeface="+mn-lt"/>
                <a:cs typeface="+mn-lt"/>
              </a:rPr>
              <a:t>NCOA Patron Management and Patron Registration Procedures (ACTION)</a:t>
            </a:r>
          </a:p>
        </p:txBody>
      </p:sp>
      <p:pic>
        <p:nvPicPr>
          <p:cNvPr id="7" name="Graphic 7" descr="Badge 1 with solid fill">
            <a:extLst>
              <a:ext uri="{FF2B5EF4-FFF2-40B4-BE49-F238E27FC236}">
                <a16:creationId xmlns:a16="http://schemas.microsoft.com/office/drawing/2014/main" id="{548B5951-E36D-4A58-90FD-942947431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7367" y="1970964"/>
            <a:ext cx="595953" cy="595953"/>
          </a:xfrm>
          <a:prstGeom prst="rect">
            <a:avLst/>
          </a:prstGeom>
        </p:spPr>
      </p:pic>
      <p:pic>
        <p:nvPicPr>
          <p:cNvPr id="8" name="Graphic 8" descr="Badge with solid fill">
            <a:extLst>
              <a:ext uri="{FF2B5EF4-FFF2-40B4-BE49-F238E27FC236}">
                <a16:creationId xmlns:a16="http://schemas.microsoft.com/office/drawing/2014/main" id="{AE66D442-C2BE-4D49-9DCE-FF1C4034D5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7366" y="2823949"/>
            <a:ext cx="595953" cy="595953"/>
          </a:xfrm>
          <a:prstGeom prst="rect">
            <a:avLst/>
          </a:prstGeom>
        </p:spPr>
      </p:pic>
      <p:pic>
        <p:nvPicPr>
          <p:cNvPr id="9" name="Graphic 9" descr="Badge 3 with solid fill">
            <a:extLst>
              <a:ext uri="{FF2B5EF4-FFF2-40B4-BE49-F238E27FC236}">
                <a16:creationId xmlns:a16="http://schemas.microsoft.com/office/drawing/2014/main" id="{CC65EE70-AE44-4597-81FB-D3A3716DB5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8740" y="3676935"/>
            <a:ext cx="595953" cy="595953"/>
          </a:xfrm>
          <a:prstGeom prst="rect">
            <a:avLst/>
          </a:prstGeom>
        </p:spPr>
      </p:pic>
      <p:pic>
        <p:nvPicPr>
          <p:cNvPr id="10" name="Graphic 10" descr="Badge 4 with solid fill">
            <a:extLst>
              <a:ext uri="{FF2B5EF4-FFF2-40B4-BE49-F238E27FC236}">
                <a16:creationId xmlns:a16="http://schemas.microsoft.com/office/drawing/2014/main" id="{460A859E-E7DA-4E06-AFBD-917D738F7B0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8740" y="4529919"/>
            <a:ext cx="595953" cy="595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4567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Lost &amp; Paid ILL Procedures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1005387" y="2825085"/>
            <a:ext cx="1015848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Proposal:</a:t>
            </a:r>
            <a:r>
              <a:rPr lang="en-US" sz="4000" dirty="0">
                <a:ea typeface="+mn-lt"/>
                <a:cs typeface="+mn-lt"/>
              </a:rPr>
              <a:t> Recommend drafted Lost &amp; Paid ILL procedures to ILL Technical Group</a:t>
            </a:r>
            <a:endParaRPr lang="en-US" sz="4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27357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Lost &amp; Paid ILL Procedures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857536" y="1653652"/>
            <a:ext cx="10158480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ea typeface="+mn-lt"/>
                <a:cs typeface="+mn-lt"/>
              </a:rPr>
              <a:t>All actions are tied to the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ILL request record</a:t>
            </a:r>
            <a:r>
              <a:rPr lang="en-US" sz="2800" dirty="0">
                <a:ea typeface="+mn-lt"/>
                <a:cs typeface="+mn-lt"/>
              </a:rPr>
              <a:t>; the ILL item record cannot itself be deleted</a:t>
            </a:r>
            <a:endParaRPr lang="en-US" sz="2800"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cs typeface="Calibri"/>
            </a:endParaRPr>
          </a:p>
        </p:txBody>
      </p:sp>
      <p:pic>
        <p:nvPicPr>
          <p:cNvPr id="4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47D2A4EF-D3CA-4A65-A85A-BF52C70DFA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1901" y="3161679"/>
            <a:ext cx="7424161" cy="2871636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1D6EF5B-17E3-45EB-8A36-9071C4E098B2}"/>
              </a:ext>
            </a:extLst>
          </p:cNvPr>
          <p:cNvCxnSpPr/>
          <p:nvPr/>
        </p:nvCxnSpPr>
        <p:spPr>
          <a:xfrm>
            <a:off x="805218" y="3426724"/>
            <a:ext cx="1585415" cy="455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2007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Lost &amp; Paid ILL Procedures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857536" y="1653652"/>
            <a:ext cx="10158480" cy="31085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All actions are tied to the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ILL request record</a:t>
            </a:r>
            <a:r>
              <a:rPr lang="en-US" sz="2800" dirty="0">
                <a:ea typeface="+mn-lt"/>
                <a:cs typeface="+mn-lt"/>
              </a:rPr>
              <a:t>; the ILL item record cannot itself be deleted</a:t>
            </a:r>
            <a:endParaRPr lang="en-US" sz="2800">
              <a:ea typeface="+mn-lt"/>
              <a:cs typeface="+mn-lt"/>
            </a:endParaRPr>
          </a:p>
          <a:p>
            <a:endParaRPr lang="en-US" sz="2800" dirty="0"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ILL requests remain on a patron’s record until the </a:t>
            </a:r>
            <a:r>
              <a:rPr lang="en-US" sz="2800" dirty="0">
                <a:solidFill>
                  <a:srgbClr val="000000"/>
                </a:solidFill>
                <a:ea typeface="+mn-lt"/>
                <a:cs typeface="+mn-lt"/>
              </a:rPr>
              <a:t>item is checked in</a:t>
            </a:r>
            <a:r>
              <a:rPr lang="en-US" sz="2800" dirty="0">
                <a:ea typeface="+mn-lt"/>
                <a:cs typeface="+mn-lt"/>
              </a:rPr>
              <a:t> and the request marked as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returned and deleted</a:t>
            </a:r>
            <a:endParaRPr lang="en-US" b="1" dirty="0">
              <a:solidFill>
                <a:schemeClr val="accent6">
                  <a:lumMod val="75000"/>
                </a:schemeClr>
              </a:solidFill>
              <a:cs typeface="Calibri" panose="020F0502020204030204"/>
            </a:endParaRPr>
          </a:p>
          <a:p>
            <a:endParaRPr lang="en-US" sz="2800" dirty="0">
              <a:ea typeface="+mn-lt"/>
              <a:cs typeface="+mn-lt"/>
            </a:endParaRPr>
          </a:p>
          <a:p>
            <a:endParaRPr lang="en-US" sz="2800" dirty="0">
              <a:cs typeface="Calibri"/>
            </a:endParaRPr>
          </a:p>
        </p:txBody>
      </p:sp>
      <p:pic>
        <p:nvPicPr>
          <p:cNvPr id="4" name="Picture 6" descr="Graphical user interface, table&#10;&#10;Description automatically generated">
            <a:extLst>
              <a:ext uri="{FF2B5EF4-FFF2-40B4-BE49-F238E27FC236}">
                <a16:creationId xmlns:a16="http://schemas.microsoft.com/office/drawing/2014/main" id="{06A9D47C-4F54-4ADF-8393-183800F82E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6407" y="4199347"/>
            <a:ext cx="7412833" cy="223640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C77BF68-32B2-4F31-BF8C-D9AB2BE2FA5B}"/>
              </a:ext>
            </a:extLst>
          </p:cNvPr>
          <p:cNvCxnSpPr/>
          <p:nvPr/>
        </p:nvCxnSpPr>
        <p:spPr>
          <a:xfrm>
            <a:off x="987188" y="6088037"/>
            <a:ext cx="1585415" cy="455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21633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Lost &amp; Paid ILL Procedures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1005387" y="1460309"/>
            <a:ext cx="10158480" cy="48320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All actions are tied to the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ILL request record</a:t>
            </a:r>
            <a:r>
              <a:rPr lang="en-US" sz="2800" dirty="0">
                <a:ea typeface="+mn-lt"/>
                <a:cs typeface="+mn-lt"/>
              </a:rPr>
              <a:t>; the ILL item record cannot itself be deleted</a:t>
            </a:r>
            <a:endParaRPr lang="en-US" sz="2800">
              <a:ea typeface="+mn-lt"/>
              <a:cs typeface="+mn-lt"/>
            </a:endParaRPr>
          </a:p>
          <a:p>
            <a:endParaRPr lang="en-US" sz="2800" dirty="0"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ILL requests remain on a patron’s record until the item is checked in and the request marked as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returned and deleted</a:t>
            </a:r>
            <a:endParaRPr lang="en-US" b="1" dirty="0">
              <a:solidFill>
                <a:schemeClr val="accent6">
                  <a:lumMod val="75000"/>
                </a:schemeClr>
              </a:solidFill>
              <a:cs typeface="Calibri" panose="020F0502020204030204"/>
            </a:endParaRPr>
          </a:p>
          <a:p>
            <a:endParaRPr lang="en-US" sz="2800" dirty="0"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Staff can only return and delete an ILL request if the associated item is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“Available”</a:t>
            </a:r>
            <a:r>
              <a:rPr lang="en-US" sz="2800" dirty="0">
                <a:ea typeface="+mn-lt"/>
                <a:cs typeface="+mn-lt"/>
              </a:rPr>
              <a:t> </a:t>
            </a:r>
          </a:p>
          <a:p>
            <a:endParaRPr lang="en-US" sz="2800" dirty="0"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2800" dirty="0">
                <a:ea typeface="+mn-lt"/>
                <a:cs typeface="+mn-lt"/>
              </a:rPr>
              <a:t>As a result, staff are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unable to modify</a:t>
            </a:r>
            <a:r>
              <a:rPr lang="en-US" sz="2800" dirty="0">
                <a:ea typeface="+mn-lt"/>
                <a:cs typeface="+mn-lt"/>
              </a:rPr>
              <a:t> the ILL request record if the item becomes Lost </a:t>
            </a:r>
            <a:r>
              <a:rPr lang="en-US" sz="2800" i="1" dirty="0">
                <a:ea typeface="+mn-lt"/>
                <a:cs typeface="+mn-lt"/>
              </a:rPr>
              <a:t>(roughly 0.5% of ILL checkouts)</a:t>
            </a:r>
            <a:endParaRPr lang="en-US" sz="2800" i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73938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Lost &amp; Paid ILL Procedures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1005387" y="2825085"/>
            <a:ext cx="10158480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Proposal:</a:t>
            </a:r>
            <a:r>
              <a:rPr lang="en-US" sz="4000" dirty="0">
                <a:ea typeface="+mn-lt"/>
                <a:cs typeface="+mn-lt"/>
              </a:rPr>
              <a:t> Recommend drafted Lost &amp; Paid ILL procedures to ILL Technical Group</a:t>
            </a:r>
            <a:endParaRPr lang="en-US" sz="4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334251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7A7A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4346811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400" b="1" dirty="0">
                <a:solidFill>
                  <a:schemeClr val="bg1"/>
                </a:solidFill>
              </a:rPr>
              <a:t>AGENDA</a:t>
            </a:r>
            <a:endParaRPr lang="en-US" sz="4400" dirty="0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1255594" y="1972100"/>
            <a:ext cx="11068332" cy="31085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7A7A7A"/>
                </a:solidFill>
                <a:ea typeface="+mn-lt"/>
                <a:cs typeface="+mn-lt"/>
              </a:rPr>
              <a:t>ILL Request Record Statuses (ACTION)</a:t>
            </a:r>
          </a:p>
          <a:p>
            <a:endParaRPr lang="en-US" sz="2800" dirty="0">
              <a:solidFill>
                <a:srgbClr val="7A7A7A"/>
              </a:solidFill>
              <a:ea typeface="+mn-lt"/>
              <a:cs typeface="+mn-lt"/>
            </a:endParaRPr>
          </a:p>
          <a:p>
            <a:r>
              <a:rPr lang="en-US" sz="2800" dirty="0">
                <a:solidFill>
                  <a:srgbClr val="7A7A7A"/>
                </a:solidFill>
                <a:ea typeface="+mn-lt"/>
                <a:cs typeface="+mn-lt"/>
              </a:rPr>
              <a:t>Patron Online Account Management (DISCUSSION)</a:t>
            </a:r>
          </a:p>
          <a:p>
            <a:endParaRPr lang="en-US" sz="2800" dirty="0">
              <a:solidFill>
                <a:srgbClr val="7A7A7A"/>
              </a:solidFill>
              <a:ea typeface="+mn-lt"/>
              <a:cs typeface="+mn-lt"/>
            </a:endParaRPr>
          </a:p>
          <a:p>
            <a:r>
              <a:rPr lang="en-US" sz="2800" dirty="0">
                <a:solidFill>
                  <a:srgbClr val="7A7A7A"/>
                </a:solidFill>
                <a:ea typeface="+mn-lt"/>
                <a:cs typeface="+mn-lt"/>
              </a:rPr>
              <a:t>ILL Lost item Procedures (ACTION)</a:t>
            </a:r>
          </a:p>
          <a:p>
            <a:endParaRPr lang="en-US" sz="2800" dirty="0">
              <a:solidFill>
                <a:srgbClr val="7A7A7A"/>
              </a:solidFill>
              <a:cs typeface="Calibri"/>
            </a:endParaRPr>
          </a:p>
          <a:p>
            <a:r>
              <a:rPr lang="en-US" sz="2800" b="1" dirty="0">
                <a:solidFill>
                  <a:srgbClr val="C00000"/>
                </a:solidFill>
                <a:ea typeface="+mn-lt"/>
                <a:cs typeface="+mn-lt"/>
              </a:rPr>
              <a:t>NCOA Patron Management and Patron Registration Procedures (ACTION)</a:t>
            </a:r>
          </a:p>
        </p:txBody>
      </p:sp>
      <p:pic>
        <p:nvPicPr>
          <p:cNvPr id="7" name="Graphic 7" descr="Badge 1 with solid fill">
            <a:extLst>
              <a:ext uri="{FF2B5EF4-FFF2-40B4-BE49-F238E27FC236}">
                <a16:creationId xmlns:a16="http://schemas.microsoft.com/office/drawing/2014/main" id="{548B5951-E36D-4A58-90FD-942947431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7367" y="1970964"/>
            <a:ext cx="595953" cy="595953"/>
          </a:xfrm>
          <a:prstGeom prst="rect">
            <a:avLst/>
          </a:prstGeom>
        </p:spPr>
      </p:pic>
      <p:pic>
        <p:nvPicPr>
          <p:cNvPr id="8" name="Graphic 8" descr="Badge with solid fill">
            <a:extLst>
              <a:ext uri="{FF2B5EF4-FFF2-40B4-BE49-F238E27FC236}">
                <a16:creationId xmlns:a16="http://schemas.microsoft.com/office/drawing/2014/main" id="{AE66D442-C2BE-4D49-9DCE-FF1C4034D5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7366" y="2823949"/>
            <a:ext cx="595953" cy="595953"/>
          </a:xfrm>
          <a:prstGeom prst="rect">
            <a:avLst/>
          </a:prstGeom>
        </p:spPr>
      </p:pic>
      <p:pic>
        <p:nvPicPr>
          <p:cNvPr id="9" name="Graphic 9" descr="Badge 3 with solid fill">
            <a:extLst>
              <a:ext uri="{FF2B5EF4-FFF2-40B4-BE49-F238E27FC236}">
                <a16:creationId xmlns:a16="http://schemas.microsoft.com/office/drawing/2014/main" id="{CC65EE70-AE44-4597-81FB-D3A3716DB5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8740" y="3676935"/>
            <a:ext cx="595953" cy="595953"/>
          </a:xfrm>
          <a:prstGeom prst="rect">
            <a:avLst/>
          </a:prstGeom>
        </p:spPr>
      </p:pic>
      <p:pic>
        <p:nvPicPr>
          <p:cNvPr id="10" name="Graphic 10" descr="Badge 4 with solid fill">
            <a:extLst>
              <a:ext uri="{FF2B5EF4-FFF2-40B4-BE49-F238E27FC236}">
                <a16:creationId xmlns:a16="http://schemas.microsoft.com/office/drawing/2014/main" id="{460A859E-E7DA-4E06-AFBD-917D738F7B0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8740" y="4529919"/>
            <a:ext cx="595953" cy="595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2035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NCOA Patron Management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823417" y="2825085"/>
            <a:ext cx="10533793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ea typeface="+mn-lt"/>
                <a:cs typeface="+mn-lt"/>
              </a:rPr>
              <a:t>Proposal:</a:t>
            </a:r>
            <a:r>
              <a:rPr lang="en-US" sz="4000" dirty="0">
                <a:ea typeface="+mn-lt"/>
                <a:cs typeface="+mn-lt"/>
              </a:rPr>
              <a:t> Recommend addition on managing patrons reviewed via NCOA to “Re-Registering or Updating a Patron” procedures. </a:t>
            </a:r>
            <a:endParaRPr lang="en-US" sz="4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683507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NCOA Patron Management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823417" y="1517175"/>
            <a:ext cx="10533793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ea typeface="+mn-lt"/>
                <a:cs typeface="+mn-lt"/>
              </a:rPr>
              <a:t>Patrons reviewed by NCOA and reported as having a new address will have a </a:t>
            </a:r>
            <a:r>
              <a:rPr lang="en-US" sz="3200" b="1" dirty="0">
                <a:solidFill>
                  <a:srgbClr val="C00000"/>
                </a:solidFill>
                <a:ea typeface="+mn-lt"/>
                <a:cs typeface="+mn-lt"/>
              </a:rPr>
              <a:t>non-blocking note</a:t>
            </a:r>
            <a:r>
              <a:rPr lang="en-US" sz="3200" dirty="0">
                <a:ea typeface="+mn-lt"/>
                <a:cs typeface="+mn-lt"/>
              </a:rPr>
              <a:t> added to their record.</a:t>
            </a:r>
            <a:endParaRPr lang="en-US" sz="3200" dirty="0">
              <a:cs typeface="Calibri"/>
            </a:endParaRPr>
          </a:p>
        </p:txBody>
      </p:sp>
      <p:pic>
        <p:nvPicPr>
          <p:cNvPr id="4" name="Picture 6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C0154CCE-F7F6-44AE-84EF-F1E5165076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012" y="3520640"/>
            <a:ext cx="7144602" cy="228468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2E681D2-69AE-4F6D-BB45-D5C5BC1B97B6}"/>
              </a:ext>
            </a:extLst>
          </p:cNvPr>
          <p:cNvCxnSpPr/>
          <p:nvPr/>
        </p:nvCxnSpPr>
        <p:spPr>
          <a:xfrm>
            <a:off x="1248770" y="4529918"/>
            <a:ext cx="1585415" cy="455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89921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NCOA Patron Management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823417" y="1517175"/>
            <a:ext cx="10533793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ea typeface="+mn-lt"/>
                <a:cs typeface="+mn-lt"/>
              </a:rPr>
              <a:t>Additionally, the new address is appended to their record. Their old address is retained under a </a:t>
            </a:r>
            <a:r>
              <a:rPr lang="en-US" sz="3200" b="1" dirty="0">
                <a:solidFill>
                  <a:srgbClr val="C00000"/>
                </a:solidFill>
                <a:ea typeface="+mn-lt"/>
                <a:cs typeface="+mn-lt"/>
              </a:rPr>
              <a:t>“</a:t>
            </a:r>
            <a:r>
              <a:rPr lang="en-US" sz="3200" b="1" err="1">
                <a:solidFill>
                  <a:srgbClr val="C00000"/>
                </a:solidFill>
                <a:ea typeface="+mn-lt"/>
                <a:cs typeface="+mn-lt"/>
              </a:rPr>
              <a:t>PrevHome</a:t>
            </a:r>
            <a:r>
              <a:rPr lang="en-US" sz="3200" b="1" dirty="0">
                <a:solidFill>
                  <a:srgbClr val="C00000"/>
                </a:solidFill>
                <a:ea typeface="+mn-lt"/>
                <a:cs typeface="+mn-lt"/>
              </a:rPr>
              <a:t>”</a:t>
            </a:r>
            <a:r>
              <a:rPr lang="en-US" sz="3200" dirty="0">
                <a:ea typeface="+mn-lt"/>
                <a:cs typeface="+mn-lt"/>
              </a:rPr>
              <a:t> field. </a:t>
            </a:r>
            <a:endParaRPr lang="en-US" sz="3200">
              <a:cs typeface="Calibri" panose="020F0502020204030204"/>
            </a:endParaRPr>
          </a:p>
        </p:txBody>
      </p:sp>
      <p:pic>
        <p:nvPicPr>
          <p:cNvPr id="4" name="Picture 6" descr="Graphical user interface&#10;&#10;Description automatically generated">
            <a:extLst>
              <a:ext uri="{FF2B5EF4-FFF2-40B4-BE49-F238E27FC236}">
                <a16:creationId xmlns:a16="http://schemas.microsoft.com/office/drawing/2014/main" id="{D65E8270-A3F6-4B0B-8194-2C1E493CB7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0370" y="3227480"/>
            <a:ext cx="6939886" cy="268903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F7544DC-00CB-4759-AF42-0A0BBDBCC2F1}"/>
              </a:ext>
            </a:extLst>
          </p:cNvPr>
          <p:cNvCxnSpPr/>
          <p:nvPr/>
        </p:nvCxnSpPr>
        <p:spPr>
          <a:xfrm>
            <a:off x="1214651" y="3881649"/>
            <a:ext cx="1585415" cy="455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6916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NCOA Patron Management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516342" y="1574040"/>
            <a:ext cx="11250299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ea typeface="+mn-lt"/>
                <a:cs typeface="+mn-lt"/>
              </a:rPr>
              <a:t>If the user now resides in a different CCS library service area, staff at that library will encounter this data when </a:t>
            </a:r>
            <a:r>
              <a:rPr lang="en-US" sz="3200" b="1" dirty="0">
                <a:solidFill>
                  <a:srgbClr val="C00000"/>
                </a:solidFill>
                <a:ea typeface="+mn-lt"/>
                <a:cs typeface="+mn-lt"/>
              </a:rPr>
              <a:t>re-registering</a:t>
            </a:r>
            <a:r>
              <a:rPr lang="en-US" sz="3200" dirty="0">
                <a:ea typeface="+mn-lt"/>
                <a:cs typeface="+mn-lt"/>
              </a:rPr>
              <a:t> the patron for a new card. </a:t>
            </a:r>
            <a:endParaRPr lang="en-US" sz="3200" dirty="0">
              <a:cs typeface="Calibri" panose="020F0502020204030204"/>
            </a:endParaRPr>
          </a:p>
        </p:txBody>
      </p:sp>
      <p:pic>
        <p:nvPicPr>
          <p:cNvPr id="4" name="Picture 6" descr="Graphical user interface&#10;&#10;Description automatically generated">
            <a:extLst>
              <a:ext uri="{FF2B5EF4-FFF2-40B4-BE49-F238E27FC236}">
                <a16:creationId xmlns:a16="http://schemas.microsoft.com/office/drawing/2014/main" id="{D65E8270-A3F6-4B0B-8194-2C1E493CB7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9981" y="3739270"/>
            <a:ext cx="4426423" cy="17109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6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4DE8C9F4-7FDD-47B4-ABD4-9ABE7352BE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415" y="3839088"/>
            <a:ext cx="4653886" cy="152268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83624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7A7A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4346811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400" b="1" dirty="0">
                <a:solidFill>
                  <a:schemeClr val="bg1"/>
                </a:solidFill>
              </a:rPr>
              <a:t>AGENDA</a:t>
            </a:r>
            <a:endParaRPr lang="en-US" sz="4400" dirty="0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1255594" y="1972100"/>
            <a:ext cx="11068332" cy="31085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solidFill>
                  <a:srgbClr val="025283"/>
                </a:solidFill>
                <a:ea typeface="+mn-lt"/>
                <a:cs typeface="+mn-lt"/>
              </a:rPr>
              <a:t>ILL Request Record Statuses (ACTION)</a:t>
            </a:r>
          </a:p>
          <a:p>
            <a:endParaRPr lang="en-US" sz="2800" dirty="0">
              <a:ea typeface="+mn-lt"/>
              <a:cs typeface="+mn-lt"/>
            </a:endParaRPr>
          </a:p>
          <a:p>
            <a:r>
              <a:rPr lang="en-US" sz="2800" dirty="0">
                <a:solidFill>
                  <a:srgbClr val="7A7A7A"/>
                </a:solidFill>
                <a:ea typeface="+mn-lt"/>
                <a:cs typeface="+mn-lt"/>
              </a:rPr>
              <a:t>Patron Online Account Management (DISCUSSION)</a:t>
            </a:r>
          </a:p>
          <a:p>
            <a:endParaRPr lang="en-US" sz="2800" dirty="0">
              <a:solidFill>
                <a:srgbClr val="7A7A7A"/>
              </a:solidFill>
              <a:ea typeface="+mn-lt"/>
              <a:cs typeface="+mn-lt"/>
            </a:endParaRPr>
          </a:p>
          <a:p>
            <a:r>
              <a:rPr lang="en-US" sz="2800" dirty="0">
                <a:solidFill>
                  <a:srgbClr val="7A7A7A"/>
                </a:solidFill>
                <a:ea typeface="+mn-lt"/>
                <a:cs typeface="+mn-lt"/>
              </a:rPr>
              <a:t>ILL Lost item Procedures (ACTION)</a:t>
            </a:r>
          </a:p>
          <a:p>
            <a:endParaRPr lang="en-US" sz="2800" dirty="0">
              <a:solidFill>
                <a:srgbClr val="7A7A7A"/>
              </a:solidFill>
              <a:cs typeface="Calibri"/>
            </a:endParaRPr>
          </a:p>
          <a:p>
            <a:r>
              <a:rPr lang="en-US" sz="2800" dirty="0">
                <a:solidFill>
                  <a:srgbClr val="7A7A7A"/>
                </a:solidFill>
                <a:ea typeface="+mn-lt"/>
                <a:cs typeface="+mn-lt"/>
              </a:rPr>
              <a:t>NCOA Patron Management and Patron Registration Procedures (ACTION)</a:t>
            </a:r>
          </a:p>
        </p:txBody>
      </p:sp>
      <p:pic>
        <p:nvPicPr>
          <p:cNvPr id="7" name="Graphic 7" descr="Badge 1 with solid fill">
            <a:extLst>
              <a:ext uri="{FF2B5EF4-FFF2-40B4-BE49-F238E27FC236}">
                <a16:creationId xmlns:a16="http://schemas.microsoft.com/office/drawing/2014/main" id="{548B5951-E36D-4A58-90FD-9429474315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7367" y="1970964"/>
            <a:ext cx="595953" cy="595953"/>
          </a:xfrm>
          <a:prstGeom prst="rect">
            <a:avLst/>
          </a:prstGeom>
        </p:spPr>
      </p:pic>
      <p:pic>
        <p:nvPicPr>
          <p:cNvPr id="8" name="Graphic 8" descr="Badge with solid fill">
            <a:extLst>
              <a:ext uri="{FF2B5EF4-FFF2-40B4-BE49-F238E27FC236}">
                <a16:creationId xmlns:a16="http://schemas.microsoft.com/office/drawing/2014/main" id="{AE66D442-C2BE-4D49-9DCE-FF1C4034D57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7366" y="2823949"/>
            <a:ext cx="595953" cy="595953"/>
          </a:xfrm>
          <a:prstGeom prst="rect">
            <a:avLst/>
          </a:prstGeom>
        </p:spPr>
      </p:pic>
      <p:pic>
        <p:nvPicPr>
          <p:cNvPr id="9" name="Graphic 9" descr="Badge 3 with solid fill">
            <a:extLst>
              <a:ext uri="{FF2B5EF4-FFF2-40B4-BE49-F238E27FC236}">
                <a16:creationId xmlns:a16="http://schemas.microsoft.com/office/drawing/2014/main" id="{CC65EE70-AE44-4597-81FB-D3A3716DB5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8740" y="3676935"/>
            <a:ext cx="595953" cy="595953"/>
          </a:xfrm>
          <a:prstGeom prst="rect">
            <a:avLst/>
          </a:prstGeom>
        </p:spPr>
      </p:pic>
      <p:pic>
        <p:nvPicPr>
          <p:cNvPr id="10" name="Graphic 10" descr="Badge 4 with solid fill">
            <a:extLst>
              <a:ext uri="{FF2B5EF4-FFF2-40B4-BE49-F238E27FC236}">
                <a16:creationId xmlns:a16="http://schemas.microsoft.com/office/drawing/2014/main" id="{460A859E-E7DA-4E06-AFBD-917D738F7B0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8740" y="4529919"/>
            <a:ext cx="595953" cy="595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9474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NCOA Patron Management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823417" y="1517175"/>
            <a:ext cx="10533793" cy="40318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ea typeface="+mn-lt"/>
                <a:cs typeface="+mn-lt"/>
              </a:rPr>
              <a:t>I am proposing that if the patron was reviewed via NCOA and has now officially verified their new address with the library, the library will:</a:t>
            </a:r>
            <a:endParaRPr lang="en-US" dirty="0"/>
          </a:p>
          <a:p>
            <a:endParaRPr lang="en-US" sz="3200" dirty="0">
              <a:ea typeface="+mn-lt"/>
              <a:cs typeface="+mn-lt"/>
            </a:endParaRPr>
          </a:p>
          <a:p>
            <a:pPr marL="514350" indent="-514350">
              <a:buAutoNum type="arabicPeriod"/>
            </a:pPr>
            <a:r>
              <a:rPr lang="en-US" sz="3200" dirty="0">
                <a:ea typeface="+mn-lt"/>
                <a:cs typeface="+mn-lt"/>
              </a:rPr>
              <a:t>Remove the patron’s old address. </a:t>
            </a:r>
          </a:p>
          <a:p>
            <a:pPr marL="514350" indent="-514350">
              <a:buAutoNum type="arabicPeriod"/>
            </a:pPr>
            <a:r>
              <a:rPr lang="en-US" sz="3200" dirty="0">
                <a:ea typeface="+mn-lt"/>
                <a:cs typeface="+mn-lt"/>
              </a:rPr>
              <a:t>Remove the patron’s non-blocking NCOA note.</a:t>
            </a:r>
            <a:endParaRPr lang="en-US" dirty="0"/>
          </a:p>
          <a:p>
            <a:endParaRPr lang="en-US" sz="3200" dirty="0">
              <a:ea typeface="+mn-lt"/>
              <a:cs typeface="+mn-lt"/>
            </a:endParaRPr>
          </a:p>
          <a:p>
            <a:endParaRPr lang="en-US" sz="32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171350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NCOA Patron Management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891656" y="1312459"/>
            <a:ext cx="10533793" cy="60478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ea typeface="+mn-lt"/>
                <a:cs typeface="+mn-lt"/>
              </a:rPr>
              <a:t>Discussion</a:t>
            </a:r>
            <a:endParaRPr lang="en-US" b="1" dirty="0">
              <a:solidFill>
                <a:srgbClr val="C00000"/>
              </a:solidFill>
            </a:endParaRPr>
          </a:p>
          <a:p>
            <a:r>
              <a:rPr lang="en-US" sz="1100" dirty="0">
                <a:ea typeface="+mn-lt"/>
                <a:cs typeface="+mn-lt"/>
              </a:rPr>
              <a:t>  </a:t>
            </a:r>
          </a:p>
          <a:p>
            <a:pPr marL="285750" indent="-285750">
              <a:buFont typeface="Symbol"/>
              <a:buChar char="•"/>
            </a:pPr>
            <a:r>
              <a:rPr lang="en-US" sz="2800" dirty="0">
                <a:ea typeface="+mn-lt"/>
                <a:cs typeface="+mn-lt"/>
              </a:rPr>
              <a:t>Would the patron’s new home library need to know the user was once reviewed via the NCOA service? </a:t>
            </a:r>
          </a:p>
          <a:p>
            <a:endParaRPr lang="en-US" sz="2800" dirty="0">
              <a:ea typeface="+mn-lt"/>
              <a:cs typeface="+mn-lt"/>
            </a:endParaRPr>
          </a:p>
          <a:p>
            <a:pPr marL="285750" indent="-285750">
              <a:buFont typeface="Symbol"/>
              <a:buChar char="•"/>
            </a:pPr>
            <a:r>
              <a:rPr lang="en-US" sz="2800" dirty="0">
                <a:ea typeface="+mn-lt"/>
                <a:cs typeface="+mn-lt"/>
              </a:rPr>
              <a:t>Could staff easily remove the NCOA segment without disrupting other notes?</a:t>
            </a:r>
          </a:p>
          <a:p>
            <a:endParaRPr lang="en-US" sz="2800" dirty="0">
              <a:ea typeface="+mn-lt"/>
              <a:cs typeface="+mn-lt"/>
            </a:endParaRPr>
          </a:p>
          <a:p>
            <a:pPr marL="285750" indent="-285750">
              <a:buFont typeface="Symbol"/>
              <a:buChar char="•"/>
            </a:pPr>
            <a:r>
              <a:rPr lang="en-US" sz="2800" dirty="0">
                <a:ea typeface="+mn-lt"/>
                <a:cs typeface="+mn-lt"/>
              </a:rPr>
              <a:t>Would the patron’s new home library need to know their previous address?</a:t>
            </a:r>
          </a:p>
          <a:p>
            <a:endParaRPr lang="en-US" sz="2800" dirty="0">
              <a:ea typeface="+mn-lt"/>
              <a:cs typeface="+mn-lt"/>
            </a:endParaRPr>
          </a:p>
          <a:p>
            <a:pPr marL="285750" indent="-285750">
              <a:buFont typeface="Symbol"/>
              <a:buChar char="•"/>
            </a:pPr>
            <a:r>
              <a:rPr lang="en-US" sz="2800" dirty="0">
                <a:ea typeface="+mn-lt"/>
                <a:cs typeface="+mn-lt"/>
              </a:rPr>
              <a:t>CCS does not need to retain either field.</a:t>
            </a:r>
          </a:p>
          <a:p>
            <a:endParaRPr lang="en-US" sz="3200" dirty="0">
              <a:ea typeface="+mn-lt"/>
              <a:cs typeface="+mn-lt"/>
            </a:endParaRPr>
          </a:p>
          <a:p>
            <a:endParaRPr lang="en-US" sz="32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82208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NCOA Patron Management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823417" y="2825085"/>
            <a:ext cx="10533793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ea typeface="+mn-lt"/>
                <a:cs typeface="+mn-lt"/>
              </a:rPr>
              <a:t>Proposal:</a:t>
            </a:r>
            <a:r>
              <a:rPr lang="en-US" sz="4000" dirty="0">
                <a:ea typeface="+mn-lt"/>
                <a:cs typeface="+mn-lt"/>
              </a:rPr>
              <a:t> Recommend addition on managing patrons reviewed via NCOA to “Re-Registering or Updating a Patron” procedures. </a:t>
            </a:r>
            <a:endParaRPr lang="en-US" sz="4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72954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7A7A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4346811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Next Meeting</a:t>
            </a:r>
            <a:endParaRPr lang="en-US" sz="4400" dirty="0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1255594" y="1972100"/>
            <a:ext cx="11068332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800" dirty="0">
              <a:ea typeface="+mn-lt"/>
              <a:cs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6E8FD8-4FDE-4B5F-A662-A3B9973A977C}"/>
              </a:ext>
            </a:extLst>
          </p:cNvPr>
          <p:cNvSpPr txBox="1"/>
          <p:nvPr/>
        </p:nvSpPr>
        <p:spPr>
          <a:xfrm>
            <a:off x="1585414" y="3132161"/>
            <a:ext cx="9009797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800" b="1" dirty="0"/>
              <a:t>June 10, 2022 (9:30am) via Zoom</a:t>
            </a:r>
            <a:endParaRPr lang="en-US" sz="4800"/>
          </a:p>
        </p:txBody>
      </p:sp>
    </p:spTree>
    <p:extLst>
      <p:ext uri="{BB962C8B-B14F-4D97-AF65-F5344CB8AC3E}">
        <p14:creationId xmlns:p14="http://schemas.microsoft.com/office/powerpoint/2010/main" val="4013122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0252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ILL Request Record Statuses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1255595" y="2995682"/>
            <a:ext cx="9680809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>
                <a:solidFill>
                  <a:srgbClr val="025283"/>
                </a:solidFill>
                <a:ea typeface="+mn-lt"/>
                <a:cs typeface="+mn-lt"/>
              </a:rPr>
              <a:t>Proposal:</a:t>
            </a:r>
            <a:r>
              <a:rPr lang="en-US" sz="4000" dirty="0">
                <a:ea typeface="+mn-lt"/>
                <a:cs typeface="+mn-lt"/>
              </a:rPr>
              <a:t> Adjust ILL request record status of "Inactive" to "Requested"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93171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0252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ILL Request Record Statuses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1005386" y="2392906"/>
            <a:ext cx="10647525" cy="20621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cs typeface="Calibri" panose="020F0502020204030204"/>
              </a:rPr>
              <a:t>ILL request statuses </a:t>
            </a:r>
            <a:r>
              <a:rPr lang="en-US" sz="3200" b="1" dirty="0">
                <a:solidFill>
                  <a:srgbClr val="025283"/>
                </a:solidFill>
                <a:cs typeface="Calibri" panose="020F0502020204030204"/>
              </a:rPr>
              <a:t>locked</a:t>
            </a:r>
            <a:r>
              <a:rPr lang="en-US" sz="3200" dirty="0">
                <a:cs typeface="Calibri" panose="020F0502020204030204"/>
              </a:rPr>
              <a:t> and could not be modified</a:t>
            </a: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cs typeface="Calibri" panose="020F0502020204030204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cs typeface="Calibri" panose="020F0502020204030204"/>
              </a:rPr>
              <a:t>Since ILL request record statuses differ from intra-CCS request statuses, potential for </a:t>
            </a:r>
            <a:r>
              <a:rPr lang="en-US" sz="3200" dirty="0">
                <a:solidFill>
                  <a:srgbClr val="000000"/>
                </a:solidFill>
                <a:cs typeface="Calibri" panose="020F0502020204030204"/>
              </a:rPr>
              <a:t>confusion</a:t>
            </a:r>
          </a:p>
        </p:txBody>
      </p:sp>
    </p:spTree>
    <p:extLst>
      <p:ext uri="{BB962C8B-B14F-4D97-AF65-F5344CB8AC3E}">
        <p14:creationId xmlns:p14="http://schemas.microsoft.com/office/powerpoint/2010/main" val="3057164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0252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ILL Request Record Statuses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pic>
        <p:nvPicPr>
          <p:cNvPr id="4" name="Picture 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807D6041-6335-43D5-8D0A-ED2FA5E79E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475" y="2147972"/>
            <a:ext cx="11273050" cy="359701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99853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929A2175-B94E-4DD8-88C3-92429164BA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302" y="2321419"/>
            <a:ext cx="10225790" cy="36767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0252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ILL Request Record Statuses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pic>
        <p:nvPicPr>
          <p:cNvPr id="7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9769FF0-D121-4807-8069-A9EE539D98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6235" y="1428007"/>
            <a:ext cx="4437797" cy="169584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C0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CAE7FB0-644F-4D78-8A2E-30B00D990690}"/>
              </a:ext>
            </a:extLst>
          </p:cNvPr>
          <p:cNvCxnSpPr/>
          <p:nvPr/>
        </p:nvCxnSpPr>
        <p:spPr>
          <a:xfrm flipV="1">
            <a:off x="5798023" y="3374408"/>
            <a:ext cx="584580" cy="115551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2231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0252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ILL Request Record Statuses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766550" y="2677234"/>
            <a:ext cx="10647525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cs typeface="Calibri"/>
              </a:rPr>
              <a:t>CCS now has a way to modify ILL request record statuses</a:t>
            </a:r>
            <a:endParaRPr lang="en-US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cs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cs typeface="Calibri"/>
              </a:rPr>
              <a:t>Modifications will display to </a:t>
            </a:r>
            <a:r>
              <a:rPr lang="en-US" sz="3200" b="1" dirty="0">
                <a:solidFill>
                  <a:srgbClr val="025283"/>
                </a:solidFill>
                <a:cs typeface="Calibri"/>
              </a:rPr>
              <a:t>patrons</a:t>
            </a:r>
            <a:r>
              <a:rPr lang="en-US" sz="3200" dirty="0">
                <a:cs typeface="Calibri"/>
              </a:rPr>
              <a:t> in the PAC and to </a:t>
            </a:r>
            <a:r>
              <a:rPr lang="en-US" sz="3200" b="1" dirty="0">
                <a:solidFill>
                  <a:srgbClr val="025283"/>
                </a:solidFill>
                <a:cs typeface="Calibri"/>
              </a:rPr>
              <a:t>staff</a:t>
            </a:r>
            <a:r>
              <a:rPr lang="en-US" sz="3200" dirty="0">
                <a:cs typeface="Calibri"/>
              </a:rPr>
              <a:t> in Leap/the Client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cs typeface="Calibri"/>
            </a:endParaRPr>
          </a:p>
          <a:p>
            <a:endParaRPr lang="en-US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6266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C2B688-7B9B-4B0A-8AAC-E881AEBE96A1}"/>
              </a:ext>
            </a:extLst>
          </p:cNvPr>
          <p:cNvSpPr/>
          <p:nvPr/>
        </p:nvSpPr>
        <p:spPr>
          <a:xfrm>
            <a:off x="-2275" y="3412"/>
            <a:ext cx="12191999" cy="1103193"/>
          </a:xfrm>
          <a:prstGeom prst="rect">
            <a:avLst/>
          </a:prstGeom>
          <a:solidFill>
            <a:srgbClr val="0252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2A8DE1-4D48-4E90-9FA5-15682A06DB3F}"/>
              </a:ext>
            </a:extLst>
          </p:cNvPr>
          <p:cNvSpPr txBox="1"/>
          <p:nvPr/>
        </p:nvSpPr>
        <p:spPr>
          <a:xfrm>
            <a:off x="334369" y="163773"/>
            <a:ext cx="10954602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ILL Request Record Statuses</a:t>
            </a:r>
            <a:endParaRPr lang="en-US" sz="4400" dirty="0" err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4" descr="A picture containing text, pool ball&#10;&#10;Description automatically generated">
            <a:extLst>
              <a:ext uri="{FF2B5EF4-FFF2-40B4-BE49-F238E27FC236}">
                <a16:creationId xmlns:a16="http://schemas.microsoft.com/office/drawing/2014/main" id="{EF20748B-C89C-468E-9202-7A45D084A1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4953" y="5909765"/>
            <a:ext cx="1270095" cy="7819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D7A1D50-04C8-4372-8622-7A9BA8F94085}"/>
              </a:ext>
            </a:extLst>
          </p:cNvPr>
          <p:cNvSpPr txBox="1"/>
          <p:nvPr/>
        </p:nvSpPr>
        <p:spPr>
          <a:xfrm>
            <a:off x="641446" y="1653652"/>
            <a:ext cx="10454182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solidFill>
                  <a:srgbClr val="025283"/>
                </a:solidFill>
                <a:ea typeface="+mn-lt"/>
                <a:cs typeface="+mn-lt"/>
              </a:rPr>
              <a:t>Proposal:</a:t>
            </a:r>
            <a:r>
              <a:rPr lang="en-US" sz="4000" dirty="0">
                <a:ea typeface="+mn-lt"/>
                <a:cs typeface="+mn-lt"/>
              </a:rPr>
              <a:t> Adjust ILL request record status of "Inactive" to "Requested"</a:t>
            </a:r>
            <a:endParaRPr lang="en-US" sz="4000" dirty="0"/>
          </a:p>
        </p:txBody>
      </p:sp>
      <p:pic>
        <p:nvPicPr>
          <p:cNvPr id="4" name="Picture 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DD2D9027-C92F-408B-831B-22A4F223358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63" b="820"/>
          <a:stretch/>
        </p:blipFill>
        <p:spPr>
          <a:xfrm>
            <a:off x="1710520" y="3330777"/>
            <a:ext cx="8623097" cy="274410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F3352C3-D3B3-4D70-A059-993E96E39F1E}"/>
              </a:ext>
            </a:extLst>
          </p:cNvPr>
          <p:cNvSpPr/>
          <p:nvPr/>
        </p:nvSpPr>
        <p:spPr>
          <a:xfrm>
            <a:off x="4728949" y="5030338"/>
            <a:ext cx="1762835" cy="568656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63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3" ma:contentTypeDescription="Create a new document." ma:contentTypeScope="" ma:versionID="01e77275d83fdf45364ab01de65a5938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251ff4b221b7e577ca0ce3a2d2c91ff0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9E4A34-90E6-4B27-B0CB-F2C5BD67E1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644767-CC0F-451E-8E8E-C1BC32A3654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931FAFB-9381-4D65-8D1A-77F3E3AA44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174984-12fa-4a24-9ef6-8a7dc6c2db71"/>
    <ds:schemaRef ds:uri="04fb2b99-be89-4f45-b37c-be1ef0c049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556</cp:revision>
  <dcterms:created xsi:type="dcterms:W3CDTF">2022-03-07T14:48:27Z</dcterms:created>
  <dcterms:modified xsi:type="dcterms:W3CDTF">2022-03-17T16:30:28Z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0x010100417FD8AEDA893740B2E2B561320165F3</vt:lpwstr>
  </property>
</Properties>
</file>