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256" r:id="rId2"/>
    <p:sldId id="257" r:id="rId3"/>
    <p:sldId id="261" r:id="rId4"/>
    <p:sldId id="262" r:id="rId5"/>
    <p:sldId id="263" r:id="rId6"/>
    <p:sldId id="264" r:id="rId7"/>
    <p:sldId id="266" r:id="rId8"/>
    <p:sldId id="265" r:id="rId9"/>
  </p:sldIdLst>
  <p:sldSz cx="12192000" cy="6858000"/>
  <p:notesSz cx="6858000" cy="9144000"/>
  <p:custDataLst>
    <p:tags r:id="rId10"/>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328AD3D-967C-4B35-A0EC-6433F8A773A1}" v="1" dt="2022-05-20T20:28:55.30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3" d="100"/>
          <a:sy n="63" d="100"/>
        </p:scale>
        <p:origin x="764"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18" Type="http://schemas.openxmlformats.org/officeDocument/2006/relationships/customXml" Target="../customXml/item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17" Type="http://schemas.openxmlformats.org/officeDocument/2006/relationships/customXml" Target="../customXml/item1.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tags" Target="tags/tag1.xml"/><Relationship Id="rId19" Type="http://schemas.openxmlformats.org/officeDocument/2006/relationships/customXml" Target="../customXml/item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chel Fischer" userId="e8bf4950-0e61-4ddf-9d3a-db3b3a0d00c8" providerId="ADAL" clId="{A328AD3D-967C-4B35-A0EC-6433F8A773A1}"/>
    <pc:docChg chg="custSel modSld">
      <pc:chgData name="Rachel Fischer" userId="e8bf4950-0e61-4ddf-9d3a-db3b3a0d00c8" providerId="ADAL" clId="{A328AD3D-967C-4B35-A0EC-6433F8A773A1}" dt="2022-05-20T20:28:56.876" v="7"/>
      <pc:docMkLst>
        <pc:docMk/>
      </pc:docMkLst>
      <pc:sldChg chg="replTag">
        <pc:chgData name="Rachel Fischer" userId="e8bf4950-0e61-4ddf-9d3a-db3b3a0d00c8" providerId="ADAL" clId="{A328AD3D-967C-4B35-A0EC-6433F8A773A1}" dt="2022-05-20T20:28:09.129" v="0"/>
        <pc:sldMkLst>
          <pc:docMk/>
          <pc:sldMk cId="2664134389" sldId="257"/>
        </pc:sldMkLst>
      </pc:sldChg>
      <pc:sldChg chg="replTag">
        <pc:chgData name="Rachel Fischer" userId="e8bf4950-0e61-4ddf-9d3a-db3b3a0d00c8" providerId="ADAL" clId="{A328AD3D-967C-4B35-A0EC-6433F8A773A1}" dt="2022-05-20T20:28:11.148" v="1"/>
        <pc:sldMkLst>
          <pc:docMk/>
          <pc:sldMk cId="2168191508" sldId="261"/>
        </pc:sldMkLst>
      </pc:sldChg>
      <pc:sldChg chg="replTag">
        <pc:chgData name="Rachel Fischer" userId="e8bf4950-0e61-4ddf-9d3a-db3b3a0d00c8" providerId="ADAL" clId="{A328AD3D-967C-4B35-A0EC-6433F8A773A1}" dt="2022-05-20T20:28:17.108" v="2"/>
        <pc:sldMkLst>
          <pc:docMk/>
          <pc:sldMk cId="2408252886" sldId="262"/>
        </pc:sldMkLst>
      </pc:sldChg>
      <pc:sldChg chg="replTag">
        <pc:chgData name="Rachel Fischer" userId="e8bf4950-0e61-4ddf-9d3a-db3b3a0d00c8" providerId="ADAL" clId="{A328AD3D-967C-4B35-A0EC-6433F8A773A1}" dt="2022-05-20T20:28:25.690" v="3"/>
        <pc:sldMkLst>
          <pc:docMk/>
          <pc:sldMk cId="4213100692" sldId="263"/>
        </pc:sldMkLst>
      </pc:sldChg>
      <pc:sldChg chg="replTag delTag">
        <pc:chgData name="Rachel Fischer" userId="e8bf4950-0e61-4ddf-9d3a-db3b3a0d00c8" providerId="ADAL" clId="{A328AD3D-967C-4B35-A0EC-6433F8A773A1}" dt="2022-05-20T20:28:36.522" v="6"/>
        <pc:sldMkLst>
          <pc:docMk/>
          <pc:sldMk cId="3594157492" sldId="264"/>
        </pc:sldMkLst>
      </pc:sldChg>
      <pc:sldChg chg="replTag">
        <pc:chgData name="Rachel Fischer" userId="e8bf4950-0e61-4ddf-9d3a-db3b3a0d00c8" providerId="ADAL" clId="{A328AD3D-967C-4B35-A0EC-6433F8A773A1}" dt="2022-05-20T20:28:56.876" v="7"/>
        <pc:sldMkLst>
          <pc:docMk/>
          <pc:sldMk cId="4033523018" sldId="266"/>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5/20/2022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5/20/2022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5/20/2022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5/20/2022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586B75A-687E-405C-8A0B-8D00578BA2C3}" type="datetimeFigureOut">
              <a:rPr lang="en-US" dirty="0"/>
              <a:pPr/>
              <a:t>5/20/2022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dirty="0"/>
              <a:pPr/>
              <a:t>5/20/2022</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5/20/2022</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5/20/2022</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dirty="0"/>
              <a:pPr/>
              <a:t>5/20/2022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a:t>Click to edit Master title style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5/20/2022</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5/20/2022</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dirty="0"/>
              <a:pPr/>
              <a:t>5/20/2022</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6.xml.rels><?xml version="1.0" encoding="UTF-8" standalone="yes"?>
<Relationships xmlns="http://schemas.openxmlformats.org/package/2006/relationships"><Relationship Id="rId3" Type="http://schemas.openxmlformats.org/officeDocument/2006/relationships/hyperlink" Target="https://www.ccslib.org/Catalogers/index.php?title=Immigration_Subject_Headings" TargetMode="External"/><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3" Type="http://schemas.openxmlformats.org/officeDocument/2006/relationships/hyperlink" Target="http://www.musiclibraryassoc.org/page/cmc_rda" TargetMode="External"/><Relationship Id="rId2" Type="http://schemas.openxmlformats.org/officeDocument/2006/relationships/hyperlink" Target="https://www.oclc.org/bibformats/en/3xx/344.html"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7F231E5-F402-49E1-82B4-C762909ED2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Freeform: Shape 9">
            <a:extLst>
              <a:ext uri="{FF2B5EF4-FFF2-40B4-BE49-F238E27FC236}">
                <a16:creationId xmlns:a16="http://schemas.microsoft.com/office/drawing/2014/main" id="{6F0BA12B-74D1-4DB1-9A3F-C9BA27B8151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0" y="762000"/>
            <a:ext cx="4208489" cy="5334001"/>
          </a:xfrm>
          <a:custGeom>
            <a:avLst/>
            <a:gdLst>
              <a:gd name="connsiteX0" fmla="*/ 1015642 w 4208489"/>
              <a:gd name="connsiteY0" fmla="*/ 0 h 5334001"/>
              <a:gd name="connsiteX1" fmla="*/ 4208489 w 4208489"/>
              <a:gd name="connsiteY1" fmla="*/ 0 h 5334001"/>
              <a:gd name="connsiteX2" fmla="*/ 4208489 w 4208489"/>
              <a:gd name="connsiteY2" fmla="*/ 5334001 h 5334001"/>
              <a:gd name="connsiteX3" fmla="*/ 0 w 4208489"/>
              <a:gd name="connsiteY3" fmla="*/ 5334001 h 5334001"/>
            </a:gdLst>
            <a:ahLst/>
            <a:cxnLst>
              <a:cxn ang="0">
                <a:pos x="connsiteX0" y="connsiteY0"/>
              </a:cxn>
              <a:cxn ang="0">
                <a:pos x="connsiteX1" y="connsiteY1"/>
              </a:cxn>
              <a:cxn ang="0">
                <a:pos x="connsiteX2" y="connsiteY2"/>
              </a:cxn>
              <a:cxn ang="0">
                <a:pos x="connsiteX3" y="connsiteY3"/>
              </a:cxn>
            </a:cxnLst>
            <a:rect l="l" t="t" r="r" b="b"/>
            <a:pathLst>
              <a:path w="4208489" h="5334001">
                <a:moveTo>
                  <a:pt x="1015642" y="0"/>
                </a:moveTo>
                <a:lnTo>
                  <a:pt x="4208489" y="0"/>
                </a:lnTo>
                <a:lnTo>
                  <a:pt x="4208489" y="5334001"/>
                </a:lnTo>
                <a:lnTo>
                  <a:pt x="0" y="5334001"/>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Freeform: Shape 11">
            <a:extLst>
              <a:ext uri="{FF2B5EF4-FFF2-40B4-BE49-F238E27FC236}">
                <a16:creationId xmlns:a16="http://schemas.microsoft.com/office/drawing/2014/main" id="{515FCC40-AA93-4D3B-90D0-69BC824EAD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11190517" y="1056875"/>
            <a:ext cx="1001483" cy="4744251"/>
          </a:xfrm>
          <a:custGeom>
            <a:avLst/>
            <a:gdLst>
              <a:gd name="connsiteX0" fmla="*/ 0 w 1001483"/>
              <a:gd name="connsiteY0" fmla="*/ 0 h 4744251"/>
              <a:gd name="connsiteX1" fmla="*/ 1001483 w 1001483"/>
              <a:gd name="connsiteY1" fmla="*/ 0 h 4744251"/>
              <a:gd name="connsiteX2" fmla="*/ 0 w 1001483"/>
              <a:gd name="connsiteY2" fmla="*/ 4744251 h 4744251"/>
            </a:gdLst>
            <a:ahLst/>
            <a:cxnLst>
              <a:cxn ang="0">
                <a:pos x="connsiteX0" y="connsiteY0"/>
              </a:cxn>
              <a:cxn ang="0">
                <a:pos x="connsiteX1" y="connsiteY1"/>
              </a:cxn>
              <a:cxn ang="0">
                <a:pos x="connsiteX2" y="connsiteY2"/>
              </a:cxn>
            </a:cxnLst>
            <a:rect l="l" t="t" r="r" b="b"/>
            <a:pathLst>
              <a:path w="1001483" h="4744251">
                <a:moveTo>
                  <a:pt x="0" y="0"/>
                </a:moveTo>
                <a:lnTo>
                  <a:pt x="1001483" y="0"/>
                </a:lnTo>
                <a:lnTo>
                  <a:pt x="0" y="4744251"/>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68983AF-A897-43A1-A4A6-81A28F9BA790}"/>
              </a:ext>
            </a:extLst>
          </p:cNvPr>
          <p:cNvSpPr>
            <a:spLocks noGrp="1"/>
          </p:cNvSpPr>
          <p:nvPr>
            <p:ph type="ctrTitle"/>
          </p:nvPr>
        </p:nvSpPr>
        <p:spPr>
          <a:xfrm>
            <a:off x="4084398" y="1298448"/>
            <a:ext cx="7315200" cy="3255264"/>
          </a:xfrm>
        </p:spPr>
        <p:txBody>
          <a:bodyPr>
            <a:normAutofit/>
          </a:bodyPr>
          <a:lstStyle/>
          <a:p>
            <a:r>
              <a:rPr lang="en-US">
                <a:solidFill>
                  <a:schemeClr val="tx2"/>
                </a:solidFill>
              </a:rPr>
              <a:t>Virginia’s Notes</a:t>
            </a:r>
          </a:p>
        </p:txBody>
      </p:sp>
      <p:sp>
        <p:nvSpPr>
          <p:cNvPr id="3" name="Subtitle 2">
            <a:extLst>
              <a:ext uri="{FF2B5EF4-FFF2-40B4-BE49-F238E27FC236}">
                <a16:creationId xmlns:a16="http://schemas.microsoft.com/office/drawing/2014/main" id="{6B359CB4-C74E-4C0C-A2A9-EF3E5152EDA2}"/>
              </a:ext>
            </a:extLst>
          </p:cNvPr>
          <p:cNvSpPr>
            <a:spLocks noGrp="1"/>
          </p:cNvSpPr>
          <p:nvPr>
            <p:ph type="subTitle" idx="1"/>
          </p:nvPr>
        </p:nvSpPr>
        <p:spPr>
          <a:xfrm>
            <a:off x="4084397" y="4670246"/>
            <a:ext cx="6714232" cy="914400"/>
          </a:xfrm>
        </p:spPr>
        <p:txBody>
          <a:bodyPr>
            <a:normAutofit/>
          </a:bodyPr>
          <a:lstStyle/>
          <a:p>
            <a:r>
              <a:rPr lang="en-US" dirty="0">
                <a:solidFill>
                  <a:schemeClr val="accent1"/>
                </a:solidFill>
              </a:rPr>
              <a:t>For the CCS CAMM meeting, May 25, 2022</a:t>
            </a:r>
          </a:p>
        </p:txBody>
      </p:sp>
    </p:spTree>
    <p:custDataLst>
      <p:tags r:id="rId1"/>
    </p:custDataLst>
    <p:extLst>
      <p:ext uri="{BB962C8B-B14F-4D97-AF65-F5344CB8AC3E}">
        <p14:creationId xmlns:p14="http://schemas.microsoft.com/office/powerpoint/2010/main" val="37888290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626883-AD60-44DD-8873-AFE51EEB97DD}"/>
              </a:ext>
            </a:extLst>
          </p:cNvPr>
          <p:cNvSpPr>
            <a:spLocks noGrp="1"/>
          </p:cNvSpPr>
          <p:nvPr>
            <p:ph type="title"/>
          </p:nvPr>
        </p:nvSpPr>
        <p:spPr/>
        <p:txBody>
          <a:bodyPr/>
          <a:lstStyle/>
          <a:p>
            <a:r>
              <a:rPr lang="en-US" dirty="0"/>
              <a:t>Next Batch of bibliographic records going to </a:t>
            </a:r>
            <a:r>
              <a:rPr lang="en-US" dirty="0" err="1"/>
              <a:t>Marcive</a:t>
            </a:r>
            <a:r>
              <a:rPr lang="en-US" dirty="0"/>
              <a:t> for processing</a:t>
            </a:r>
          </a:p>
        </p:txBody>
      </p:sp>
      <p:sp>
        <p:nvSpPr>
          <p:cNvPr id="3" name="Content Placeholder 2">
            <a:extLst>
              <a:ext uri="{FF2B5EF4-FFF2-40B4-BE49-F238E27FC236}">
                <a16:creationId xmlns:a16="http://schemas.microsoft.com/office/drawing/2014/main" id="{3284D790-6A13-40FC-890B-EEA8D2A5BB15}"/>
              </a:ext>
            </a:extLst>
          </p:cNvPr>
          <p:cNvSpPr>
            <a:spLocks noGrp="1"/>
          </p:cNvSpPr>
          <p:nvPr>
            <p:ph idx="1"/>
          </p:nvPr>
        </p:nvSpPr>
        <p:spPr/>
        <p:txBody>
          <a:bodyPr/>
          <a:lstStyle/>
          <a:p>
            <a:r>
              <a:rPr lang="en-US" dirty="0"/>
              <a:t>Bibliographic records will be sent again for authorities processing</a:t>
            </a:r>
          </a:p>
          <a:p>
            <a:r>
              <a:rPr lang="en-US" dirty="0"/>
              <a:t>The tentative date is  Thursday, June 9, 2022</a:t>
            </a:r>
          </a:p>
        </p:txBody>
      </p:sp>
    </p:spTree>
    <p:custDataLst>
      <p:tags r:id="rId1"/>
    </p:custDataLst>
    <p:extLst>
      <p:ext uri="{BB962C8B-B14F-4D97-AF65-F5344CB8AC3E}">
        <p14:creationId xmlns:p14="http://schemas.microsoft.com/office/powerpoint/2010/main" val="26641343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543780-7756-4022-A537-076F038776D4}"/>
              </a:ext>
            </a:extLst>
          </p:cNvPr>
          <p:cNvSpPr>
            <a:spLocks noGrp="1"/>
          </p:cNvSpPr>
          <p:nvPr>
            <p:ph type="title"/>
          </p:nvPr>
        </p:nvSpPr>
        <p:spPr/>
        <p:txBody>
          <a:bodyPr/>
          <a:lstStyle/>
          <a:p>
            <a:r>
              <a:rPr lang="en-US" dirty="0"/>
              <a:t>Subject heading changes worthy of note</a:t>
            </a:r>
          </a:p>
        </p:txBody>
      </p:sp>
      <p:sp>
        <p:nvSpPr>
          <p:cNvPr id="3" name="Content Placeholder 2">
            <a:extLst>
              <a:ext uri="{FF2B5EF4-FFF2-40B4-BE49-F238E27FC236}">
                <a16:creationId xmlns:a16="http://schemas.microsoft.com/office/drawing/2014/main" id="{DA583F5D-46EB-4C8E-8DB5-69E85C9AA00E}"/>
              </a:ext>
            </a:extLst>
          </p:cNvPr>
          <p:cNvSpPr>
            <a:spLocks noGrp="1"/>
          </p:cNvSpPr>
          <p:nvPr>
            <p:ph idx="1"/>
          </p:nvPr>
        </p:nvSpPr>
        <p:spPr>
          <a:xfrm>
            <a:off x="3630729" y="864108"/>
            <a:ext cx="7315200" cy="5120640"/>
          </a:xfrm>
        </p:spPr>
        <p:txBody>
          <a:bodyPr/>
          <a:lstStyle/>
          <a:p>
            <a:pPr marL="0" marR="0" indent="0" algn="l">
              <a:spcBef>
                <a:spcPts val="0"/>
              </a:spcBef>
              <a:spcAft>
                <a:spcPts val="0"/>
              </a:spcAft>
              <a:buNone/>
            </a:pPr>
            <a:r>
              <a:rPr lang="en-US" sz="2400" b="0" i="0" dirty="0">
                <a:solidFill>
                  <a:srgbClr val="201F1E"/>
                </a:solidFill>
                <a:effectLst/>
                <a:latin typeface="Calibri" panose="020F0502020204030204" pitchFamily="34" charset="0"/>
              </a:rPr>
              <a:t>Library of Congress has changed many subject headings recently</a:t>
            </a:r>
          </a:p>
          <a:p>
            <a:pPr marL="0" marR="0" indent="0" algn="l">
              <a:spcBef>
                <a:spcPts val="0"/>
              </a:spcBef>
              <a:spcAft>
                <a:spcPts val="0"/>
              </a:spcAft>
              <a:buNone/>
            </a:pPr>
            <a:r>
              <a:rPr lang="en-US" sz="2400" b="0" i="0" dirty="0">
                <a:solidFill>
                  <a:srgbClr val="201F1E"/>
                </a:solidFill>
                <a:effectLst/>
                <a:latin typeface="Calibri" panose="020F0502020204030204" pitchFamily="34" charset="0"/>
              </a:rPr>
              <a:t>Two important ones are:</a:t>
            </a:r>
          </a:p>
          <a:p>
            <a:pPr marL="0" marR="0" indent="0" algn="l">
              <a:spcBef>
                <a:spcPts val="0"/>
              </a:spcBef>
              <a:spcAft>
                <a:spcPts val="0"/>
              </a:spcAft>
              <a:buNone/>
            </a:pPr>
            <a:endParaRPr lang="en-US" sz="2400" b="0" i="0" dirty="0">
              <a:solidFill>
                <a:srgbClr val="201F1E"/>
              </a:solidFill>
              <a:effectLst/>
              <a:latin typeface="Calibri" panose="020F0502020204030204" pitchFamily="34" charset="0"/>
            </a:endParaRPr>
          </a:p>
          <a:p>
            <a:pPr marL="0" marR="0" algn="l">
              <a:spcBef>
                <a:spcPts val="0"/>
              </a:spcBef>
              <a:spcAft>
                <a:spcPts val="0"/>
              </a:spcAft>
            </a:pPr>
            <a:r>
              <a:rPr lang="en-US" sz="2400" b="0" i="0" dirty="0">
                <a:solidFill>
                  <a:srgbClr val="201F1E"/>
                </a:solidFill>
                <a:effectLst/>
                <a:latin typeface="Calibri" panose="020F0502020204030204" pitchFamily="34" charset="0"/>
              </a:rPr>
              <a:t>“Blacks”, which has been changed to “</a:t>
            </a:r>
            <a:r>
              <a:rPr lang="en-US" sz="2400" b="0" i="0" dirty="0">
                <a:solidFill>
                  <a:srgbClr val="201F1E"/>
                </a:solidFill>
                <a:effectLst/>
                <a:latin typeface="Segoe UI" panose="020B0502040204020203" pitchFamily="34" charset="0"/>
              </a:rPr>
              <a:t>Black people”</a:t>
            </a:r>
            <a:endParaRPr lang="en-US" sz="2400" b="0" i="0" dirty="0">
              <a:solidFill>
                <a:srgbClr val="201F1E"/>
              </a:solidFill>
              <a:effectLst/>
              <a:latin typeface="Calibri" panose="020F0502020204030204" pitchFamily="34" charset="0"/>
            </a:endParaRPr>
          </a:p>
          <a:p>
            <a:pPr marL="0" marR="0" algn="l">
              <a:spcBef>
                <a:spcPts val="0"/>
              </a:spcBef>
              <a:spcAft>
                <a:spcPts val="0"/>
              </a:spcAft>
            </a:pPr>
            <a:r>
              <a:rPr lang="en-US" sz="2400" b="0" i="0" dirty="0">
                <a:solidFill>
                  <a:srgbClr val="201F1E"/>
                </a:solidFill>
                <a:effectLst/>
                <a:latin typeface="Segoe UI" panose="020B0502040204020203" pitchFamily="34" charset="0"/>
              </a:rPr>
              <a:t>“Whites”, which has been changed to “White people”</a:t>
            </a:r>
            <a:endParaRPr lang="en-US" sz="2400" b="0" i="0" dirty="0">
              <a:solidFill>
                <a:srgbClr val="201F1E"/>
              </a:solidFill>
              <a:effectLst/>
              <a:latin typeface="Calibri" panose="020F0502020204030204" pitchFamily="34" charset="0"/>
            </a:endParaRPr>
          </a:p>
          <a:p>
            <a:pPr marL="0" marR="0" indent="0" algn="l">
              <a:spcBef>
                <a:spcPts val="0"/>
              </a:spcBef>
              <a:spcAft>
                <a:spcPts val="0"/>
              </a:spcAft>
              <a:buNone/>
            </a:pPr>
            <a:endParaRPr lang="en-US" sz="2400" b="0" i="0" dirty="0">
              <a:solidFill>
                <a:srgbClr val="201F1E"/>
              </a:solidFill>
              <a:effectLst/>
              <a:latin typeface="Calibri" panose="020F0502020204030204" pitchFamily="34" charset="0"/>
            </a:endParaRPr>
          </a:p>
          <a:p>
            <a:pPr marL="0" marR="0" algn="l">
              <a:spcBef>
                <a:spcPts val="0"/>
              </a:spcBef>
              <a:spcAft>
                <a:spcPts val="0"/>
              </a:spcAft>
            </a:pPr>
            <a:r>
              <a:rPr lang="en-US" sz="2400" b="0" i="0" dirty="0">
                <a:solidFill>
                  <a:srgbClr val="201F1E"/>
                </a:solidFill>
                <a:effectLst/>
                <a:latin typeface="Segoe UI" panose="020B0502040204020203" pitchFamily="34" charset="0"/>
              </a:rPr>
              <a:t>Subject headings such as “Blacks in literature” were also changed to “Black people in literature”, for example</a:t>
            </a:r>
            <a:endParaRPr lang="en-US" sz="2400" b="0" i="0" dirty="0">
              <a:solidFill>
                <a:srgbClr val="201F1E"/>
              </a:solidFill>
              <a:effectLst/>
              <a:latin typeface="Calibri" panose="020F0502020204030204" pitchFamily="34" charset="0"/>
            </a:endParaRPr>
          </a:p>
          <a:p>
            <a:pPr marL="0" marR="0" algn="l">
              <a:spcBef>
                <a:spcPts val="0"/>
              </a:spcBef>
              <a:spcAft>
                <a:spcPts val="0"/>
              </a:spcAft>
            </a:pPr>
            <a:r>
              <a:rPr lang="en-US" sz="2400" b="0" i="0" dirty="0">
                <a:solidFill>
                  <a:srgbClr val="201F1E"/>
                </a:solidFill>
                <a:effectLst/>
                <a:latin typeface="Segoe UI" panose="020B0502040204020203" pitchFamily="34" charset="0"/>
              </a:rPr>
              <a:t>Headings and subject headings such as “Children, Black”, will remain the same.</a:t>
            </a:r>
            <a:endParaRPr lang="en-US" sz="2400" b="0" i="0" dirty="0">
              <a:solidFill>
                <a:srgbClr val="201F1E"/>
              </a:solidFill>
              <a:effectLst/>
              <a:latin typeface="Calibri" panose="020F0502020204030204" pitchFamily="34" charset="0"/>
            </a:endParaRPr>
          </a:p>
          <a:p>
            <a:endParaRPr lang="en-US" dirty="0"/>
          </a:p>
        </p:txBody>
      </p:sp>
    </p:spTree>
    <p:custDataLst>
      <p:tags r:id="rId1"/>
    </p:custDataLst>
    <p:extLst>
      <p:ext uri="{BB962C8B-B14F-4D97-AF65-F5344CB8AC3E}">
        <p14:creationId xmlns:p14="http://schemas.microsoft.com/office/powerpoint/2010/main" val="21681915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2BAA07-BA6A-AF8E-A98C-BC447DA92713}"/>
              </a:ext>
            </a:extLst>
          </p:cNvPr>
          <p:cNvSpPr>
            <a:spLocks noGrp="1"/>
          </p:cNvSpPr>
          <p:nvPr>
            <p:ph type="title"/>
          </p:nvPr>
        </p:nvSpPr>
        <p:spPr/>
        <p:txBody>
          <a:bodyPr/>
          <a:lstStyle/>
          <a:p>
            <a:r>
              <a:rPr lang="en-US" dirty="0"/>
              <a:t>Still more LC subject heading changes</a:t>
            </a:r>
          </a:p>
        </p:txBody>
      </p:sp>
      <p:sp>
        <p:nvSpPr>
          <p:cNvPr id="3" name="Content Placeholder 2">
            <a:extLst>
              <a:ext uri="{FF2B5EF4-FFF2-40B4-BE49-F238E27FC236}">
                <a16:creationId xmlns:a16="http://schemas.microsoft.com/office/drawing/2014/main" id="{9B1B81D4-1674-FC00-D588-23943FC12C97}"/>
              </a:ext>
            </a:extLst>
          </p:cNvPr>
          <p:cNvSpPr>
            <a:spLocks noGrp="1"/>
          </p:cNvSpPr>
          <p:nvPr>
            <p:ph idx="1"/>
          </p:nvPr>
        </p:nvSpPr>
        <p:spPr/>
        <p:txBody>
          <a:bodyPr>
            <a:normAutofit/>
          </a:bodyPr>
          <a:lstStyle/>
          <a:p>
            <a:pPr marL="0" marR="0" algn="l">
              <a:spcBef>
                <a:spcPts val="0"/>
              </a:spcBef>
              <a:spcAft>
                <a:spcPts val="0"/>
              </a:spcAft>
            </a:pPr>
            <a:r>
              <a:rPr lang="en-US" sz="2400" b="0" i="0" dirty="0">
                <a:solidFill>
                  <a:srgbClr val="201F1E"/>
                </a:solidFill>
                <a:effectLst/>
                <a:latin typeface="Calibri" panose="020F0502020204030204" pitchFamily="34" charset="0"/>
              </a:rPr>
              <a:t>Blood sugar” was changed to  “Blood glucose”</a:t>
            </a:r>
          </a:p>
          <a:p>
            <a:pPr marL="0" marR="0" algn="l">
              <a:spcBef>
                <a:spcPts val="0"/>
              </a:spcBef>
              <a:spcAft>
                <a:spcPts val="0"/>
              </a:spcAft>
            </a:pPr>
            <a:r>
              <a:rPr lang="en-US" sz="2400" b="0" i="0" dirty="0">
                <a:solidFill>
                  <a:srgbClr val="201F1E"/>
                </a:solidFill>
                <a:effectLst/>
                <a:latin typeface="Calibri" panose="020F0502020204030204" pitchFamily="34" charset="0"/>
              </a:rPr>
              <a:t>“Blood sugar monitoring” was changed to  “Blood glucose monitoring”</a:t>
            </a:r>
          </a:p>
          <a:p>
            <a:pPr marL="0" marR="0" algn="l">
              <a:spcBef>
                <a:spcPts val="0"/>
              </a:spcBef>
              <a:spcAft>
                <a:spcPts val="0"/>
              </a:spcAft>
            </a:pPr>
            <a:r>
              <a:rPr lang="en-US" sz="2400" b="0" i="0" dirty="0">
                <a:solidFill>
                  <a:srgbClr val="201F1E"/>
                </a:solidFill>
                <a:effectLst/>
                <a:latin typeface="Segoe UI" panose="020B0502040204020203" pitchFamily="34" charset="0"/>
              </a:rPr>
              <a:t>“Non-insulin-dependent diabetes” was changed to “</a:t>
            </a:r>
            <a:r>
              <a:rPr lang="en-US" sz="2400" b="0" i="0" dirty="0">
                <a:solidFill>
                  <a:srgbClr val="201F1E"/>
                </a:solidFill>
                <a:effectLst/>
                <a:latin typeface="Calibri" panose="020F0502020204030204" pitchFamily="34" charset="0"/>
              </a:rPr>
              <a:t>Type 2 diabetes”</a:t>
            </a:r>
          </a:p>
        </p:txBody>
      </p:sp>
    </p:spTree>
    <p:custDataLst>
      <p:tags r:id="rId1"/>
    </p:custDataLst>
    <p:extLst>
      <p:ext uri="{BB962C8B-B14F-4D97-AF65-F5344CB8AC3E}">
        <p14:creationId xmlns:p14="http://schemas.microsoft.com/office/powerpoint/2010/main" val="24082528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269E25-7B30-75C9-AD20-65911094B697}"/>
              </a:ext>
            </a:extLst>
          </p:cNvPr>
          <p:cNvSpPr>
            <a:spLocks noGrp="1"/>
          </p:cNvSpPr>
          <p:nvPr>
            <p:ph type="title"/>
          </p:nvPr>
        </p:nvSpPr>
        <p:spPr/>
        <p:txBody>
          <a:bodyPr/>
          <a:lstStyle/>
          <a:p>
            <a:r>
              <a:rPr lang="en-US" dirty="0"/>
              <a:t>Subject heading changes</a:t>
            </a:r>
          </a:p>
        </p:txBody>
      </p:sp>
      <p:sp>
        <p:nvSpPr>
          <p:cNvPr id="3" name="Content Placeholder 2">
            <a:extLst>
              <a:ext uri="{FF2B5EF4-FFF2-40B4-BE49-F238E27FC236}">
                <a16:creationId xmlns:a16="http://schemas.microsoft.com/office/drawing/2014/main" id="{A9BD4064-ECA6-4646-EBFB-63048EBB2A48}"/>
              </a:ext>
            </a:extLst>
          </p:cNvPr>
          <p:cNvSpPr>
            <a:spLocks noGrp="1"/>
          </p:cNvSpPr>
          <p:nvPr>
            <p:ph idx="1"/>
          </p:nvPr>
        </p:nvSpPr>
        <p:spPr/>
        <p:txBody>
          <a:bodyPr/>
          <a:lstStyle/>
          <a:p>
            <a:r>
              <a:rPr lang="en-US" dirty="0"/>
              <a:t>All the forementioned subject headings were changed in the CCS database</a:t>
            </a:r>
          </a:p>
          <a:p>
            <a:pPr marL="0" indent="0">
              <a:buNone/>
            </a:pPr>
            <a:endParaRPr lang="en-US" dirty="0"/>
          </a:p>
        </p:txBody>
      </p:sp>
    </p:spTree>
    <p:custDataLst>
      <p:tags r:id="rId1"/>
    </p:custDataLst>
    <p:extLst>
      <p:ext uri="{BB962C8B-B14F-4D97-AF65-F5344CB8AC3E}">
        <p14:creationId xmlns:p14="http://schemas.microsoft.com/office/powerpoint/2010/main" val="42131006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061393-53A2-4B13-9B1D-E91B83B3655D}"/>
              </a:ext>
            </a:extLst>
          </p:cNvPr>
          <p:cNvSpPr>
            <a:spLocks noGrp="1"/>
          </p:cNvSpPr>
          <p:nvPr>
            <p:ph type="title"/>
          </p:nvPr>
        </p:nvSpPr>
        <p:spPr/>
        <p:txBody>
          <a:bodyPr/>
          <a:lstStyle/>
          <a:p>
            <a:r>
              <a:rPr lang="en-US" dirty="0"/>
              <a:t>Remember to change certain headings</a:t>
            </a:r>
          </a:p>
        </p:txBody>
      </p:sp>
      <p:sp>
        <p:nvSpPr>
          <p:cNvPr id="3" name="Content Placeholder 2">
            <a:extLst>
              <a:ext uri="{FF2B5EF4-FFF2-40B4-BE49-F238E27FC236}">
                <a16:creationId xmlns:a16="http://schemas.microsoft.com/office/drawing/2014/main" id="{D7DB8FFA-4C4C-6F3E-D711-17D7FF108C09}"/>
              </a:ext>
            </a:extLst>
          </p:cNvPr>
          <p:cNvSpPr>
            <a:spLocks noGrp="1"/>
          </p:cNvSpPr>
          <p:nvPr>
            <p:ph idx="1"/>
          </p:nvPr>
        </p:nvSpPr>
        <p:spPr/>
        <p:txBody>
          <a:bodyPr/>
          <a:lstStyle/>
          <a:p>
            <a:r>
              <a:rPr lang="en-US" dirty="0"/>
              <a:t>Remember to substitute  CCS local terminology for subject headings such as “Illegal aliens”, “Illegal immigration” etc.</a:t>
            </a:r>
          </a:p>
          <a:p>
            <a:r>
              <a:rPr lang="en-US" dirty="0"/>
              <a:t>For a good list of changes &amp; the CCS authorized terms, see the CCS cataloging wiki under “Immigration subject headings”</a:t>
            </a:r>
          </a:p>
          <a:p>
            <a:r>
              <a:rPr lang="en-US" dirty="0">
                <a:hlinkClick r:id="rId3"/>
              </a:rPr>
              <a:t>https://www.ccslib.org/Catalogers/index.php?title=Immigration_Subject_Headings</a:t>
            </a:r>
            <a:endParaRPr lang="en-US" dirty="0"/>
          </a:p>
          <a:p>
            <a:endParaRPr lang="en-US" dirty="0"/>
          </a:p>
        </p:txBody>
      </p:sp>
    </p:spTree>
    <p:custDataLst>
      <p:tags r:id="rId1"/>
    </p:custDataLst>
    <p:extLst>
      <p:ext uri="{BB962C8B-B14F-4D97-AF65-F5344CB8AC3E}">
        <p14:creationId xmlns:p14="http://schemas.microsoft.com/office/powerpoint/2010/main" val="35941574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AFE3BE-FAEB-3CD5-3707-7F3418553290}"/>
              </a:ext>
            </a:extLst>
          </p:cNvPr>
          <p:cNvSpPr>
            <a:spLocks noGrp="1"/>
          </p:cNvSpPr>
          <p:nvPr>
            <p:ph type="title"/>
          </p:nvPr>
        </p:nvSpPr>
        <p:spPr/>
        <p:txBody>
          <a:bodyPr/>
          <a:lstStyle/>
          <a:p>
            <a:r>
              <a:rPr lang="en-US" dirty="0"/>
              <a:t>Virginia’s ongoing projects</a:t>
            </a:r>
          </a:p>
        </p:txBody>
      </p:sp>
      <p:sp>
        <p:nvSpPr>
          <p:cNvPr id="3" name="Content Placeholder 2">
            <a:extLst>
              <a:ext uri="{FF2B5EF4-FFF2-40B4-BE49-F238E27FC236}">
                <a16:creationId xmlns:a16="http://schemas.microsoft.com/office/drawing/2014/main" id="{CD194534-E640-2293-1306-C4A9B96DC096}"/>
              </a:ext>
            </a:extLst>
          </p:cNvPr>
          <p:cNvSpPr>
            <a:spLocks noGrp="1"/>
          </p:cNvSpPr>
          <p:nvPr>
            <p:ph idx="1"/>
          </p:nvPr>
        </p:nvSpPr>
        <p:spPr/>
        <p:txBody>
          <a:bodyPr/>
          <a:lstStyle/>
          <a:p>
            <a:r>
              <a:rPr lang="en-US" dirty="0"/>
              <a:t>Relinking or updating lots of headings that are on E-content and regular bib. records </a:t>
            </a:r>
          </a:p>
          <a:p>
            <a:r>
              <a:rPr lang="en-US" dirty="0"/>
              <a:t>Cleaning up TOMs</a:t>
            </a:r>
          </a:p>
          <a:p>
            <a:r>
              <a:rPr lang="en-US" dirty="0"/>
              <a:t>Cleaning up </a:t>
            </a:r>
            <a:r>
              <a:rPr lang="en-US"/>
              <a:t>Genre headings</a:t>
            </a:r>
          </a:p>
          <a:p>
            <a:pPr marL="0" indent="0">
              <a:buNone/>
            </a:pPr>
            <a:endParaRPr lang="en-US" dirty="0"/>
          </a:p>
        </p:txBody>
      </p:sp>
    </p:spTree>
    <p:custDataLst>
      <p:tags r:id="rId1"/>
    </p:custDataLst>
    <p:extLst>
      <p:ext uri="{BB962C8B-B14F-4D97-AF65-F5344CB8AC3E}">
        <p14:creationId xmlns:p14="http://schemas.microsoft.com/office/powerpoint/2010/main" val="40335230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DC38-B05B-1ABF-2E67-BFF0652B0A03}"/>
              </a:ext>
            </a:extLst>
          </p:cNvPr>
          <p:cNvSpPr>
            <a:spLocks noGrp="1"/>
          </p:cNvSpPr>
          <p:nvPr>
            <p:ph type="title"/>
          </p:nvPr>
        </p:nvSpPr>
        <p:spPr/>
        <p:txBody>
          <a:bodyPr/>
          <a:lstStyle/>
          <a:p>
            <a:r>
              <a:rPr lang="en-US" dirty="0"/>
              <a:t>Reminder for when cataloging  CD’s</a:t>
            </a:r>
          </a:p>
        </p:txBody>
      </p:sp>
      <p:sp>
        <p:nvSpPr>
          <p:cNvPr id="3" name="Content Placeholder 2">
            <a:extLst>
              <a:ext uri="{FF2B5EF4-FFF2-40B4-BE49-F238E27FC236}">
                <a16:creationId xmlns:a16="http://schemas.microsoft.com/office/drawing/2014/main" id="{5B4C3F73-8930-E0FB-E683-2C08EE23445D}"/>
              </a:ext>
            </a:extLst>
          </p:cNvPr>
          <p:cNvSpPr>
            <a:spLocks noGrp="1"/>
          </p:cNvSpPr>
          <p:nvPr>
            <p:ph idx="1"/>
          </p:nvPr>
        </p:nvSpPr>
        <p:spPr/>
        <p:txBody>
          <a:bodyPr/>
          <a:lstStyle/>
          <a:p>
            <a:pPr marL="0" indent="0">
              <a:buNone/>
            </a:pPr>
            <a:r>
              <a:rPr lang="en-US" dirty="0"/>
              <a:t>Subfield b is no longer needed in the 300 field:</a:t>
            </a:r>
          </a:p>
          <a:p>
            <a:pPr marL="0" indent="0">
              <a:buNone/>
            </a:pPr>
            <a:r>
              <a:rPr lang="en-US" dirty="0"/>
              <a:t>According to OCLC Bib formats &amp; Standards:</a:t>
            </a:r>
          </a:p>
          <a:p>
            <a:pPr marL="0" indent="0">
              <a:buNone/>
            </a:pPr>
            <a:r>
              <a:rPr lang="en-US" b="0" i="0" dirty="0">
                <a:solidFill>
                  <a:srgbClr val="183247"/>
                </a:solidFill>
                <a:effectLst/>
                <a:latin typeface="-apple-system"/>
              </a:rPr>
              <a:t>"</a:t>
            </a:r>
            <a:r>
              <a:rPr lang="en-US" sz="1800" b="0" i="0" dirty="0">
                <a:solidFill>
                  <a:srgbClr val="183247"/>
                </a:solidFill>
                <a:effectLst/>
                <a:latin typeface="Helvetica" panose="020B0604020202020204" pitchFamily="34" charset="0"/>
              </a:rPr>
              <a:t>For sound recordings, prefer use of </a:t>
            </a:r>
            <a:r>
              <a:rPr lang="en-US" sz="1800" b="0" i="0" u="none" strike="noStrike" dirty="0">
                <a:solidFill>
                  <a:srgbClr val="2178B5"/>
                </a:solidFill>
                <a:effectLst/>
                <a:latin typeface="Helvetica" panose="020B0604020202020204" pitchFamily="34" charset="0"/>
                <a:hlinkClick r:id="rId2"/>
              </a:rPr>
              <a:t>field 344</a:t>
            </a:r>
            <a:r>
              <a:rPr lang="en-US" sz="1800" b="0" i="0" dirty="0">
                <a:solidFill>
                  <a:srgbClr val="183247"/>
                </a:solidFill>
                <a:effectLst/>
                <a:latin typeface="Helvetica" panose="020B0604020202020204" pitchFamily="34" charset="0"/>
              </a:rPr>
              <a:t> for recording sound characteristics such as the type of recording, the playing speed, the groove characteristic, the track configuration, the number of tracks and sound channels, and the recording and reproduction characteristics. See RDA 3.16.1.3-RDA 3.16.9.3 and </a:t>
            </a:r>
            <a:r>
              <a:rPr lang="en-US" sz="1800" b="0" i="0" u="none" strike="noStrike" dirty="0">
                <a:solidFill>
                  <a:srgbClr val="2178B5"/>
                </a:solidFill>
                <a:effectLst/>
                <a:latin typeface="Helvetica" panose="020B0604020202020204" pitchFamily="34" charset="0"/>
                <a:hlinkClick r:id="rId3"/>
              </a:rPr>
              <a:t>Best Practices for Music Cataloging</a:t>
            </a:r>
            <a:r>
              <a:rPr lang="en-US" sz="1800" b="0" i="0" dirty="0">
                <a:solidFill>
                  <a:srgbClr val="183247"/>
                </a:solidFill>
                <a:effectLst/>
                <a:latin typeface="Helvetica" panose="020B0604020202020204" pitchFamily="34" charset="0"/>
              </a:rPr>
              <a:t>.“</a:t>
            </a:r>
          </a:p>
          <a:p>
            <a:pPr marL="0" indent="0">
              <a:buNone/>
            </a:pPr>
            <a:r>
              <a:rPr lang="en-US" sz="1800" dirty="0">
                <a:solidFill>
                  <a:srgbClr val="183247"/>
                </a:solidFill>
                <a:latin typeface="Helvetica" panose="020B0604020202020204" pitchFamily="34" charset="0"/>
              </a:rPr>
              <a:t>(Thanks to Karin for reaching out to other libraries to ask about this, and for Anita who found the answer)</a:t>
            </a:r>
            <a:endParaRPr lang="en-US" dirty="0"/>
          </a:p>
        </p:txBody>
      </p:sp>
    </p:spTree>
    <p:extLst>
      <p:ext uri="{BB962C8B-B14F-4D97-AF65-F5344CB8AC3E}">
        <p14:creationId xmlns:p14="http://schemas.microsoft.com/office/powerpoint/2010/main" val="123391864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8"/>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Frame">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17FD8AEDA893740B2E2B561320165F3" ma:contentTypeVersion="13" ma:contentTypeDescription="Create a new document." ma:contentTypeScope="" ma:versionID="01e77275d83fdf45364ab01de65a5938">
  <xsd:schema xmlns:xsd="http://www.w3.org/2001/XMLSchema" xmlns:xs="http://www.w3.org/2001/XMLSchema" xmlns:p="http://schemas.microsoft.com/office/2006/metadata/properties" xmlns:ns2="49174984-12fa-4a24-9ef6-8a7dc6c2db71" xmlns:ns3="04fb2b99-be89-4f45-b37c-be1ef0c04955" targetNamespace="http://schemas.microsoft.com/office/2006/metadata/properties" ma:root="true" ma:fieldsID="251ff4b221b7e577ca0ce3a2d2c91ff0" ns2:_="" ns3:_="">
    <xsd:import namespace="49174984-12fa-4a24-9ef6-8a7dc6c2db71"/>
    <xsd:import namespace="04fb2b99-be89-4f45-b37c-be1ef0c04955"/>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3:MediaServiceDateTaken" minOccurs="0"/>
                <xsd:element ref="ns3:MediaLengthInSeconds"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9174984-12fa-4a24-9ef6-8a7dc6c2db71"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04fb2b99-be89-4f45-b37c-be1ef0c04955"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MediaServiceLocation" ma:index="20"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71ED898F-1AA7-4414-9572-2DDED8D6B792}"/>
</file>

<file path=customXml/itemProps2.xml><?xml version="1.0" encoding="utf-8"?>
<ds:datastoreItem xmlns:ds="http://schemas.openxmlformats.org/officeDocument/2006/customXml" ds:itemID="{7395E6B6-96BC-4F3D-91ED-C2B708B3A070}"/>
</file>

<file path=customXml/itemProps3.xml><?xml version="1.0" encoding="utf-8"?>
<ds:datastoreItem xmlns:ds="http://schemas.openxmlformats.org/officeDocument/2006/customXml" ds:itemID="{3134F25B-AE9B-4B40-84C6-A203A3DC8647}"/>
</file>

<file path=docProps/app.xml><?xml version="1.0" encoding="utf-8"?>
<Properties xmlns="http://schemas.openxmlformats.org/officeDocument/2006/extended-properties" xmlns:vt="http://schemas.openxmlformats.org/officeDocument/2006/docPropsVTypes">
  <Template>TM03457475[[fn=Frame]]</Template>
  <TotalTime>88</TotalTime>
  <Words>378</Words>
  <Application>Microsoft Office PowerPoint</Application>
  <PresentationFormat>Widescreen</PresentationFormat>
  <Paragraphs>33</Paragraphs>
  <Slides>8</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8</vt:i4>
      </vt:variant>
    </vt:vector>
  </HeadingPairs>
  <TitlesOfParts>
    <vt:vector size="16" baseType="lpstr">
      <vt:lpstr>-apple-system</vt:lpstr>
      <vt:lpstr>Arial</vt:lpstr>
      <vt:lpstr>Calibri</vt:lpstr>
      <vt:lpstr>Corbel</vt:lpstr>
      <vt:lpstr>Helvetica</vt:lpstr>
      <vt:lpstr>Segoe UI</vt:lpstr>
      <vt:lpstr>Wingdings 2</vt:lpstr>
      <vt:lpstr>Frame</vt:lpstr>
      <vt:lpstr>Virginia’s Notes</vt:lpstr>
      <vt:lpstr>Next Batch of bibliographic records going to Marcive for processing</vt:lpstr>
      <vt:lpstr>Subject heading changes worthy of note</vt:lpstr>
      <vt:lpstr>Still more LC subject heading changes</vt:lpstr>
      <vt:lpstr>Subject heading changes</vt:lpstr>
      <vt:lpstr>Remember to change certain headings</vt:lpstr>
      <vt:lpstr>Virginia’s ongoing projects</vt:lpstr>
      <vt:lpstr>Reminder for when cataloging  CD’s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Virginia’s Notes</dc:title>
  <dc:creator>Virginia Seward</dc:creator>
  <cp:lastModifiedBy>Rachel Fischer</cp:lastModifiedBy>
  <cp:revision>3</cp:revision>
  <dcterms:created xsi:type="dcterms:W3CDTF">2021-11-09T20:16:35Z</dcterms:created>
  <dcterms:modified xsi:type="dcterms:W3CDTF">2022-05-20T20:29:04Z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46829ED4-EAB0-4EC1-90E3-2695B200671C</vt:lpwstr>
  </property>
  <property fmtid="{D5CDD505-2E9C-101B-9397-08002B2CF9AE}" pid="3" name="ArticulatePath">
    <vt:lpwstr>https://ccsliborg-my.sharepoint.com/personal/vseward_ccslib_org/Documents/Virginia’s Notes for May 2022 CAMM meeting</vt:lpwstr>
  </property>
  <property fmtid="{D5CDD505-2E9C-101B-9397-08002B2CF9AE}" pid="4" name="ContentTypeId">
    <vt:lpwstr>0x010100417FD8AEDA893740B2E2B561320165F3</vt:lpwstr>
  </property>
</Properties>
</file>