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4"/>
  </p:sldMasterIdLst>
  <p:sldIdLst>
    <p:sldId id="285" r:id="rId5"/>
    <p:sldId id="291" r:id="rId6"/>
    <p:sldId id="282" r:id="rId7"/>
    <p:sldId id="283" r:id="rId8"/>
    <p:sldId id="284" r:id="rId9"/>
    <p:sldId id="281" r:id="rId10"/>
    <p:sldId id="260" r:id="rId11"/>
    <p:sldId id="287" r:id="rId12"/>
    <p:sldId id="261" r:id="rId13"/>
    <p:sldId id="286" r:id="rId14"/>
    <p:sldId id="258" r:id="rId15"/>
    <p:sldId id="272" r:id="rId16"/>
    <p:sldId id="274" r:id="rId17"/>
    <p:sldId id="288" r:id="rId18"/>
    <p:sldId id="289" r:id="rId19"/>
    <p:sldId id="290" r:id="rId20"/>
    <p:sldId id="293" r:id="rId21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0B5E7-9AA2-F6F0-637A-ECE107FD6627}" v="168" dt="2022-09-08T16:51:27.040"/>
    <p1510:client id="{2C1C78C0-E3AA-C488-9D5E-C83EC275B4D1}" v="13" dt="2022-09-06T15:28:33.932"/>
    <p1510:client id="{40C3D302-134B-7E9E-A3FF-DE1F5D59ECFA}" v="123" dt="2022-09-08T20:03:25.147"/>
    <p1510:client id="{54FFBE82-59C0-4BE1-B381-BDDD5ACEB08B}" v="16" dt="2022-09-06T15:38:41.097"/>
    <p1510:client id="{A3DC681A-A5F7-7DD9-3BCE-044C6BBA80C9}" v="19" dt="2022-09-07T18:33:19.293"/>
    <p1510:client id="{A406858A-DB25-C874-2B90-60DCD7F26F84}" v="2397" dt="2022-09-06T17:18:16.630"/>
    <p1510:client id="{C0213B94-6AB0-6A5F-9717-A9FA3A539D5B}" v="128" dt="2022-09-08T21:06:16.606"/>
    <p1510:client id="{FB19F775-8167-532D-52B1-ABE3AF96EB66}" v="10" dt="2022-09-09T15:58:01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eko Landers" userId="S::mlanders@ccslib.org::07da9021-f6ba-44e0-a1fa-c81110e01fa0" providerId="AD" clId="Web-{FB19F775-8167-532D-52B1-ABE3AF96EB66}"/>
    <pc:docChg chg="delSld">
      <pc:chgData name="Mieko Landers" userId="S::mlanders@ccslib.org::07da9021-f6ba-44e0-a1fa-c81110e01fa0" providerId="AD" clId="Web-{FB19F775-8167-532D-52B1-ABE3AF96EB66}" dt="2022-09-09T15:58:01.731" v="9"/>
      <pc:docMkLst>
        <pc:docMk/>
      </pc:docMkLst>
      <pc:sldChg chg="del">
        <pc:chgData name="Mieko Landers" userId="S::mlanders@ccslib.org::07da9021-f6ba-44e0-a1fa-c81110e01fa0" providerId="AD" clId="Web-{FB19F775-8167-532D-52B1-ABE3AF96EB66}" dt="2022-09-09T15:58:01.731" v="9"/>
        <pc:sldMkLst>
          <pc:docMk/>
          <pc:sldMk cId="3558036923" sldId="273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6"/>
        <pc:sldMkLst>
          <pc:docMk/>
          <pc:sldMk cId="3878030726" sldId="292"/>
        </pc:sldMkLst>
      </pc:sldChg>
      <pc:sldChg chg="del">
        <pc:chgData name="Mieko Landers" userId="S::mlanders@ccslib.org::07da9021-f6ba-44e0-a1fa-c81110e01fa0" providerId="AD" clId="Web-{FB19F775-8167-532D-52B1-ABE3AF96EB66}" dt="2022-09-09T15:57:55.637" v="7"/>
        <pc:sldMkLst>
          <pc:docMk/>
          <pc:sldMk cId="3284325198" sldId="294"/>
        </pc:sldMkLst>
      </pc:sldChg>
      <pc:sldChg chg="del">
        <pc:chgData name="Mieko Landers" userId="S::mlanders@ccslib.org::07da9021-f6ba-44e0-a1fa-c81110e01fa0" providerId="AD" clId="Web-{FB19F775-8167-532D-52B1-ABE3AF96EB66}" dt="2022-09-09T15:57:55.637" v="8"/>
        <pc:sldMkLst>
          <pc:docMk/>
          <pc:sldMk cId="674304530" sldId="295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4"/>
        <pc:sldMkLst>
          <pc:docMk/>
          <pc:sldMk cId="3712775422" sldId="296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2"/>
        <pc:sldMkLst>
          <pc:docMk/>
          <pc:sldMk cId="68093436" sldId="297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5"/>
        <pc:sldMkLst>
          <pc:docMk/>
          <pc:sldMk cId="2094129069" sldId="298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3"/>
        <pc:sldMkLst>
          <pc:docMk/>
          <pc:sldMk cId="3291781256" sldId="299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1"/>
        <pc:sldMkLst>
          <pc:docMk/>
          <pc:sldMk cId="2789574822" sldId="300"/>
        </pc:sldMkLst>
      </pc:sldChg>
      <pc:sldChg chg="del">
        <pc:chgData name="Mieko Landers" userId="S::mlanders@ccslib.org::07da9021-f6ba-44e0-a1fa-c81110e01fa0" providerId="AD" clId="Web-{FB19F775-8167-532D-52B1-ABE3AF96EB66}" dt="2022-09-09T15:57:55.622" v="0"/>
        <pc:sldMkLst>
          <pc:docMk/>
          <pc:sldMk cId="3133512680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4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1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19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57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6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3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0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2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0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03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ga.gov/commission/jcar/admincode/023/023030500000700R.html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334E15-F844-52BE-9A55-C6350E47DCA7}"/>
              </a:ext>
            </a:extLst>
          </p:cNvPr>
          <p:cNvSpPr txBox="1"/>
          <p:nvPr/>
        </p:nvSpPr>
        <p:spPr>
          <a:xfrm>
            <a:off x="354419" y="1180213"/>
            <a:ext cx="62802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>
                <a:latin typeface="+mj-lt"/>
              </a:rPr>
              <a:t>Circulation/ILL Advisory Group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0F1708D-0E0C-8821-E47A-1A6A1A5357C5}"/>
              </a:ext>
            </a:extLst>
          </p:cNvPr>
          <p:cNvCxnSpPr>
            <a:cxnSpLocks/>
          </p:cNvCxnSpPr>
          <p:nvPr/>
        </p:nvCxnSpPr>
        <p:spPr>
          <a:xfrm>
            <a:off x="7474689" y="1515369"/>
            <a:ext cx="0" cy="31153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9A6EAD7-4858-AB65-FDC7-AC72C7020BC5}"/>
              </a:ext>
            </a:extLst>
          </p:cNvPr>
          <p:cNvSpPr txBox="1"/>
          <p:nvPr/>
        </p:nvSpPr>
        <p:spPr>
          <a:xfrm>
            <a:off x="8027580" y="2842206"/>
            <a:ext cx="3157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+mj-lt"/>
              </a:rPr>
              <a:t>SEPTEMBER 9, 2022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162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F89FC01-D0CF-4899-A184-1F0070363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4E5A9FF-C93F-4A6D-ABDE-2533C3017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90A4124-979D-4376-AA58-6501D58B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4B019A08-55AD-4038-B865-37DA596B8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2346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Item Editing Permissions</a:t>
            </a:r>
          </a:p>
        </p:txBody>
      </p:sp>
      <p:pic>
        <p:nvPicPr>
          <p:cNvPr id="5" name="Picture 5" descr="Chart, pie chart&#10;&#10;Description automatically generated">
            <a:extLst>
              <a:ext uri="{FF2B5EF4-FFF2-40B4-BE49-F238E27FC236}">
                <a16:creationId xmlns:a16="http://schemas.microsoft.com/office/drawing/2014/main" id="{8531EA1F-877D-96C9-71AE-39E3620FA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76" y="2082522"/>
            <a:ext cx="5451627" cy="3305510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BA067F2-7FAF-4758-9BC4-F7C88ED90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6411684" y="2198914"/>
            <a:ext cx="5127172" cy="3670180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As of August 28, 628 staff are in the ILLBBM permission group. 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Of those staff, roughly 92% are also part of a group with item editing permissions (576 staff).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endParaRPr lang="en-US" sz="240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Font typeface="Calibri" panose="020F0502020204030204" pitchFamily="34" charset="0"/>
            </a:pPr>
            <a:r>
              <a:rPr lang="en-US" sz="240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Roughly 8% of ILLBBM staff do not currently have item editing permissions (52 staff).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627C7B9-FD35-4E35-B741-E4A9A5F41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76B7131-2035-43F9-84E8-2B4749D33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custDataLst>
      <p:tags r:id="rId1"/>
    </p:custDataLst>
    <p:extLst>
      <p:ext uri="{BB962C8B-B14F-4D97-AF65-F5344CB8AC3E}">
        <p14:creationId xmlns:p14="http://schemas.microsoft.com/office/powerpoint/2010/main" val="45733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62BD2-629A-4B46-84A9-6E30390C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Options to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6589-F093-4E36-94A9-CE2C9056C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86928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ea typeface="+mn-lt"/>
                <a:cs typeface="+mn-lt"/>
              </a:rPr>
              <a:t>1. Should item editing permissions be added to the ILLBBM group? </a:t>
            </a:r>
          </a:p>
          <a:p>
            <a:r>
              <a:rPr lang="en-US" sz="2400">
                <a:ea typeface="+mn-lt"/>
                <a:cs typeface="+mn-lt"/>
              </a:rPr>
              <a:t>With this option, any staff who is part of the ILLBBM permission group will be able to edit the Details tab for items assigned to their library</a:t>
            </a:r>
            <a:br>
              <a:rPr lang="en-US" sz="2400">
                <a:ea typeface="+mn-lt"/>
                <a:cs typeface="+mn-lt"/>
              </a:rPr>
            </a:br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2. Should ILLBBM permissions be left as-is? </a:t>
            </a:r>
          </a:p>
          <a:p>
            <a:r>
              <a:rPr lang="en-US" sz="2400">
                <a:ea typeface="+mn-lt"/>
                <a:cs typeface="+mn-lt"/>
              </a:rPr>
              <a:t>With this option, libraries can continue to add staff to an existing permission group with item editing permissions as needed</a:t>
            </a:r>
            <a:endParaRPr lang="en-US">
              <a:cs typeface="Calibri" panose="020F0502020204030204"/>
            </a:endParaRPr>
          </a:p>
          <a:p>
            <a:endParaRPr lang="en-US" sz="3200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862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Children of Separated Parents and Multiple Library Cards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646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Background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In the section addressing users with multiple library cards, the CCS Circulation Manual does not explicitly mention children of separated parents</a:t>
            </a:r>
            <a:endParaRPr lang="en-US" sz="2400" dirty="0">
              <a:cs typeface="Calibri"/>
            </a:endParaRPr>
          </a:p>
          <a:p>
            <a:endParaRPr lang="en-US" sz="24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Children of separated parents was used as an example during the previous Circ/ILL Advisory discussion on users with multiple library cards; the group was unanimous that there are valid situations where users may have multiple cards in the database</a:t>
            </a:r>
          </a:p>
          <a:p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925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Background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Response from State Library and RAILS during initial discussion: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There are no existing statutes that deny an owner of multiple properties from receiving a card from each library they pay taxes to </a:t>
            </a:r>
            <a:endParaRPr lang="en-US">
              <a:ea typeface="+mn-lt"/>
              <a:cs typeface="+mn-lt"/>
            </a:endParaRPr>
          </a:p>
          <a:p>
            <a:pPr marL="742950" lvl="1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Additionally, there are no state statutes relating to library card access for children of separated parents; access is up to local library policy</a:t>
            </a:r>
            <a:endParaRPr lang="en-US">
              <a:cs typeface="Calibri" panose="020F0502020204030204"/>
            </a:endParaRPr>
          </a:p>
          <a:p>
            <a:endParaRPr lang="en-US" sz="24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CCS is re-verifying with RAILS and the State Library</a:t>
            </a:r>
          </a:p>
          <a:p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80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F89FC01-D0CF-4899-A184-1F0070363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E5A9FF-C93F-4A6D-ABDE-2533C3017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0A4124-979D-4376-AA58-6501D58B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5A52B12-0826-4A26-ABA2-386F72111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D0DA68-F652-496F-B8B5-9A66255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141384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>
                <a:solidFill>
                  <a:srgbClr val="FFFFFF"/>
                </a:solidFill>
              </a:rPr>
              <a:t>Revised Entry to CCS Circulation Manual</a:t>
            </a:r>
            <a:endParaRPr lang="en-US" sz="36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492371" y="2491555"/>
            <a:ext cx="3084844" cy="2732743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400">
                <a:solidFill>
                  <a:srgbClr val="FFFFFF"/>
                </a:solidFill>
              </a:rPr>
              <a:t>Drafted revisions in red</a:t>
            </a:r>
            <a:endParaRPr lang="en-US" sz="240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F50AF6-4E23-4BD9-92C7-45A3E16E4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8BABED-4D1E-372D-25FB-96F6D5D68BB2}"/>
              </a:ext>
            </a:extLst>
          </p:cNvPr>
          <p:cNvCxnSpPr/>
          <p:nvPr/>
        </p:nvCxnSpPr>
        <p:spPr>
          <a:xfrm flipV="1">
            <a:off x="495299" y="2066926"/>
            <a:ext cx="2500312" cy="11905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DA2E3CD-3E9E-95B9-5B96-682AFE542F9F}"/>
              </a:ext>
            </a:extLst>
          </p:cNvPr>
          <p:cNvSpPr txBox="1"/>
          <p:nvPr/>
        </p:nvSpPr>
        <p:spPr>
          <a:xfrm>
            <a:off x="4496937" y="266131"/>
            <a:ext cx="7167349" cy="64633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cs typeface="Segoe UI"/>
              </a:rPr>
              <a:t>2.xii Users with Multiple Library Cards</a:t>
            </a:r>
            <a:r>
              <a:rPr lang="en-US" b="1">
                <a:latin typeface="WordVisiCarriageReturn_MSFontService"/>
              </a:rPr>
              <a:t> </a:t>
            </a:r>
            <a:endParaRPr lang="en-US">
              <a:cs typeface="Calibri"/>
            </a:endParaRPr>
          </a:p>
          <a:p>
            <a:br>
              <a:rPr lang="en-US">
                <a:latin typeface="WordVisiCarriageReturn_MSFontService"/>
              </a:rPr>
            </a:br>
            <a:r>
              <a:rPr lang="en-US">
                <a:cs typeface="Segoe UI"/>
              </a:rPr>
              <a:t>Staff should refer to </a:t>
            </a:r>
            <a:r>
              <a:rPr lang="en-US">
                <a:solidFill>
                  <a:schemeClr val="accent1">
                    <a:lumMod val="75000"/>
                  </a:schemeClr>
                </a:solidFill>
                <a:cs typeface="Segoe U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Section 3050.70 Non-Resident Property Owner and Leasee</a:t>
            </a:r>
            <a:r>
              <a:rPr lang="en-US">
                <a:cs typeface="Segoe UI"/>
              </a:rPr>
              <a:t> of the Illinois Administrative Code. </a:t>
            </a:r>
            <a:r>
              <a:rPr lang="en-US">
                <a:cs typeface="Calibri"/>
              </a:rPr>
              <a:t> </a:t>
            </a:r>
          </a:p>
          <a:p>
            <a:endParaRPr lang="en-US">
              <a:cs typeface="Calibri"/>
            </a:endParaRPr>
          </a:p>
          <a:p>
            <a:r>
              <a:rPr lang="en-US">
                <a:cs typeface="Segoe UI"/>
              </a:rPr>
              <a:t>Per this statute, an individual who owns or leases property that is taxed for library service in multiple library service areas may receive a card from each library. This may include the property owner or persons who rent (“lease”) the property, </a:t>
            </a:r>
            <a:r>
              <a:rPr lang="en-US" b="1">
                <a:solidFill>
                  <a:srgbClr val="C00000"/>
                </a:solidFill>
                <a:cs typeface="Segoe UI"/>
              </a:rPr>
              <a:t>or children of separated parents who each reside in different library service areas</a:t>
            </a:r>
            <a:r>
              <a:rPr lang="en-US">
                <a:solidFill>
                  <a:srgbClr val="C00000"/>
                </a:solidFill>
                <a:cs typeface="Segoe UI"/>
              </a:rPr>
              <a:t>.</a:t>
            </a:r>
            <a:r>
              <a:rPr lang="en-US">
                <a:cs typeface="Segoe UI"/>
              </a:rPr>
              <a:t> </a:t>
            </a:r>
            <a:r>
              <a:rPr lang="en-US" strike="sngStrike">
                <a:solidFill>
                  <a:srgbClr val="C00000"/>
                </a:solidFill>
                <a:cs typeface="Segoe UI"/>
              </a:rPr>
              <a:t>According to the Illinois State Library,</a:t>
            </a:r>
            <a:r>
              <a:rPr lang="en-US">
                <a:solidFill>
                  <a:srgbClr val="C00000"/>
                </a:solidFill>
                <a:cs typeface="Segoe UI"/>
              </a:rPr>
              <a:t> </a:t>
            </a:r>
            <a:r>
              <a:rPr lang="en-US">
                <a:cs typeface="Segoe UI"/>
              </a:rPr>
              <a:t>There is no prohibition in statute that would deny an individual paying taxes to two or more libraries from receiving a library card from each.</a:t>
            </a:r>
            <a:r>
              <a:rPr lang="en-US" b="1">
                <a:cs typeface="Segoe UI"/>
              </a:rPr>
              <a:t> </a:t>
            </a:r>
            <a:r>
              <a:rPr lang="en-US" b="1">
                <a:solidFill>
                  <a:srgbClr val="C00000"/>
                </a:solidFill>
                <a:cs typeface="Segoe UI"/>
              </a:rPr>
              <a:t>Library card access for children of separated parents can be determined by local library policy.</a:t>
            </a:r>
            <a:r>
              <a:rPr lang="en-US">
                <a:solidFill>
                  <a:srgbClr val="C00000"/>
                </a:solidFill>
                <a:cs typeface="Calibri"/>
              </a:rPr>
              <a:t> </a:t>
            </a:r>
          </a:p>
          <a:p>
            <a:endParaRPr lang="en-US">
              <a:solidFill>
                <a:srgbClr val="C00000"/>
              </a:solidFill>
              <a:cs typeface="Calibri"/>
            </a:endParaRPr>
          </a:p>
          <a:p>
            <a:r>
              <a:rPr lang="en-US">
                <a:cs typeface="Segoe UI"/>
              </a:rPr>
              <a:t>Libraries may issue a separate card to a user with an existing account if that user owns or leases property within the library’s service area. </a:t>
            </a:r>
            <a:r>
              <a:rPr lang="en-US" b="1">
                <a:solidFill>
                  <a:srgbClr val="C00000"/>
                </a:solidFill>
                <a:cs typeface="Segoe UI"/>
              </a:rPr>
              <a:t>Libraries may also issue a separate library card to a child of separated parents if the child has an existing account at a different library and such access follows local library policy</a:t>
            </a:r>
            <a:r>
              <a:rPr lang="en-US">
                <a:solidFill>
                  <a:srgbClr val="C00000"/>
                </a:solidFill>
                <a:cs typeface="Segoe UI"/>
              </a:rPr>
              <a:t>.</a:t>
            </a:r>
            <a:r>
              <a:rPr lang="en-US">
                <a:cs typeface="Segoe UI"/>
              </a:rPr>
              <a:t> The patron will essentially have two or more home library cards and accounts in the database. Libraries should adhere to local policy for issuing cards (example: local policy may state that non-resident taxpayers may be issued one card per household).</a:t>
            </a:r>
            <a:r>
              <a:rPr lang="en-US">
                <a:cs typeface="Calibri"/>
              </a:rPr>
              <a:t> 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5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Migration Training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66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Background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" sz="2400" dirty="0">
                <a:ea typeface="+mn-lt"/>
                <a:cs typeface="+mn-lt"/>
              </a:rPr>
              <a:t>The next library migration will likely use a blended training strategy </a:t>
            </a:r>
            <a:endParaRPr lang="en-US"/>
          </a:p>
          <a:p>
            <a:pPr marL="742950" lvl="1" indent="-285750">
              <a:buFont typeface="Arial"/>
              <a:buChar char="•"/>
            </a:pPr>
            <a:r>
              <a:rPr lang="en" sz="2400" dirty="0">
                <a:ea typeface="+mn-lt"/>
                <a:cs typeface="+mn-lt"/>
              </a:rPr>
              <a:t>Blended training uses both virtual asynchronous training (pre-recorded videos, software simulations, PDF handouts) and in-person synchronous training sessions</a:t>
            </a:r>
            <a:endParaRPr lang="en" dirty="0">
              <a:cs typeface="Calibri" panose="020F0502020204030204"/>
            </a:endParaRPr>
          </a:p>
          <a:p>
            <a:endParaRPr lang="en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" sz="2400" dirty="0">
                <a:ea typeface="+mn-lt"/>
                <a:cs typeface="+mn-lt"/>
              </a:rPr>
              <a:t>We have not before migrated a library using blended training and need to figure out the most effective approach</a:t>
            </a:r>
            <a:endParaRPr lang="en-US" sz="2400" dirty="0">
              <a:ea typeface="+mn-lt"/>
              <a:cs typeface="+mn-lt"/>
            </a:endParaRPr>
          </a:p>
          <a:p>
            <a:endParaRPr lang="en" sz="24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" sz="2400" dirty="0">
                <a:ea typeface="+mn-lt"/>
                <a:cs typeface="+mn-lt"/>
              </a:rPr>
              <a:t>Additionally, we would like to be able to provide recommendations for internal training to the incoming libraries.</a:t>
            </a:r>
            <a:endParaRPr lang="en-US" sz="24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  <a:p>
            <a:pPr lvl="1"/>
            <a:endParaRPr lang="en-US" sz="2400">
              <a:ea typeface="+mn-lt"/>
              <a:cs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33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Overview of Circulation/ILL</a:t>
            </a:r>
            <a:br>
              <a:rPr lang="en-US" sz="6000">
                <a:cs typeface="Calibri Light"/>
              </a:rPr>
            </a:br>
            <a:r>
              <a:rPr lang="en-US" sz="6000">
                <a:cs typeface="Calibri Light"/>
              </a:rPr>
              <a:t>Advisory Group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45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Circ/ILL Advisory Group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7280" y="1936236"/>
            <a:ext cx="10340453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ea typeface="+mn-lt"/>
                <a:cs typeface="+mn-lt"/>
              </a:rPr>
              <a:t>Advisory groups consult with CCS on potential system configuration changes, assist with research and testing, and recommend policy changes and best practices to their associated technical groups. </a:t>
            </a:r>
            <a:endParaRPr lang="en-US" sz="2400">
              <a:cs typeface="Calibri" panose="020F0502020204030204"/>
            </a:endParaRPr>
          </a:p>
          <a:p>
            <a:endParaRPr lang="en-US" sz="2400">
              <a:ea typeface="+mn-lt"/>
              <a:cs typeface="+mn-lt"/>
            </a:endParaRPr>
          </a:p>
          <a:p>
            <a:r>
              <a:rPr lang="en-US" sz="2400">
                <a:ea typeface="+mn-lt"/>
                <a:cs typeface="+mn-lt"/>
              </a:rPr>
              <a:t>Advisory group members are expected to:</a:t>
            </a:r>
          </a:p>
          <a:p>
            <a:r>
              <a:rPr lang="en-US" sz="2400">
                <a:ea typeface="+mn-lt"/>
                <a:cs typeface="+mn-lt"/>
              </a:rPr>
              <a:t>•Use their expertise and knowledge to represent the CCS community</a:t>
            </a:r>
          </a:p>
          <a:p>
            <a:r>
              <a:rPr lang="en-US" sz="2400">
                <a:ea typeface="+mn-lt"/>
                <a:cs typeface="+mn-lt"/>
              </a:rPr>
              <a:t>•Participate in 4 advisory group meetings per year</a:t>
            </a:r>
          </a:p>
          <a:p>
            <a:r>
              <a:rPr lang="en-US" sz="2400">
                <a:ea typeface="+mn-lt"/>
                <a:cs typeface="+mn-lt"/>
              </a:rPr>
              <a:t>•Participate in 4 associated technical group meetings per year</a:t>
            </a:r>
          </a:p>
          <a:p>
            <a:r>
              <a:rPr lang="en-US" sz="2400">
                <a:ea typeface="+mn-lt"/>
                <a:cs typeface="+mn-lt"/>
              </a:rPr>
              <a:t>•Engage in online, asynchronous conversation and research between meetings</a:t>
            </a:r>
          </a:p>
          <a:p>
            <a:r>
              <a:rPr lang="en-US" sz="2400">
                <a:ea typeface="+mn-lt"/>
                <a:cs typeface="+mn-lt"/>
              </a:rPr>
              <a:t>•Work with CCS staff to present findings and recommendations as needed.</a:t>
            </a:r>
            <a:endParaRPr lang="en-US" sz="2400">
              <a:cs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900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CBA9E2F1-2973-4875-B75F-381612E863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146" y="1112924"/>
            <a:ext cx="10306334" cy="40521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3662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Circ/ILL Advisory Group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ea typeface="+mn-lt"/>
                <a:cs typeface="+mn-lt"/>
              </a:rPr>
              <a:t>2022-2023 Meeting Dates</a:t>
            </a:r>
          </a:p>
          <a:p>
            <a:endParaRPr lang="en-US" sz="2400">
              <a:cs typeface="Calibri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Friday, September 9, 2022 (9:30am)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Friday, December 9, 2022 (9:30am)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Friday, March 17, 2023 (9:30am)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Friday, June 9, 2023 (9:30am) 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740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>
                <a:cs typeface="Calibri Light"/>
              </a:rPr>
              <a:t>Interlibrary Loan and Item Editing Permissions</a:t>
            </a:r>
            <a:endParaRPr lang="en-US" sz="6600">
              <a:cs typeface="Calibri Light" panose="020F03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16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Background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/>
              <a:t>The ILLBBM permission group does not come with item editing permissions (including item price)</a:t>
            </a:r>
            <a:endParaRPr lang="en-US" sz="2400">
              <a:cs typeface="Calibri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To modify an item record's price field, staff must be part of Cataloging 1, Public Services Item Editing, or Circulation Managers permission group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650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cs typeface="Calibri Light"/>
              </a:rPr>
              <a:t>Background</a:t>
            </a:r>
            <a:endParaRPr lang="en-US" sz="4400">
              <a:cs typeface="Calibri Light" panose="020F03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1096370" y="2074459"/>
            <a:ext cx="10340453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If the item becomes Lost and the ILL item record does not have a price assigned, Polaris will apply the default to the bill</a:t>
            </a:r>
            <a:endParaRPr lang="en-US"/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ILL staff may want to modify the price after receiving an ILL request to reflect the true price of the item</a:t>
            </a: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Staff who are in the ILLBBM permission group but not in an item editing permission group will not be able to edit the item price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460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F89FC01-D0CF-4899-A184-1F0070363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E5A9FF-C93F-4A6D-ABDE-2533C3017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0A4124-979D-4376-AA58-6501D58B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5A52B12-0826-4A26-ABA2-386F72111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DD0DA68-F652-496F-B8B5-9A66255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62BD92-B794-4036-B6EE-24599C7E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14252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Item Editing Permissions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EFB2A0-4632-448A-9A31-BA13CDDAD320}"/>
              </a:ext>
            </a:extLst>
          </p:cNvPr>
          <p:cNvSpPr txBox="1"/>
          <p:nvPr/>
        </p:nvSpPr>
        <p:spPr>
          <a:xfrm>
            <a:off x="492371" y="2332331"/>
            <a:ext cx="3084844" cy="3335519"/>
          </a:xfrm>
          <a:prstGeom prst="rect">
            <a:avLst/>
          </a:prstGeom>
        </p:spPr>
        <p:txBody>
          <a:bodyPr rot="0" spcFirstLastPara="0" vertOverflow="overflow" horzOverflow="overflow" vert="horz" lIns="0" tIns="45720" rIns="0" bIns="45720" numCol="1" spcCol="0" rtlCol="0" fromWordArt="0" anchor="t" anchorCtr="0" forceAA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800">
                <a:solidFill>
                  <a:srgbClr val="FFFFFF"/>
                </a:solidFill>
              </a:rPr>
              <a:t>If item editing permissions are added to the ILLBBM group, staff would be able to edit the </a:t>
            </a:r>
            <a:r>
              <a:rPr lang="en-US" sz="2800" b="1">
                <a:solidFill>
                  <a:srgbClr val="FFFFFF"/>
                </a:solidFill>
              </a:rPr>
              <a:t>Details tab </a:t>
            </a:r>
            <a:r>
              <a:rPr lang="en-US" sz="2800">
                <a:solidFill>
                  <a:srgbClr val="FFFFFF"/>
                </a:solidFill>
              </a:rPr>
              <a:t>of all item records assigned to their library</a:t>
            </a:r>
            <a:endParaRPr lang="en-US" sz="2800">
              <a:cs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F50AF6-4E23-4BD9-92C7-45A3E16E4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2C75309-7B39-AFB0-9C21-178913E767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8174" y="2117057"/>
            <a:ext cx="7226706" cy="299298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8BABED-4D1E-372D-25FB-96F6D5D68BB2}"/>
              </a:ext>
            </a:extLst>
          </p:cNvPr>
          <p:cNvCxnSpPr/>
          <p:nvPr/>
        </p:nvCxnSpPr>
        <p:spPr>
          <a:xfrm flipV="1">
            <a:off x="495299" y="2066926"/>
            <a:ext cx="2500312" cy="11905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9151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RETROSPECT" val="5U0kL0qF"/>
  <p:tag name="ARTICULATE_SLIDE_THUMBNAIL_REFRESH" val="1"/>
  <p:tag name="ARTICULATE_SLIDE_COUNT" val="2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Retrospect">
  <a:themeElements>
    <a:clrScheme name="Mieko Cust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0070C0"/>
      </a:accent1>
      <a:accent2>
        <a:srgbClr val="025283"/>
      </a:accent2>
      <a:accent3>
        <a:srgbClr val="89C43A"/>
      </a:accent3>
      <a:accent4>
        <a:srgbClr val="F79421"/>
      </a:accent4>
      <a:accent5>
        <a:srgbClr val="C00000"/>
      </a:accent5>
      <a:accent6>
        <a:srgbClr val="FFC000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6" ma:contentTypeDescription="Create a new document." ma:contentTypeScope="" ma:versionID="c866420877e244c70eb9470a613692b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0fce3598c79f3c6131aba85682f8cf75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3117A6-31D4-47D4-B833-AC6C1A7B8AB6}">
  <ds:schemaRefs>
    <ds:schemaRef ds:uri="http://schemas.microsoft.com/office/2006/metadata/properties"/>
    <ds:schemaRef ds:uri="http://schemas.microsoft.com/office/infopath/2007/PartnerControls"/>
    <ds:schemaRef ds:uri="04fb2b99-be89-4f45-b37c-be1ef0c04955"/>
    <ds:schemaRef ds:uri="49174984-12fa-4a24-9ef6-8a7dc6c2db71"/>
  </ds:schemaRefs>
</ds:datastoreItem>
</file>

<file path=customXml/itemProps2.xml><?xml version="1.0" encoding="utf-8"?>
<ds:datastoreItem xmlns:ds="http://schemas.openxmlformats.org/officeDocument/2006/customXml" ds:itemID="{2AC78765-B6CD-4DA5-A21E-2C96547337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14B78B-4B37-4D13-A3B9-B7AFED28BA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Retrospect</vt:lpstr>
      <vt:lpstr>PowerPoint Presentation</vt:lpstr>
      <vt:lpstr>Overview of Circulation/ILL Advisory Group</vt:lpstr>
      <vt:lpstr>Circ/ILL Advisory Group</vt:lpstr>
      <vt:lpstr>PowerPoint Presentation</vt:lpstr>
      <vt:lpstr>Circ/ILL Advisory Group</vt:lpstr>
      <vt:lpstr>Interlibrary Loan and Item Editing Permissions</vt:lpstr>
      <vt:lpstr>Background</vt:lpstr>
      <vt:lpstr>Background</vt:lpstr>
      <vt:lpstr>Item Editing Permissions</vt:lpstr>
      <vt:lpstr>Item Editing Permissions</vt:lpstr>
      <vt:lpstr>Options to Discuss</vt:lpstr>
      <vt:lpstr>Children of Separated Parents and Multiple Library Cards</vt:lpstr>
      <vt:lpstr>Background</vt:lpstr>
      <vt:lpstr>Background</vt:lpstr>
      <vt:lpstr>Revised Entry to CCS Circulation Manual</vt:lpstr>
      <vt:lpstr>Migration Training</vt:lpstr>
      <vt:lpstr>Background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86</cp:revision>
  <dcterms:created xsi:type="dcterms:W3CDTF">2021-08-24T16:46:34Z</dcterms:created>
  <dcterms:modified xsi:type="dcterms:W3CDTF">2022-09-09T15:58:06Z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9156F485-1084-4F2E-92FD-EFA60BCBAD11</vt:lpwstr>
  </property>
  <property fmtid="{D5CDD505-2E9C-101B-9397-08002B2CF9AE}" pid="3" name="ArticulatePath">
    <vt:lpwstr>https://ccsliborg-my.sharepoint.com/personal/mlanders_ccslib_org/Documents/CCS Technical and Advisory Groups/Circ-ILL Advisory Group/2022-September/Slides - SEPT 2022</vt:lpwstr>
  </property>
  <property fmtid="{D5CDD505-2E9C-101B-9397-08002B2CF9AE}" pid="4" name="ContentTypeId">
    <vt:lpwstr>0x010100417FD8AEDA893740B2E2B561320165F3</vt:lpwstr>
  </property>
  <property fmtid="{D5CDD505-2E9C-101B-9397-08002B2CF9AE}" pid="5" name="MediaServiceImageTags">
    <vt:lpwstr/>
  </property>
</Properties>
</file>