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7" r:id="rId3"/>
    <p:sldId id="258" r:id="rId4"/>
    <p:sldId id="259" r:id="rId5"/>
    <p:sldId id="264" r:id="rId6"/>
    <p:sldId id="271" r:id="rId7"/>
    <p:sldId id="270" r:id="rId8"/>
    <p:sldId id="260" r:id="rId9"/>
    <p:sldId id="261" r:id="rId10"/>
    <p:sldId id="262" r:id="rId11"/>
    <p:sldId id="269" r:id="rId12"/>
    <p:sldId id="263" r:id="rId13"/>
    <p:sldId id="265" r:id="rId14"/>
    <p:sldId id="267" r:id="rId15"/>
    <p:sldId id="266" r:id="rId16"/>
    <p:sldId id="26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924545-411B-49C8-5E36-1EED3EBCAE43}" v="867" dt="2022-10-04T19:15:04.294"/>
    <p1510:client id="{682A04AD-FA9A-F10D-6158-7D48CE8EE08E}" v="14" dt="2022-10-05T14:50:56.566"/>
    <p1510:client id="{9EE90159-4F44-8359-DA8F-FF583C942E72}" v="153" dt="2022-10-06T17:16:19.2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942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970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230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44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905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10/7/2022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043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10/7/2022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466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10/7/2022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017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542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10/7/2022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830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10/7/2022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25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214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help@ccslib.org" TargetMode="Externa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lga.gov/commission/jcar/admincode/023/023030500000700R.html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cslib.org/listserv-guidelines" TargetMode="Externa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cslib.org/training/transit-items-damaged-and-missing-parts" TargetMode="Externa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4458" y="2073363"/>
            <a:ext cx="8064285" cy="2144553"/>
          </a:xfrm>
        </p:spPr>
        <p:txBody>
          <a:bodyPr/>
          <a:lstStyle/>
          <a:p>
            <a:r>
              <a:rPr lang="en-US" b="1" dirty="0"/>
              <a:t>CCS Circulation Technical Group Meeting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6286" y="4670246"/>
            <a:ext cx="7315200" cy="914400"/>
          </a:xfrm>
        </p:spPr>
        <p:txBody>
          <a:bodyPr/>
          <a:lstStyle/>
          <a:p>
            <a:r>
              <a:rPr lang="en-US" dirty="0"/>
              <a:t>October 7, 2022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 descr="Graphical user interface, text, application, chat or text message&#10;&#10;Description automatically generated">
            <a:extLst>
              <a:ext uri="{FF2B5EF4-FFF2-40B4-BE49-F238E27FC236}">
                <a16:creationId xmlns:a16="http://schemas.microsoft.com/office/drawing/2014/main" id="{6754E367-668C-BF70-F885-3E7C05628A5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651006" y="868680"/>
            <a:ext cx="2617006" cy="5120640"/>
          </a:xfr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E975F7D3-31CB-2C19-B089-DAD19705C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032" y="2227881"/>
            <a:ext cx="3067115" cy="2119134"/>
          </a:xfrm>
        </p:spPr>
        <p:txBody>
          <a:bodyPr>
            <a:normAutofit/>
          </a:bodyPr>
          <a:lstStyle/>
          <a:p>
            <a:r>
              <a:rPr lang="en-US" sz="3600" dirty="0"/>
              <a:t>SMS Text</a:t>
            </a:r>
            <a:r>
              <a:rPr lang="en-US" dirty="0"/>
              <a:t> </a:t>
            </a:r>
            <a:r>
              <a:rPr lang="en-US" sz="3600" dirty="0"/>
              <a:t> Receipt Option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98A865F-F0AF-4794-4FA0-3E26FB8F79DE}"/>
              </a:ext>
            </a:extLst>
          </p:cNvPr>
          <p:cNvSpPr txBox="1"/>
          <p:nvPr/>
        </p:nvSpPr>
        <p:spPr>
          <a:xfrm>
            <a:off x="6261317" y="2515893"/>
            <a:ext cx="5481232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1">
              <a:buChar char="•"/>
            </a:pPr>
            <a:r>
              <a:rPr lang="en-US" sz="2400" dirty="0">
                <a:solidFill>
                  <a:schemeClr val="tx2"/>
                </a:solidFill>
                <a:latin typeface="Calibri"/>
                <a:cs typeface="Arial"/>
              </a:rPr>
              <a:t>Will send separate text for each item checked out or renewed​</a:t>
            </a:r>
            <a:endParaRPr lang="en-US" sz="2400">
              <a:solidFill>
                <a:schemeClr val="tx2"/>
              </a:solidFill>
              <a:latin typeface="Calibri"/>
              <a:cs typeface="Arial"/>
            </a:endParaRPr>
          </a:p>
          <a:p>
            <a:pPr lvl="1"/>
            <a:endParaRPr lang="en-US" sz="2400" dirty="0">
              <a:solidFill>
                <a:schemeClr val="tx2"/>
              </a:solidFill>
              <a:latin typeface="Calibri"/>
              <a:cs typeface="Arial"/>
            </a:endParaRPr>
          </a:p>
          <a:p>
            <a:pPr lvl="1">
              <a:buChar char="•"/>
            </a:pPr>
            <a:r>
              <a:rPr lang="en-US" sz="2400" dirty="0">
                <a:solidFill>
                  <a:schemeClr val="tx2"/>
                </a:solidFill>
                <a:latin typeface="Calibri"/>
                <a:cs typeface="Arial"/>
              </a:rPr>
              <a:t>Will send fine receipt</a:t>
            </a:r>
          </a:p>
        </p:txBody>
      </p:sp>
    </p:spTree>
    <p:extLst>
      <p:ext uri="{BB962C8B-B14F-4D97-AF65-F5344CB8AC3E}">
        <p14:creationId xmlns:p14="http://schemas.microsoft.com/office/powerpoint/2010/main" val="7576043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D73E5-35F6-B2C7-09B9-8AA9C240B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032" y="2227881"/>
            <a:ext cx="3067115" cy="2119134"/>
          </a:xfrm>
        </p:spPr>
        <p:txBody>
          <a:bodyPr>
            <a:normAutofit/>
          </a:bodyPr>
          <a:lstStyle/>
          <a:p>
            <a:r>
              <a:rPr lang="en-US" sz="3600" dirty="0"/>
              <a:t>SMS Text  Receipt Option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467AC-A928-D49F-C742-1774DC557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2082" y="2224780"/>
            <a:ext cx="7444352" cy="359664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dirty="0">
                <a:latin typeface="Calibri"/>
                <a:ea typeface="+mn-lt"/>
                <a:cs typeface="Calibri"/>
              </a:rPr>
              <a:t>Email </a:t>
            </a:r>
            <a:r>
              <a:rPr lang="en-US" sz="2600" dirty="0">
                <a:latin typeface="Calibri"/>
                <a:ea typeface="+mn-lt"/>
                <a:cs typeface="Calibri"/>
                <a:hlinkClick r:id="rId2"/>
              </a:rPr>
              <a:t>help@ccslib.org</a:t>
            </a:r>
            <a:r>
              <a:rPr lang="en-US" sz="2600" dirty="0">
                <a:latin typeface="Calibri"/>
                <a:ea typeface="+mn-lt"/>
                <a:cs typeface="Calibri"/>
              </a:rPr>
              <a:t> if interested in enabling</a:t>
            </a:r>
            <a:endParaRPr lang="en-US" sz="2600" dirty="0">
              <a:ea typeface="+mn-lt"/>
              <a:cs typeface="+mn-lt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400" dirty="0">
              <a:latin typeface="Calibri"/>
              <a:ea typeface="+mn-lt"/>
              <a:cs typeface="Calibr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400" dirty="0">
              <a:solidFill>
                <a:srgbClr val="6F664C"/>
              </a:solidFill>
              <a:latin typeface="Calibri"/>
              <a:cs typeface="Calibri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,Sans-Serif" pitchFamily="18" charset="2"/>
              <a:buChar char="•"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057209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09142-79E2-973E-6113-FE23DD531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Users with Multiple Library Cards: </a:t>
            </a:r>
            <a:br>
              <a:rPr lang="en-US" dirty="0"/>
            </a:br>
            <a:r>
              <a:rPr lang="en-US" dirty="0"/>
              <a:t>Updated Draft</a:t>
            </a:r>
          </a:p>
        </p:txBody>
      </p:sp>
    </p:spTree>
    <p:extLst>
      <p:ext uri="{BB962C8B-B14F-4D97-AF65-F5344CB8AC3E}">
        <p14:creationId xmlns:p14="http://schemas.microsoft.com/office/powerpoint/2010/main" val="16423312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4D606-AEA8-8D44-F418-45927BC73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778" y="2227881"/>
            <a:ext cx="2834640" cy="2377440"/>
          </a:xfrm>
        </p:spPr>
        <p:txBody>
          <a:bodyPr/>
          <a:lstStyle/>
          <a:p>
            <a:r>
              <a:rPr lang="en-US" dirty="0">
                <a:ea typeface="+mj-lt"/>
                <a:cs typeface="+mj-lt"/>
              </a:rPr>
              <a:t>Users with Multiple Library Cards: </a:t>
            </a:r>
            <a:endParaRPr lang="en-US"/>
          </a:p>
          <a:p>
            <a:r>
              <a:rPr lang="en-US" dirty="0">
                <a:ea typeface="+mj-lt"/>
                <a:cs typeface="+mj-lt"/>
              </a:rPr>
              <a:t>Updated Draft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31302-92C8-A592-5858-45CE3AD37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0048" y="868680"/>
            <a:ext cx="7793064" cy="5120640"/>
          </a:xfrm>
        </p:spPr>
        <p:txBody>
          <a:bodyPr/>
          <a:lstStyle/>
          <a:p>
            <a:pPr marL="50292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>
                <a:latin typeface="Corbel" panose="020B0503020204020204"/>
                <a:cs typeface="Calibri"/>
              </a:rPr>
              <a:t>Background: </a:t>
            </a:r>
          </a:p>
          <a:p>
            <a:pPr marL="845820" lvl="1" indent="-342900"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Calibri"/>
                <a:cs typeface="Calibri"/>
              </a:rPr>
              <a:t>Revisions to existing section in Circulation Manual</a:t>
            </a:r>
          </a:p>
          <a:p>
            <a:pPr marL="845820" lvl="1" indent="-342900"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Calibri"/>
                <a:cs typeface="Calibri"/>
              </a:rPr>
              <a:t>Adds language to include dependents of separated parents</a:t>
            </a:r>
            <a:endParaRPr lang="en-US" sz="2400" dirty="0">
              <a:latin typeface="Corbel"/>
              <a:cs typeface="Calibri"/>
            </a:endParaRPr>
          </a:p>
          <a:p>
            <a:pPr marL="845820" lvl="1" indent="-342900"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Calibri"/>
                <a:cs typeface="Calibri"/>
              </a:rPr>
              <a:t>RAILS confirmed no state statutes prohibit multiple libraries from issuing cards to a dependent if their parents live in different library service areas</a:t>
            </a:r>
            <a:endParaRPr lang="en-US" sz="2400" dirty="0">
              <a:latin typeface="Corbel"/>
              <a:cs typeface="Calibri"/>
            </a:endParaRPr>
          </a:p>
          <a:p>
            <a:pPr marL="845820" lvl="1" indent="-342900"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Calibri"/>
                <a:cs typeface="Calibri"/>
              </a:rPr>
              <a:t>Circ/ILL Advisory Group voted to recommend draft changes at September meeting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625535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D8F2CAF-7A3E-E2EE-12A5-50B26590B949}"/>
              </a:ext>
            </a:extLst>
          </p:cNvPr>
          <p:cNvSpPr txBox="1"/>
          <p:nvPr/>
        </p:nvSpPr>
        <p:spPr>
          <a:xfrm>
            <a:off x="475282" y="617349"/>
            <a:ext cx="11241436" cy="563231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latin typeface="Calibri"/>
                <a:cs typeface="Segoe UI"/>
              </a:rPr>
              <a:t>2.xii Users with Multiple Library Cards </a:t>
            </a:r>
            <a:r>
              <a:rPr lang="en-US" sz="2000" dirty="0">
                <a:latin typeface="Calibri"/>
                <a:cs typeface="Calibri"/>
              </a:rPr>
              <a:t> </a:t>
            </a:r>
          </a:p>
          <a:p>
            <a:r>
              <a:rPr lang="en-US" sz="2000" dirty="0">
                <a:latin typeface="WordVisiCarriageReturn_MSFontService"/>
              </a:rPr>
              <a:t> </a:t>
            </a:r>
            <a:br>
              <a:rPr lang="en-US" sz="2000" dirty="0">
                <a:latin typeface="WordVisiCarriageReturn_MSFontService"/>
              </a:rPr>
            </a:br>
            <a:r>
              <a:rPr lang="en-US" sz="2000" dirty="0">
                <a:latin typeface="Calibri"/>
                <a:cs typeface="Segoe UI"/>
              </a:rPr>
              <a:t>Staff should refer to </a:t>
            </a:r>
            <a:r>
              <a:rPr lang="en-US" sz="2000" dirty="0">
                <a:solidFill>
                  <a:srgbClr val="0563C1"/>
                </a:solidFill>
                <a:latin typeface="Calibri"/>
                <a:cs typeface="Segoe UI"/>
                <a:hlinkClick r:id="rId2"/>
              </a:rPr>
              <a:t>Section 3050.70 Non-Resident Property Owner and Leasee</a:t>
            </a:r>
            <a:r>
              <a:rPr lang="en-US" sz="2000" dirty="0">
                <a:latin typeface="Calibri"/>
                <a:cs typeface="Segoe UI"/>
              </a:rPr>
              <a:t> of the Illinois Administrative Code.  </a:t>
            </a:r>
            <a:r>
              <a:rPr lang="en-US" sz="2000" dirty="0">
                <a:latin typeface="Calibri"/>
                <a:cs typeface="Calibri"/>
              </a:rPr>
              <a:t> </a:t>
            </a:r>
          </a:p>
          <a:p>
            <a:endParaRPr lang="en-US" sz="2000" dirty="0">
              <a:latin typeface="Calibri"/>
              <a:cs typeface="Calibri"/>
            </a:endParaRPr>
          </a:p>
          <a:p>
            <a:r>
              <a:rPr lang="en-US" sz="2000" dirty="0">
                <a:latin typeface="Calibri"/>
                <a:cs typeface="Segoe UI"/>
              </a:rPr>
              <a:t>Per this statute, an individual who owns or leases property that is taxed for library service in multiple library service areas may receive a card from each library. This may include the property owner or persons who rent (“lease”) the property, </a:t>
            </a:r>
            <a:r>
              <a:rPr lang="en-US" sz="2000" b="1" dirty="0">
                <a:solidFill>
                  <a:srgbClr val="C00000"/>
                </a:solidFill>
                <a:latin typeface="Calibri"/>
                <a:cs typeface="Segoe UI"/>
              </a:rPr>
              <a:t>or dependents of separated parents who reside in different library service areas</a:t>
            </a:r>
            <a:r>
              <a:rPr lang="en-US" sz="2000" dirty="0">
                <a:solidFill>
                  <a:srgbClr val="C00000"/>
                </a:solidFill>
                <a:latin typeface="Calibri"/>
                <a:cs typeface="Segoe UI"/>
              </a:rPr>
              <a:t>.</a:t>
            </a:r>
            <a:r>
              <a:rPr lang="en-US" sz="2000" dirty="0">
                <a:solidFill>
                  <a:srgbClr val="2F2B20"/>
                </a:solidFill>
                <a:latin typeface="Calibri"/>
                <a:cs typeface="Segoe UI"/>
              </a:rPr>
              <a:t> </a:t>
            </a:r>
            <a:r>
              <a:rPr lang="en-US" sz="2000" strike="sngStrike" dirty="0">
                <a:solidFill>
                  <a:srgbClr val="C00000"/>
                </a:solidFill>
                <a:latin typeface="Calibri"/>
                <a:cs typeface="Segoe UI"/>
              </a:rPr>
              <a:t>According to the Illinois State Library,</a:t>
            </a:r>
            <a:r>
              <a:rPr lang="en-US" sz="2000" dirty="0">
                <a:solidFill>
                  <a:srgbClr val="C00000"/>
                </a:solidFill>
                <a:latin typeface="Calibri"/>
                <a:cs typeface="Segoe UI"/>
              </a:rPr>
              <a:t> </a:t>
            </a:r>
            <a:r>
              <a:rPr lang="en-US" sz="2000" dirty="0">
                <a:latin typeface="Calibri"/>
                <a:cs typeface="Segoe UI"/>
              </a:rPr>
              <a:t>There is no prohibition in statute that would deny an individual paying taxes to two or more libraries from receiving a library card from each.</a:t>
            </a:r>
            <a:r>
              <a:rPr lang="en-US" sz="2000" b="1" dirty="0">
                <a:latin typeface="Calibri"/>
                <a:cs typeface="Segoe UI"/>
              </a:rPr>
              <a:t> </a:t>
            </a:r>
            <a:r>
              <a:rPr lang="en-US" sz="2000" b="1" dirty="0">
                <a:solidFill>
                  <a:srgbClr val="C00000"/>
                </a:solidFill>
                <a:latin typeface="Calibri"/>
                <a:cs typeface="Segoe UI"/>
              </a:rPr>
              <a:t>Library card access for dependents of separated parents can be determined by local library policy.</a:t>
            </a:r>
            <a:r>
              <a:rPr lang="en-US" sz="2000" dirty="0">
                <a:solidFill>
                  <a:srgbClr val="C00000"/>
                </a:solidFill>
                <a:latin typeface="Calibri"/>
                <a:cs typeface="Segoe UI"/>
              </a:rPr>
              <a:t> </a:t>
            </a:r>
            <a:r>
              <a:rPr lang="en-US" sz="2000" dirty="0">
                <a:solidFill>
                  <a:srgbClr val="C00000"/>
                </a:solidFill>
                <a:latin typeface="Calibri"/>
                <a:cs typeface="Calibri"/>
              </a:rPr>
              <a:t> </a:t>
            </a:r>
          </a:p>
          <a:p>
            <a:endParaRPr lang="en-US" sz="2000" dirty="0">
              <a:solidFill>
                <a:srgbClr val="C00000"/>
              </a:solidFill>
              <a:latin typeface="Calibri"/>
              <a:cs typeface="Calibri"/>
            </a:endParaRPr>
          </a:p>
          <a:p>
            <a:r>
              <a:rPr lang="en-US" sz="2000" dirty="0">
                <a:latin typeface="Calibri"/>
                <a:cs typeface="Segoe UI"/>
              </a:rPr>
              <a:t>Libraries may issue a separate card to a user with an existing account if that user owns or leases property within the library’s service area. </a:t>
            </a:r>
            <a:r>
              <a:rPr lang="en-US" sz="2000" b="1" dirty="0">
                <a:solidFill>
                  <a:srgbClr val="C00000"/>
                </a:solidFill>
                <a:latin typeface="Calibri"/>
                <a:cs typeface="Segoe UI"/>
              </a:rPr>
              <a:t>Libraries may also issue a separate library card to a dependent of separated parents if the dependent has an existing account at a different library and such access follows local library policy</a:t>
            </a:r>
            <a:r>
              <a:rPr lang="en-US" sz="2000" dirty="0">
                <a:solidFill>
                  <a:srgbClr val="C00000"/>
                </a:solidFill>
                <a:latin typeface="Calibri"/>
                <a:cs typeface="Segoe UI"/>
              </a:rPr>
              <a:t>.</a:t>
            </a:r>
            <a:r>
              <a:rPr lang="en-US" sz="2000" dirty="0">
                <a:latin typeface="Calibri"/>
                <a:cs typeface="Segoe UI"/>
              </a:rPr>
              <a:t> The patron will essentially have two or more home library cards and accounts in the database. Libraries should adhere to local policy for issuing cards (example: local policy may state that non-resident taxpayers may be issued one card per household). </a:t>
            </a:r>
            <a:r>
              <a:rPr lang="en-US" sz="2000" dirty="0">
                <a:latin typeface="Calibri"/>
                <a:cs typeface="Calibri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0298463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09142-79E2-973E-6113-FE23DD531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4997" y="1802143"/>
            <a:ext cx="7315200" cy="3255264"/>
          </a:xfrm>
        </p:spPr>
        <p:txBody>
          <a:bodyPr/>
          <a:lstStyle/>
          <a:p>
            <a:r>
              <a:rPr lang="en-US" dirty="0"/>
              <a:t>Reporting System Down Issues </a:t>
            </a:r>
          </a:p>
        </p:txBody>
      </p:sp>
    </p:spTree>
    <p:extLst>
      <p:ext uri="{BB962C8B-B14F-4D97-AF65-F5344CB8AC3E}">
        <p14:creationId xmlns:p14="http://schemas.microsoft.com/office/powerpoint/2010/main" val="41687949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4D606-AEA8-8D44-F418-45927BC73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778" y="2227881"/>
            <a:ext cx="2834640" cy="2377440"/>
          </a:xfrm>
        </p:spPr>
        <p:txBody>
          <a:bodyPr/>
          <a:lstStyle/>
          <a:p>
            <a:r>
              <a:rPr lang="en-US" dirty="0">
                <a:ea typeface="+mj-lt"/>
                <a:cs typeface="+mj-lt"/>
              </a:rPr>
              <a:t>Reporting System Down Issues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31302-92C8-A592-5858-45CE3AD37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0292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latin typeface="Calibri"/>
                <a:cs typeface="Calibri"/>
              </a:rPr>
              <a:t>For system performance or system down issues, </a:t>
            </a:r>
            <a:r>
              <a:rPr lang="en-US" sz="3200" b="1" dirty="0">
                <a:solidFill>
                  <a:schemeClr val="tx2"/>
                </a:solidFill>
                <a:latin typeface="Calibri"/>
                <a:cs typeface="Calibri"/>
              </a:rPr>
              <a:t>call the CCS main line</a:t>
            </a:r>
            <a:r>
              <a:rPr lang="en-US" sz="3200" dirty="0">
                <a:solidFill>
                  <a:srgbClr val="025283"/>
                </a:solidFill>
                <a:latin typeface="Calibri"/>
                <a:cs typeface="Calibri"/>
              </a:rPr>
              <a:t> </a:t>
            </a:r>
            <a:r>
              <a:rPr lang="en-US" sz="3200" dirty="0">
                <a:latin typeface="Calibri"/>
                <a:cs typeface="Calibri"/>
              </a:rPr>
              <a:t>at 847-483-8600</a:t>
            </a:r>
          </a:p>
          <a:p>
            <a:pPr marL="50292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3200" dirty="0">
              <a:latin typeface="Calibri"/>
              <a:cs typeface="Calibri"/>
            </a:endParaRPr>
          </a:p>
          <a:p>
            <a:pPr marL="50292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latin typeface="Calibri"/>
                <a:cs typeface="Calibri"/>
              </a:rPr>
              <a:t>Especially important to call during </a:t>
            </a:r>
            <a:r>
              <a:rPr lang="en-US" sz="3200" b="1" dirty="0">
                <a:latin typeface="Calibri"/>
                <a:cs typeface="Calibri"/>
              </a:rPr>
              <a:t>evenings</a:t>
            </a:r>
            <a:r>
              <a:rPr lang="en-US" sz="3200" dirty="0">
                <a:latin typeface="Calibri"/>
                <a:cs typeface="Calibri"/>
              </a:rPr>
              <a:t> </a:t>
            </a:r>
            <a:r>
              <a:rPr lang="en-US" sz="3200" b="1" dirty="0">
                <a:latin typeface="Calibri"/>
                <a:cs typeface="Calibri"/>
              </a:rPr>
              <a:t>and</a:t>
            </a:r>
            <a:r>
              <a:rPr lang="en-US" sz="3200" dirty="0">
                <a:latin typeface="Calibri"/>
                <a:cs typeface="Calibri"/>
              </a:rPr>
              <a:t> </a:t>
            </a:r>
            <a:r>
              <a:rPr lang="en-US" sz="3200" b="1" dirty="0">
                <a:latin typeface="Calibri"/>
                <a:cs typeface="Calibri"/>
              </a:rPr>
              <a:t>weekends</a:t>
            </a:r>
            <a:r>
              <a:rPr lang="en-US" sz="3200" dirty="0">
                <a:latin typeface="Calibri"/>
                <a:cs typeface="Calibri"/>
              </a:rPr>
              <a:t>! CCS has staff on-call during non-business hours</a:t>
            </a:r>
          </a:p>
        </p:txBody>
      </p:sp>
    </p:spTree>
    <p:extLst>
      <p:ext uri="{BB962C8B-B14F-4D97-AF65-F5344CB8AC3E}">
        <p14:creationId xmlns:p14="http://schemas.microsoft.com/office/powerpoint/2010/main" val="3901875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1D9B1-F3A5-A155-6149-BF0C83CC6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0827" y="2383328"/>
            <a:ext cx="7793064" cy="1795841"/>
          </a:xfrm>
        </p:spPr>
        <p:txBody>
          <a:bodyPr/>
          <a:lstStyle/>
          <a:p>
            <a:r>
              <a:rPr lang="en-US" dirty="0"/>
              <a:t>CCS Updates and </a:t>
            </a:r>
            <a:br>
              <a:rPr lang="en-US" dirty="0"/>
            </a:br>
            <a:r>
              <a:rPr lang="en-US" dirty="0"/>
              <a:t>New Business</a:t>
            </a:r>
          </a:p>
        </p:txBody>
      </p:sp>
    </p:spTree>
    <p:extLst>
      <p:ext uri="{BB962C8B-B14F-4D97-AF65-F5344CB8AC3E}">
        <p14:creationId xmlns:p14="http://schemas.microsoft.com/office/powerpoint/2010/main" val="1345324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D73E5-35F6-B2C7-09B9-8AA9C240B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CCS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467AC-A928-D49F-C742-1774DC557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7912" y="1165730"/>
            <a:ext cx="7315200" cy="482359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>
                <a:ea typeface="+mn-lt"/>
                <a:cs typeface="+mn-lt"/>
              </a:rPr>
              <a:t>CCSB Patrons and Collections</a:t>
            </a:r>
            <a:endParaRPr lang="en-US" sz="2400" b="1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,Sans-Serif" pitchFamily="18" charset="2"/>
              <a:buChar char="•"/>
            </a:pPr>
            <a:r>
              <a:rPr lang="en-US" sz="2400" dirty="0">
                <a:latin typeface="Calibri"/>
                <a:ea typeface="+mn-lt"/>
                <a:cs typeface="+mn-lt"/>
              </a:rPr>
              <a:t>On Sirsi ILS, reciprocal borrowers were reported to collections with submission branch CCSL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,Sans-Serif" pitchFamily="18" charset="2"/>
              <a:buChar char="•"/>
            </a:pPr>
            <a:r>
              <a:rPr lang="en-US" sz="2400" dirty="0">
                <a:latin typeface="Calibri"/>
                <a:ea typeface="+mn-lt"/>
                <a:cs typeface="+mn-lt"/>
              </a:rPr>
              <a:t>On Polaris, CCS does not submit to collections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,Sans-Serif" pitchFamily="18" charset="2"/>
              <a:buChar char="•"/>
            </a:pPr>
            <a:r>
              <a:rPr lang="en-US" sz="2400" dirty="0">
                <a:latin typeface="Calibri"/>
                <a:ea typeface="+mn-lt"/>
                <a:cs typeface="+mn-lt"/>
              </a:rPr>
              <a:t>CCS did a sweep for reciprocal borrower patrons with a collection agency block</a:t>
            </a:r>
            <a:endParaRPr lang="en-US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,Sans-Serif" pitchFamily="18" charset="2"/>
              <a:buChar char="•"/>
            </a:pPr>
            <a:r>
              <a:rPr lang="en-US" sz="2400" dirty="0">
                <a:latin typeface="Calibri"/>
                <a:ea typeface="+mn-lt"/>
                <a:cs typeface="+mn-lt"/>
              </a:rPr>
              <a:t>Identified about 300 patrons and will remove block in bulk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400" dirty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,Sans-Serif" pitchFamily="18" charset="2"/>
              <a:buChar char="•"/>
            </a:pPr>
            <a:endParaRPr lang="en-US" sz="2400" dirty="0">
              <a:ea typeface="+mn-lt"/>
              <a:cs typeface="+mn-lt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>
                <a:ea typeface="+mn-lt"/>
                <a:cs typeface="+mn-lt"/>
              </a:rPr>
              <a:t>Listserv Guidelines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,Sans-Serif"/>
              <a:buChar char="•"/>
            </a:pPr>
            <a:r>
              <a:rPr lang="en-US" sz="2400" dirty="0">
                <a:latin typeface="Calibri"/>
                <a:cs typeface="Calibri"/>
              </a:rPr>
              <a:t>Makes sure we ensure all participants have a positive experience</a:t>
            </a:r>
            <a:endParaRPr lang="en-US" sz="2400">
              <a:latin typeface="Calibri"/>
              <a:ea typeface="+mn-lt"/>
              <a:cs typeface="+mn-lt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,Sans-Serif"/>
              <a:buChar char="•"/>
            </a:pPr>
            <a:r>
              <a:rPr lang="en-US" sz="2400" dirty="0">
                <a:latin typeface="Calibri"/>
                <a:cs typeface="Calibri"/>
                <a:hlinkClick r:id="rId2"/>
              </a:rPr>
              <a:t>https://www.ccslib.org/listserv-guidelines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978366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D73E5-35F6-B2C7-09B9-8AA9C240B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CCS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467AC-A928-D49F-C742-1774DC557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6658" y="674951"/>
            <a:ext cx="7315200" cy="3867861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>
                <a:ea typeface="+mn-lt"/>
                <a:cs typeface="+mn-lt"/>
              </a:rPr>
              <a:t>New for 7.3 - Cancel Held Holds</a:t>
            </a:r>
            <a:endParaRPr lang="en-US" sz="2400" b="1" dirty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,Sans-Serif" pitchFamily="18" charset="2"/>
              <a:buChar char="•"/>
            </a:pPr>
            <a:r>
              <a:rPr lang="en-US" sz="2400" dirty="0">
                <a:latin typeface="Calibri"/>
                <a:ea typeface="+mn-lt"/>
                <a:cs typeface="Calibri"/>
              </a:rPr>
              <a:t>In 7.3, patrons and staff will be able to </a:t>
            </a:r>
            <a:r>
              <a:rPr lang="en-US" sz="2400" dirty="0">
                <a:solidFill>
                  <a:schemeClr val="tx2"/>
                </a:solidFill>
                <a:latin typeface="Calibri"/>
                <a:ea typeface="+mn-lt"/>
                <a:cs typeface="Calibri"/>
              </a:rPr>
              <a:t>cancel Ready-for-Pickup holds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,Sans-Serif" pitchFamily="18" charset="2"/>
              <a:buChar char="•"/>
            </a:pPr>
            <a:r>
              <a:rPr lang="en-US" sz="2400" dirty="0">
                <a:latin typeface="Calibri"/>
                <a:cs typeface="Calibri"/>
              </a:rPr>
              <a:t>Picklist </a:t>
            </a:r>
            <a:r>
              <a:rPr lang="en-US" sz="2400" dirty="0" err="1">
                <a:latin typeface="Calibri"/>
                <a:cs typeface="Calibri"/>
              </a:rPr>
              <a:t>workform</a:t>
            </a:r>
            <a:r>
              <a:rPr lang="en-US" sz="2400" dirty="0">
                <a:latin typeface="Calibri"/>
                <a:cs typeface="Calibri"/>
              </a:rPr>
              <a:t> will have a new "Cancelled" tab to show staff which holds to pull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>
              <a:ea typeface="+mn-lt"/>
              <a:cs typeface="+mn-lt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,Sans-Serif" pitchFamily="18" charset="2"/>
              <a:buChar char="•"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b="1" dirty="0"/>
          </a:p>
        </p:txBody>
      </p:sp>
      <p:pic>
        <p:nvPicPr>
          <p:cNvPr id="5" name="Picture 5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4A73A463-B463-7CA4-0434-FDF64A4E28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8265" y="3834448"/>
            <a:ext cx="7909300" cy="2159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401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92DEF-EB0C-76B2-1B98-20B08E03A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Damaged and Missing Item Reminders</a:t>
            </a:r>
          </a:p>
        </p:txBody>
      </p:sp>
    </p:spTree>
    <p:extLst>
      <p:ext uri="{BB962C8B-B14F-4D97-AF65-F5344CB8AC3E}">
        <p14:creationId xmlns:p14="http://schemas.microsoft.com/office/powerpoint/2010/main" val="409247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D73E5-35F6-B2C7-09B9-8AA9C240B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863" y="1905000"/>
            <a:ext cx="2834640" cy="2377440"/>
          </a:xfrm>
        </p:spPr>
        <p:txBody>
          <a:bodyPr>
            <a:normAutofit/>
          </a:bodyPr>
          <a:lstStyle/>
          <a:p>
            <a:r>
              <a:rPr lang="en-US" sz="3600" dirty="0"/>
              <a:t>Damaged and Missing Item Reminders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E185B1-DDAC-F112-ECB4-36339BEC0D62}"/>
              </a:ext>
            </a:extLst>
          </p:cNvPr>
          <p:cNvSpPr txBox="1"/>
          <p:nvPr/>
        </p:nvSpPr>
        <p:spPr>
          <a:xfrm>
            <a:off x="3936569" y="978977"/>
            <a:ext cx="7302284" cy="489364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Corbel"/>
                <a:cs typeface="Segoe UI"/>
              </a:rPr>
              <a:t>Items with missing parts (like an audiobook)​</a:t>
            </a:r>
            <a:endParaRPr lang="en-US" dirty="0">
              <a:solidFill>
                <a:schemeClr val="tx2"/>
              </a:solidFill>
              <a:latin typeface="Corbel" panose="020B0503020204020204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solidFill>
                  <a:schemeClr val="tx2"/>
                </a:solidFill>
                <a:latin typeface="Calibri"/>
                <a:cs typeface="Arial"/>
              </a:rPr>
              <a:t>Please don't send on intra-CCS ILL for a hold​</a:t>
            </a:r>
            <a:endParaRPr lang="en-US" sz="2400">
              <a:solidFill>
                <a:schemeClr val="tx2"/>
              </a:solidFill>
              <a:latin typeface="Corbel" panose="020B0503020204020204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solidFill>
                  <a:schemeClr val="tx2"/>
                </a:solidFill>
                <a:latin typeface="Calibri"/>
                <a:cs typeface="Arial"/>
              </a:rPr>
              <a:t>Please don't trap and check out item if you see it's missing a part​. Refer to: In-Transit Items Damaged and Missing Parts How-To page </a:t>
            </a:r>
            <a:r>
              <a:rPr lang="en-US" sz="2400" dirty="0">
                <a:latin typeface="Calibri"/>
                <a:cs typeface="Arial"/>
              </a:rPr>
              <a:t> (</a:t>
            </a:r>
            <a:r>
              <a:rPr lang="en-US" sz="2400" dirty="0">
                <a:solidFill>
                  <a:srgbClr val="0563C1"/>
                </a:solidFill>
                <a:latin typeface="Calibri"/>
                <a:cs typeface="Arial"/>
                <a:hlinkClick r:id="rId2"/>
              </a:rPr>
              <a:t>https://www.ccslib.org/training/transit-items-damaged-and-missing-parts</a:t>
            </a:r>
            <a:r>
              <a:rPr lang="en-US" sz="2400" dirty="0">
                <a:latin typeface="Calibri"/>
                <a:cs typeface="Arial"/>
              </a:rPr>
              <a:t>) ​</a:t>
            </a:r>
            <a:endParaRPr lang="en-US" sz="2400" dirty="0">
              <a:latin typeface="Corbel" panose="020B0503020204020204"/>
              <a:cs typeface="Arial"/>
            </a:endParaRPr>
          </a:p>
          <a:p>
            <a:endParaRPr lang="en-US" sz="2400" dirty="0">
              <a:solidFill>
                <a:srgbClr val="2F2B20"/>
              </a:solidFill>
              <a:latin typeface="Calibri"/>
              <a:cs typeface="Arial"/>
            </a:endParaRPr>
          </a:p>
          <a:p>
            <a:r>
              <a:rPr lang="en-US" sz="2400" b="1" dirty="0">
                <a:solidFill>
                  <a:schemeClr val="tx2"/>
                </a:solidFill>
                <a:latin typeface="Corbel"/>
                <a:cs typeface="Segoe UI"/>
              </a:rPr>
              <a:t>Missing Items​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>
                <a:solidFill>
                  <a:schemeClr val="tx2"/>
                </a:solidFill>
                <a:latin typeface="Calibri"/>
                <a:cs typeface="Arial"/>
              </a:rPr>
              <a:t>Use "Missing" circulation status (do not check out to an in-house card)</a:t>
            </a:r>
            <a:endParaRPr lang="en-US" sz="2400">
              <a:solidFill>
                <a:schemeClr val="tx2"/>
              </a:solidFill>
              <a:latin typeface="Corbel" panose="020B0503020204020204"/>
              <a:cs typeface="Arial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>
                <a:solidFill>
                  <a:schemeClr val="tx2"/>
                </a:solidFill>
                <a:latin typeface="Calibri"/>
                <a:cs typeface="Arial"/>
              </a:rPr>
              <a:t>The "Missing" circulation status will suppress item from PAC and make it ineligible to fill holds</a:t>
            </a:r>
            <a:endParaRPr lang="en-US" sz="2400">
              <a:solidFill>
                <a:schemeClr val="tx2"/>
              </a:solidFill>
              <a:latin typeface="Corbel" panose="020B0503020204020204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37531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92DEF-EB0C-76B2-1B98-20B08E03A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SMS Text Receipt Option</a:t>
            </a:r>
          </a:p>
        </p:txBody>
      </p:sp>
    </p:spTree>
    <p:extLst>
      <p:ext uri="{BB962C8B-B14F-4D97-AF65-F5344CB8AC3E}">
        <p14:creationId xmlns:p14="http://schemas.microsoft.com/office/powerpoint/2010/main" val="2885071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D73E5-35F6-B2C7-09B9-8AA9C240B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032" y="2227881"/>
            <a:ext cx="3067115" cy="2119134"/>
          </a:xfrm>
        </p:spPr>
        <p:txBody>
          <a:bodyPr>
            <a:normAutofit/>
          </a:bodyPr>
          <a:lstStyle/>
          <a:p>
            <a:r>
              <a:rPr lang="en-US" sz="3600" dirty="0"/>
              <a:t>SMS Text  Receipt Option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467AC-A928-D49F-C742-1774DC557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2082" y="1940645"/>
            <a:ext cx="7444352" cy="388077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dirty="0">
                <a:latin typeface="Calibri"/>
                <a:ea typeface="+mn-lt"/>
                <a:cs typeface="Calibri"/>
              </a:rPr>
              <a:t>Polaris</a:t>
            </a:r>
            <a:r>
              <a:rPr lang="en-US" sz="2600" dirty="0">
                <a:latin typeface="Calibri"/>
                <a:cs typeface="Calibri"/>
              </a:rPr>
              <a:t> can </a:t>
            </a:r>
            <a:r>
              <a:rPr lang="en-US" sz="2600" dirty="0">
                <a:latin typeface="Calibri"/>
                <a:ea typeface="+mn-lt"/>
                <a:cs typeface="Calibri"/>
              </a:rPr>
              <a:t>send a patron SMS text checkout receipt</a:t>
            </a:r>
            <a:endParaRPr lang="en-US" sz="2600" dirty="0">
              <a:ea typeface="+mn-lt"/>
              <a:cs typeface="+mn-lt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400" dirty="0">
              <a:latin typeface="Calibri"/>
              <a:ea typeface="+mn-lt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dirty="0">
                <a:latin typeface="Calibri"/>
                <a:ea typeface="+mn-lt"/>
                <a:cs typeface="Calibri"/>
              </a:rPr>
              <a:t>Can enable by branch</a:t>
            </a:r>
            <a:endParaRPr lang="en-US" sz="2600" dirty="0">
              <a:latin typeface="Corbel" panose="020B0503020204020204"/>
              <a:ea typeface="+mn-lt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600" dirty="0">
              <a:latin typeface="Calibri"/>
              <a:ea typeface="+mn-lt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dirty="0">
                <a:latin typeface="Calibri"/>
                <a:ea typeface="+mn-lt"/>
                <a:cs typeface="Calibri"/>
              </a:rPr>
              <a:t>If enabled for you, Polaris will send text receipt when a patron checks out at your location</a:t>
            </a:r>
            <a:endParaRPr lang="en-US" sz="2600" dirty="0">
              <a:ea typeface="+mn-lt"/>
              <a:cs typeface="+mn-lt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400" dirty="0">
              <a:latin typeface="Calibri"/>
              <a:ea typeface="+mn-lt"/>
              <a:cs typeface="Calibr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400" dirty="0">
              <a:solidFill>
                <a:srgbClr val="6F664C"/>
              </a:solidFill>
              <a:latin typeface="Calibri"/>
              <a:cs typeface="Calibri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,Sans-Serif" pitchFamily="18" charset="2"/>
              <a:buChar char="•"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12245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D73E5-35F6-B2C7-09B9-8AA9C240B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032" y="2227881"/>
            <a:ext cx="3067115" cy="2119134"/>
          </a:xfrm>
        </p:spPr>
        <p:txBody>
          <a:bodyPr>
            <a:normAutofit/>
          </a:bodyPr>
          <a:lstStyle/>
          <a:p>
            <a:r>
              <a:rPr lang="en-US" sz="3600" dirty="0"/>
              <a:t>SMS Text  Receipt Option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467AC-A928-D49F-C742-1774DC557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066" y="700783"/>
            <a:ext cx="8051368" cy="4449046"/>
          </a:xfrm>
        </p:spPr>
        <p:txBody>
          <a:bodyPr>
            <a:normAutofit/>
          </a:bodyPr>
          <a:lstStyle/>
          <a:p>
            <a:pPr marL="800100" lvl="1" indent="-342900"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Calibri"/>
                <a:ea typeface="+mn-lt"/>
                <a:cs typeface="Calibri"/>
              </a:rPr>
              <a:t>In the patron's registration </a:t>
            </a:r>
            <a:r>
              <a:rPr lang="en-US" sz="2400" dirty="0" err="1">
                <a:latin typeface="Calibri"/>
                <a:ea typeface="+mn-lt"/>
                <a:cs typeface="Calibri"/>
              </a:rPr>
              <a:t>workform</a:t>
            </a:r>
            <a:r>
              <a:rPr lang="en-US" sz="2400" dirty="0">
                <a:latin typeface="Calibri"/>
                <a:ea typeface="+mn-lt"/>
                <a:cs typeface="Calibri"/>
              </a:rPr>
              <a:t>, staff have option </a:t>
            </a:r>
            <a:r>
              <a:rPr lang="en-US" sz="2400" dirty="0">
                <a:latin typeface="Calibri"/>
                <a:cs typeface="Calibri"/>
              </a:rPr>
              <a:t>to</a:t>
            </a:r>
            <a:r>
              <a:rPr lang="en-US" sz="2400" dirty="0">
                <a:latin typeface="Calibri"/>
                <a:ea typeface="+mn-lt"/>
                <a:cs typeface="Calibri"/>
              </a:rPr>
              <a:t> select</a:t>
            </a:r>
            <a:r>
              <a:rPr lang="en-US" sz="2400" dirty="0">
                <a:latin typeface="Calibri"/>
                <a:cs typeface="Calibri"/>
              </a:rPr>
              <a:t>:</a:t>
            </a:r>
            <a:endParaRPr lang="en-US" sz="2400" dirty="0">
              <a:latin typeface="Corbel" panose="020B0503020204020204"/>
              <a:ea typeface="+mn-lt"/>
              <a:cs typeface="Calibri"/>
            </a:endParaRPr>
          </a:p>
          <a:p>
            <a:pPr marL="12573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Calibri"/>
                <a:ea typeface="+mn-lt"/>
                <a:cs typeface="Calibri"/>
              </a:rPr>
              <a:t>(None)</a:t>
            </a:r>
          </a:p>
          <a:p>
            <a:pPr marL="12573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Calibri"/>
                <a:ea typeface="+mn-lt"/>
                <a:cs typeface="Calibri"/>
              </a:rPr>
              <a:t>Email Address</a:t>
            </a:r>
            <a:endParaRPr lang="en-US" sz="2400" dirty="0">
              <a:latin typeface="Corbel" panose="020B0503020204020204"/>
              <a:ea typeface="+mn-lt"/>
              <a:cs typeface="Calibri"/>
            </a:endParaRPr>
          </a:p>
          <a:p>
            <a:pPr marL="12573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Calibri"/>
                <a:ea typeface="+mn-lt"/>
                <a:cs typeface="Calibri"/>
              </a:rPr>
              <a:t>TXT Messaging</a:t>
            </a:r>
            <a:endParaRPr lang="en-US" sz="2400" dirty="0">
              <a:latin typeface="Corbel" panose="020B0503020204020204"/>
              <a:ea typeface="+mn-lt"/>
              <a:cs typeface="Calibri"/>
            </a:endParaRPr>
          </a:p>
          <a:p>
            <a:pPr marL="12573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Calibri"/>
                <a:ea typeface="+mn-lt"/>
                <a:cs typeface="Calibri"/>
              </a:rPr>
              <a:t>&lt;All&gt;</a:t>
            </a:r>
            <a:endParaRPr lang="en-US" sz="2400" dirty="0">
              <a:latin typeface="Corbel" panose="020B0503020204020204"/>
              <a:ea typeface="+mn-lt"/>
              <a:cs typeface="Calibri"/>
            </a:endParaRP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400" dirty="0">
              <a:latin typeface="Calibri"/>
              <a:ea typeface="+mn-lt"/>
              <a:cs typeface="Calibri"/>
            </a:endParaRP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Calibri"/>
                <a:ea typeface="+mn-lt"/>
                <a:cs typeface="Calibri"/>
              </a:rPr>
              <a:t>Staff</a:t>
            </a:r>
            <a:r>
              <a:rPr lang="en-US" sz="2400" dirty="0">
                <a:solidFill>
                  <a:srgbClr val="6F664C"/>
                </a:solidFill>
                <a:latin typeface="Calibri"/>
                <a:cs typeface="Calibri"/>
              </a:rPr>
              <a:t> set up Text Messaging Phone and Wireless Carrier fields as well</a:t>
            </a:r>
            <a:endParaRPr lang="en-US" sz="2400">
              <a:solidFill>
                <a:srgbClr val="6F664C"/>
              </a:solidFill>
              <a:latin typeface="Corbel" panose="020B0503020204020204"/>
              <a:cs typeface="Calibr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400" dirty="0">
              <a:latin typeface="Calibri"/>
              <a:cs typeface="Calibri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,Sans-Serif" pitchFamily="18" charset="2"/>
              <a:buChar char="•"/>
            </a:pPr>
            <a:endParaRPr lang="en-US" dirty="0">
              <a:latin typeface="Corbel" panose="020B0503020204020204"/>
              <a:cs typeface="Calibr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b="1" dirty="0"/>
          </a:p>
        </p:txBody>
      </p:sp>
      <p:pic>
        <p:nvPicPr>
          <p:cNvPr id="4" name="Picture 4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5E9A834B-5C01-A27F-C9EE-0C8B84A0DD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8772" y="4142402"/>
            <a:ext cx="4706318" cy="2421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148149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18A1B607-7BAE-46D6-8090-545AC7BDD73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Frame</vt:lpstr>
      <vt:lpstr>CCS Circulation Technical Group Meeting</vt:lpstr>
      <vt:lpstr>CCS Updates and  New Business</vt:lpstr>
      <vt:lpstr>CCS Updates</vt:lpstr>
      <vt:lpstr>CCS Updates</vt:lpstr>
      <vt:lpstr>Damaged and Missing Item Reminders</vt:lpstr>
      <vt:lpstr>Damaged and Missing Item Reminders</vt:lpstr>
      <vt:lpstr>SMS Text Receipt Option</vt:lpstr>
      <vt:lpstr>SMS Text  Receipt Option</vt:lpstr>
      <vt:lpstr>SMS Text  Receipt Option</vt:lpstr>
      <vt:lpstr>SMS Text  Receipt Option</vt:lpstr>
      <vt:lpstr>SMS Text  Receipt Option</vt:lpstr>
      <vt:lpstr>Users with Multiple Library Cards:  Updated Draft</vt:lpstr>
      <vt:lpstr>Users with Multiple Library Cards:  Updated Draft</vt:lpstr>
      <vt:lpstr>PowerPoint Presentation</vt:lpstr>
      <vt:lpstr>Reporting System Down Issues </vt:lpstr>
      <vt:lpstr>Reporting System Down Issues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266</cp:revision>
  <dcterms:created xsi:type="dcterms:W3CDTF">2022-10-04T17:26:22Z</dcterms:created>
  <dcterms:modified xsi:type="dcterms:W3CDTF">2022-10-07T13:23:31Z</dcterms:modified>
</cp:coreProperties>
</file>