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Lst>
  <p:notesMasterIdLst>
    <p:notesMasterId r:id="rId24"/>
  </p:notesMasterIdLst>
  <p:sldIdLst>
    <p:sldId id="258" r:id="rId5"/>
    <p:sldId id="260" r:id="rId6"/>
    <p:sldId id="262" r:id="rId7"/>
    <p:sldId id="275" r:id="rId8"/>
    <p:sldId id="277" r:id="rId9"/>
    <p:sldId id="265" r:id="rId10"/>
    <p:sldId id="264" r:id="rId11"/>
    <p:sldId id="281" r:id="rId12"/>
    <p:sldId id="257" r:id="rId13"/>
    <p:sldId id="267" r:id="rId14"/>
    <p:sldId id="266" r:id="rId15"/>
    <p:sldId id="268" r:id="rId16"/>
    <p:sldId id="269" r:id="rId17"/>
    <p:sldId id="270" r:id="rId18"/>
    <p:sldId id="271" r:id="rId19"/>
    <p:sldId id="272" r:id="rId20"/>
    <p:sldId id="280" r:id="rId21"/>
    <p:sldId id="259"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D9DBF3-D8CC-BC02-4791-2DE09FEC9B3B}" v="48" dt="2022-10-14T20:19:22.636"/>
    <p1510:client id="{926610B6-1E37-D364-866F-18FEEBFBCCDB}" v="2" dt="2022-10-17T18:22:19.902"/>
    <p1510:client id="{B65F0901-1BB3-71F9-AA18-D1AA4B126734}" v="2" dt="2022-10-15T23:28:01.497"/>
    <p1510:client id="{BDDBEF61-6542-4891-A7D7-B1E8EC334D94}" v="9" dt="2022-10-13T19:33:31.0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6FCFBD-88F6-4284-8EBD-96CBA4A389B2}" type="datetimeFigureOut">
              <a:t>11/17/2022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07903A-69FF-4535-A116-0AFC1529EBA6}" type="slidenum">
              <a:t>‹#›</a:t>
            </a:fld>
            <a:endParaRPr lang="en-US"/>
          </a:p>
        </p:txBody>
      </p:sp>
    </p:spTree>
    <p:extLst>
      <p:ext uri="{BB962C8B-B14F-4D97-AF65-F5344CB8AC3E}">
        <p14:creationId xmlns:p14="http://schemas.microsoft.com/office/powerpoint/2010/main" val="599874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Violet's slide</a:t>
            </a:r>
          </a:p>
        </p:txBody>
      </p:sp>
      <p:sp>
        <p:nvSpPr>
          <p:cNvPr id="4" name="Slide Number Placeholder 3"/>
          <p:cNvSpPr>
            <a:spLocks noGrp="1"/>
          </p:cNvSpPr>
          <p:nvPr>
            <p:ph type="sldNum" sz="quarter" idx="5"/>
          </p:nvPr>
        </p:nvSpPr>
        <p:spPr/>
        <p:txBody>
          <a:bodyPr/>
          <a:lstStyle/>
          <a:p>
            <a:fld id="{E807903A-69FF-4535-A116-0AFC1529EBA6}" type="slidenum">
              <a:t>9</a:t>
            </a:fld>
            <a:endParaRPr lang="en-US"/>
          </a:p>
        </p:txBody>
      </p:sp>
    </p:spTree>
    <p:extLst>
      <p:ext uri="{BB962C8B-B14F-4D97-AF65-F5344CB8AC3E}">
        <p14:creationId xmlns:p14="http://schemas.microsoft.com/office/powerpoint/2010/main" val="2897956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Communicate: Tell all stakeholders, director, board. Ask to present about it to your board. Consider a press release. Make sure you keep talking about it.</a:t>
            </a:r>
          </a:p>
        </p:txBody>
      </p:sp>
      <p:sp>
        <p:nvSpPr>
          <p:cNvPr id="4" name="Slide Number Placeholder 3"/>
          <p:cNvSpPr>
            <a:spLocks noGrp="1"/>
          </p:cNvSpPr>
          <p:nvPr>
            <p:ph type="sldNum" sz="quarter" idx="5"/>
          </p:nvPr>
        </p:nvSpPr>
        <p:spPr/>
        <p:txBody>
          <a:bodyPr/>
          <a:lstStyle/>
          <a:p>
            <a:fld id="{E807903A-69FF-4535-A116-0AFC1529EBA6}" type="slidenum">
              <a:t>15</a:t>
            </a:fld>
            <a:endParaRPr lang="en-US"/>
          </a:p>
        </p:txBody>
      </p:sp>
    </p:spTree>
    <p:extLst>
      <p:ext uri="{BB962C8B-B14F-4D97-AF65-F5344CB8AC3E}">
        <p14:creationId xmlns:p14="http://schemas.microsoft.com/office/powerpoint/2010/main" val="3076044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AC98D-9D43-1D58-6B36-7CE398BEE6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19DA3A-6B4A-321A-9361-2A34B0E837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4AA99C-7DEA-3A6D-A2A8-A00EFB770EFD}"/>
              </a:ext>
            </a:extLst>
          </p:cNvPr>
          <p:cNvSpPr>
            <a:spLocks noGrp="1"/>
          </p:cNvSpPr>
          <p:nvPr>
            <p:ph type="dt" sz="half" idx="10"/>
          </p:nvPr>
        </p:nvSpPr>
        <p:spPr/>
        <p:txBody>
          <a:bodyPr/>
          <a:lstStyle/>
          <a:p>
            <a:fld id="{11008460-8B2F-4AAA-A4E2-10730069204C}" type="datetimeFigureOut">
              <a:rPr lang="en-US" smtClean="0"/>
              <a:t>11/17/2022</a:t>
            </a:fld>
            <a:endParaRPr lang="en-US"/>
          </a:p>
        </p:txBody>
      </p:sp>
      <p:sp>
        <p:nvSpPr>
          <p:cNvPr id="5" name="Footer Placeholder 4">
            <a:extLst>
              <a:ext uri="{FF2B5EF4-FFF2-40B4-BE49-F238E27FC236}">
                <a16:creationId xmlns:a16="http://schemas.microsoft.com/office/drawing/2014/main" id="{F0650A78-A8E3-B9E6-4EEC-EE73A7C200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6B1FE1-E864-4F45-79E1-27183EE233DC}"/>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385258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B1558-4007-26A6-ECF1-6A9EE432F7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CA2568-6994-0FB6-8D65-8462C8261C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EA4A1B-1B00-F661-EF47-57F0F9DFCEC6}"/>
              </a:ext>
            </a:extLst>
          </p:cNvPr>
          <p:cNvSpPr>
            <a:spLocks noGrp="1"/>
          </p:cNvSpPr>
          <p:nvPr>
            <p:ph type="dt" sz="half" idx="10"/>
          </p:nvPr>
        </p:nvSpPr>
        <p:spPr/>
        <p:txBody>
          <a:bodyPr/>
          <a:lstStyle/>
          <a:p>
            <a:fld id="{11008460-8B2F-4AAA-A4E2-10730069204C}" type="datetimeFigureOut">
              <a:rPr lang="en-US" smtClean="0"/>
              <a:t>11/17/2022</a:t>
            </a:fld>
            <a:endParaRPr lang="en-US"/>
          </a:p>
        </p:txBody>
      </p:sp>
      <p:sp>
        <p:nvSpPr>
          <p:cNvPr id="5" name="Footer Placeholder 4">
            <a:extLst>
              <a:ext uri="{FF2B5EF4-FFF2-40B4-BE49-F238E27FC236}">
                <a16:creationId xmlns:a16="http://schemas.microsoft.com/office/drawing/2014/main" id="{93BCF5E7-0DAB-2F42-5396-4353D26A52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CE6C70-4088-52EC-3B8E-58E67FAE56C7}"/>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330881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2B39DA-ED9C-001F-D874-14ADEFD05C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8BB96C-AEF2-0167-6712-9418BCF618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99E29A-33FD-265E-33DC-C5463BFB1136}"/>
              </a:ext>
            </a:extLst>
          </p:cNvPr>
          <p:cNvSpPr>
            <a:spLocks noGrp="1"/>
          </p:cNvSpPr>
          <p:nvPr>
            <p:ph type="dt" sz="half" idx="10"/>
          </p:nvPr>
        </p:nvSpPr>
        <p:spPr/>
        <p:txBody>
          <a:bodyPr/>
          <a:lstStyle/>
          <a:p>
            <a:fld id="{11008460-8B2F-4AAA-A4E2-10730069204C}" type="datetimeFigureOut">
              <a:rPr lang="en-US" smtClean="0"/>
              <a:t>11/17/2022</a:t>
            </a:fld>
            <a:endParaRPr lang="en-US"/>
          </a:p>
        </p:txBody>
      </p:sp>
      <p:sp>
        <p:nvSpPr>
          <p:cNvPr id="5" name="Footer Placeholder 4">
            <a:extLst>
              <a:ext uri="{FF2B5EF4-FFF2-40B4-BE49-F238E27FC236}">
                <a16:creationId xmlns:a16="http://schemas.microsoft.com/office/drawing/2014/main" id="{D02EBED5-71A7-9114-B1BA-8390B289EE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B27743-E6D4-6C5D-1C85-FC70B16F3821}"/>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3521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D836D-5C3F-2B37-3B05-B9DCAA658A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21E583-DB4A-C9CB-4F44-C0A15AB20A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B9E2F7-7870-24F2-E31C-63621062F5EB}"/>
              </a:ext>
            </a:extLst>
          </p:cNvPr>
          <p:cNvSpPr>
            <a:spLocks noGrp="1"/>
          </p:cNvSpPr>
          <p:nvPr>
            <p:ph type="dt" sz="half" idx="10"/>
          </p:nvPr>
        </p:nvSpPr>
        <p:spPr/>
        <p:txBody>
          <a:bodyPr/>
          <a:lstStyle/>
          <a:p>
            <a:fld id="{11008460-8B2F-4AAA-A4E2-10730069204C}" type="datetimeFigureOut">
              <a:rPr lang="en-US" smtClean="0"/>
              <a:t>11/17/2022</a:t>
            </a:fld>
            <a:endParaRPr lang="en-US"/>
          </a:p>
        </p:txBody>
      </p:sp>
      <p:sp>
        <p:nvSpPr>
          <p:cNvPr id="5" name="Footer Placeholder 4">
            <a:extLst>
              <a:ext uri="{FF2B5EF4-FFF2-40B4-BE49-F238E27FC236}">
                <a16:creationId xmlns:a16="http://schemas.microsoft.com/office/drawing/2014/main" id="{37D13FB5-77BF-3C8B-B23E-AC52028C67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C2CA5D-141E-C2A9-685C-8C251F6BDDAE}"/>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270908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47516-69FC-55A4-F674-66B5E14A5F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9E2FE0-02B0-E506-5508-3B66418D89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F007C5-ACC8-6E94-F08C-0F64F9497354}"/>
              </a:ext>
            </a:extLst>
          </p:cNvPr>
          <p:cNvSpPr>
            <a:spLocks noGrp="1"/>
          </p:cNvSpPr>
          <p:nvPr>
            <p:ph type="dt" sz="half" idx="10"/>
          </p:nvPr>
        </p:nvSpPr>
        <p:spPr/>
        <p:txBody>
          <a:bodyPr/>
          <a:lstStyle/>
          <a:p>
            <a:fld id="{11008460-8B2F-4AAA-A4E2-10730069204C}" type="datetimeFigureOut">
              <a:rPr lang="en-US" smtClean="0"/>
              <a:t>11/17/2022</a:t>
            </a:fld>
            <a:endParaRPr lang="en-US"/>
          </a:p>
        </p:txBody>
      </p:sp>
      <p:sp>
        <p:nvSpPr>
          <p:cNvPr id="5" name="Footer Placeholder 4">
            <a:extLst>
              <a:ext uri="{FF2B5EF4-FFF2-40B4-BE49-F238E27FC236}">
                <a16:creationId xmlns:a16="http://schemas.microsoft.com/office/drawing/2014/main" id="{59749412-C643-AD39-CFE0-69521BC436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60F0DE-26F3-AC8C-E8AE-8B558D05394F}"/>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762054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5D44E-B0C5-CC1F-A399-E64563E8B8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687B91-F64F-DF37-F41A-F13B3A51AB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473AF3-13DB-C244-6BC6-DC8239B90F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D754D0-A64F-4B36-1D23-979280794A92}"/>
              </a:ext>
            </a:extLst>
          </p:cNvPr>
          <p:cNvSpPr>
            <a:spLocks noGrp="1"/>
          </p:cNvSpPr>
          <p:nvPr>
            <p:ph type="dt" sz="half" idx="10"/>
          </p:nvPr>
        </p:nvSpPr>
        <p:spPr/>
        <p:txBody>
          <a:bodyPr/>
          <a:lstStyle/>
          <a:p>
            <a:fld id="{11008460-8B2F-4AAA-A4E2-10730069204C}" type="datetimeFigureOut">
              <a:rPr lang="en-US" smtClean="0"/>
              <a:t>11/17/2022</a:t>
            </a:fld>
            <a:endParaRPr lang="en-US"/>
          </a:p>
        </p:txBody>
      </p:sp>
      <p:sp>
        <p:nvSpPr>
          <p:cNvPr id="6" name="Footer Placeholder 5">
            <a:extLst>
              <a:ext uri="{FF2B5EF4-FFF2-40B4-BE49-F238E27FC236}">
                <a16:creationId xmlns:a16="http://schemas.microsoft.com/office/drawing/2014/main" id="{6121495D-C1FB-9F25-2C75-BF7C2B8B6B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740E6C-E921-E81B-1242-35951691440C}"/>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926728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E02F3-226F-1A14-2A36-1CA0875EAF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98DDAF-9A5A-86D7-ACE7-1EDCCE58FA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2CC40D-AD75-4B7A-FF44-01257A4436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77E789-8D8C-EF67-66A9-D6736D8B2C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449A9B-AC40-A94C-C9F8-2A23239E31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3437D9-A938-BB45-B283-6D1C64CD76BD}"/>
              </a:ext>
            </a:extLst>
          </p:cNvPr>
          <p:cNvSpPr>
            <a:spLocks noGrp="1"/>
          </p:cNvSpPr>
          <p:nvPr>
            <p:ph type="dt" sz="half" idx="10"/>
          </p:nvPr>
        </p:nvSpPr>
        <p:spPr/>
        <p:txBody>
          <a:bodyPr/>
          <a:lstStyle/>
          <a:p>
            <a:fld id="{11008460-8B2F-4AAA-A4E2-10730069204C}" type="datetimeFigureOut">
              <a:rPr lang="en-US" smtClean="0"/>
              <a:t>11/17/2022</a:t>
            </a:fld>
            <a:endParaRPr lang="en-US"/>
          </a:p>
        </p:txBody>
      </p:sp>
      <p:sp>
        <p:nvSpPr>
          <p:cNvPr id="8" name="Footer Placeholder 7">
            <a:extLst>
              <a:ext uri="{FF2B5EF4-FFF2-40B4-BE49-F238E27FC236}">
                <a16:creationId xmlns:a16="http://schemas.microsoft.com/office/drawing/2014/main" id="{9AC56F73-2E67-F1A1-1BBC-C8336E0E3D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863128-6BDB-83AE-5A14-2940C7B3CB52}"/>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83726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27A38-2A8E-37A0-4BF3-6225FBE4B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68D7E6-3DD2-0009-8C14-D1AAA5856C47}"/>
              </a:ext>
            </a:extLst>
          </p:cNvPr>
          <p:cNvSpPr>
            <a:spLocks noGrp="1"/>
          </p:cNvSpPr>
          <p:nvPr>
            <p:ph type="dt" sz="half" idx="10"/>
          </p:nvPr>
        </p:nvSpPr>
        <p:spPr/>
        <p:txBody>
          <a:bodyPr/>
          <a:lstStyle/>
          <a:p>
            <a:fld id="{11008460-8B2F-4AAA-A4E2-10730069204C}" type="datetimeFigureOut">
              <a:rPr lang="en-US" smtClean="0"/>
              <a:t>11/17/2022</a:t>
            </a:fld>
            <a:endParaRPr lang="en-US"/>
          </a:p>
        </p:txBody>
      </p:sp>
      <p:sp>
        <p:nvSpPr>
          <p:cNvPr id="4" name="Footer Placeholder 3">
            <a:extLst>
              <a:ext uri="{FF2B5EF4-FFF2-40B4-BE49-F238E27FC236}">
                <a16:creationId xmlns:a16="http://schemas.microsoft.com/office/drawing/2014/main" id="{F8F9DB66-912B-7014-606F-E16510C5D5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1B5BC7-3FC4-70CC-E13F-26B4A1088437}"/>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897928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C50E0E-4447-5592-6D2D-653EDB989153}"/>
              </a:ext>
            </a:extLst>
          </p:cNvPr>
          <p:cNvSpPr>
            <a:spLocks noGrp="1"/>
          </p:cNvSpPr>
          <p:nvPr>
            <p:ph type="dt" sz="half" idx="10"/>
          </p:nvPr>
        </p:nvSpPr>
        <p:spPr/>
        <p:txBody>
          <a:bodyPr/>
          <a:lstStyle/>
          <a:p>
            <a:fld id="{11008460-8B2F-4AAA-A4E2-10730069204C}" type="datetimeFigureOut">
              <a:rPr lang="en-US" smtClean="0"/>
              <a:t>11/17/2022</a:t>
            </a:fld>
            <a:endParaRPr lang="en-US"/>
          </a:p>
        </p:txBody>
      </p:sp>
      <p:sp>
        <p:nvSpPr>
          <p:cNvPr id="3" name="Footer Placeholder 2">
            <a:extLst>
              <a:ext uri="{FF2B5EF4-FFF2-40B4-BE49-F238E27FC236}">
                <a16:creationId xmlns:a16="http://schemas.microsoft.com/office/drawing/2014/main" id="{32DBB094-20F5-D156-A12E-7016BC0513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36D141-3BBC-F96F-C4F5-3BA9748651D8}"/>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01427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09C53-076B-AF88-7AA8-D872BD76B7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FFB919-6698-7C5A-2A01-3347A62C68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F4EB86-A2EB-D83C-D061-795C4EF45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F24478-3DAF-A575-7030-3B133A297EA1}"/>
              </a:ext>
            </a:extLst>
          </p:cNvPr>
          <p:cNvSpPr>
            <a:spLocks noGrp="1"/>
          </p:cNvSpPr>
          <p:nvPr>
            <p:ph type="dt" sz="half" idx="10"/>
          </p:nvPr>
        </p:nvSpPr>
        <p:spPr/>
        <p:txBody>
          <a:bodyPr/>
          <a:lstStyle/>
          <a:p>
            <a:fld id="{11008460-8B2F-4AAA-A4E2-10730069204C}" type="datetimeFigureOut">
              <a:rPr lang="en-US" smtClean="0"/>
              <a:t>11/17/2022</a:t>
            </a:fld>
            <a:endParaRPr lang="en-US"/>
          </a:p>
        </p:txBody>
      </p:sp>
      <p:sp>
        <p:nvSpPr>
          <p:cNvPr id="6" name="Footer Placeholder 5">
            <a:extLst>
              <a:ext uri="{FF2B5EF4-FFF2-40B4-BE49-F238E27FC236}">
                <a16:creationId xmlns:a16="http://schemas.microsoft.com/office/drawing/2014/main" id="{FB127187-BB2C-41C2-B94C-33DC06674E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AA2461-53E5-CE65-94EE-C601BFE48448}"/>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942545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F757B-58E9-59A1-EE72-8D88224A65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14A02A-37E2-7325-616B-6F0E48353D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20B7BC-A316-2AD2-410F-1BDE4C6FA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B29D81-E36F-37EC-FCCB-097491407EFE}"/>
              </a:ext>
            </a:extLst>
          </p:cNvPr>
          <p:cNvSpPr>
            <a:spLocks noGrp="1"/>
          </p:cNvSpPr>
          <p:nvPr>
            <p:ph type="dt" sz="half" idx="10"/>
          </p:nvPr>
        </p:nvSpPr>
        <p:spPr/>
        <p:txBody>
          <a:bodyPr/>
          <a:lstStyle/>
          <a:p>
            <a:fld id="{11008460-8B2F-4AAA-A4E2-10730069204C}" type="datetimeFigureOut">
              <a:rPr lang="en-US" smtClean="0"/>
              <a:t>11/17/2022</a:t>
            </a:fld>
            <a:endParaRPr lang="en-US"/>
          </a:p>
        </p:txBody>
      </p:sp>
      <p:sp>
        <p:nvSpPr>
          <p:cNvPr id="6" name="Footer Placeholder 5">
            <a:extLst>
              <a:ext uri="{FF2B5EF4-FFF2-40B4-BE49-F238E27FC236}">
                <a16:creationId xmlns:a16="http://schemas.microsoft.com/office/drawing/2014/main" id="{43E6D341-CA21-9663-F94F-B9378AAACC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5BE988-E9BA-B04F-A051-F7578DFAB91B}"/>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878300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6B36A3-24E2-3412-4188-DA01260A33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85F404-041C-6D80-B3D8-EDB35F4C84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DCA507-80DD-1642-72EA-5AE9D75BF1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008460-8B2F-4AAA-A4E2-10730069204C}" type="datetimeFigureOut">
              <a:rPr lang="en-US" smtClean="0"/>
              <a:pPr/>
              <a:t>11/17/2022</a:t>
            </a:fld>
            <a:endParaRPr lang="en-US"/>
          </a:p>
        </p:txBody>
      </p:sp>
      <p:sp>
        <p:nvSpPr>
          <p:cNvPr id="5" name="Footer Placeholder 4">
            <a:extLst>
              <a:ext uri="{FF2B5EF4-FFF2-40B4-BE49-F238E27FC236}">
                <a16:creationId xmlns:a16="http://schemas.microsoft.com/office/drawing/2014/main" id="{07439C23-D6EA-DF75-2612-7C8461E08C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7B0193-F4DA-F1CB-0427-EA065952C6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46259B-8396-46CD-AD42-FDEDA89DA278}" type="slidenum">
              <a:rPr lang="en-US" smtClean="0"/>
              <a:pPr/>
              <a:t>‹#›</a:t>
            </a:fld>
            <a:endParaRPr lang="en-US"/>
          </a:p>
        </p:txBody>
      </p:sp>
    </p:spTree>
    <p:extLst>
      <p:ext uri="{BB962C8B-B14F-4D97-AF65-F5344CB8AC3E}">
        <p14:creationId xmlns:p14="http://schemas.microsoft.com/office/powerpoint/2010/main" val="223853481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mailto:betsymahoney@smrld.org" TargetMode="External"/><Relationship Id="rId2" Type="http://schemas.openxmlformats.org/officeDocument/2006/relationships/hyperlink" Target="mailto:cthompson@palatinelibrary.org" TargetMode="External"/><Relationship Id="rId1" Type="http://schemas.openxmlformats.org/officeDocument/2006/relationships/slideLayout" Target="../slideLayouts/slideLayout2.xml"/><Relationship Id="rId4" Type="http://schemas.openxmlformats.org/officeDocument/2006/relationships/hyperlink" Target="mailto:vjaffe@palatinelibrary.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forms.gle/BZ7Y81maoC4PtBkT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72B419-47B5-6B00-1008-A8D8F402EF52}"/>
              </a:ext>
            </a:extLst>
          </p:cNvPr>
          <p:cNvPicPr>
            <a:picLocks noChangeAspect="1"/>
          </p:cNvPicPr>
          <p:nvPr/>
        </p:nvPicPr>
        <p:blipFill rotWithShape="1">
          <a:blip r:embed="rId2">
            <a:alphaModFix amt="15000"/>
          </a:blip>
          <a:srcRect t="30607" b="13267"/>
          <a:stretch/>
        </p:blipFill>
        <p:spPr>
          <a:xfrm>
            <a:off x="0" y="0"/>
            <a:ext cx="12192000" cy="6858000"/>
          </a:xfrm>
          <a:prstGeom prst="rect">
            <a:avLst/>
          </a:prstGeom>
        </p:spPr>
      </p:pic>
      <p:sp>
        <p:nvSpPr>
          <p:cNvPr id="2" name="Title 1">
            <a:extLst>
              <a:ext uri="{FF2B5EF4-FFF2-40B4-BE49-F238E27FC236}">
                <a16:creationId xmlns:a16="http://schemas.microsoft.com/office/drawing/2014/main" id="{F91E2C32-6CB8-33FD-7D38-906C03F36DAE}"/>
              </a:ext>
            </a:extLst>
          </p:cNvPr>
          <p:cNvSpPr>
            <a:spLocks noGrp="1"/>
          </p:cNvSpPr>
          <p:nvPr>
            <p:ph type="ctrTitle" idx="4294967295"/>
          </p:nvPr>
        </p:nvSpPr>
        <p:spPr>
          <a:xfrm>
            <a:off x="0" y="676275"/>
            <a:ext cx="11339513" cy="3521075"/>
          </a:xfrm>
        </p:spPr>
        <p:txBody>
          <a:bodyPr>
            <a:noAutofit/>
          </a:bodyPr>
          <a:lstStyle/>
          <a:p>
            <a:pPr algn="ctr"/>
            <a:r>
              <a:rPr lang="en-US" sz="6600" b="1" i="0">
                <a:solidFill>
                  <a:schemeClr val="tx1">
                    <a:lumMod val="95000"/>
                    <a:lumOff val="5000"/>
                  </a:schemeClr>
                </a:solidFill>
                <a:effectLst/>
                <a:latin typeface="Goudy Old Style" panose="02020502050305020303" pitchFamily="18" charset="0"/>
              </a:rPr>
              <a:t>Measuring Your Collection: </a:t>
            </a:r>
            <a:br>
              <a:rPr lang="en-US" sz="6600" b="1" i="0">
                <a:solidFill>
                  <a:schemeClr val="tx1">
                    <a:lumMod val="95000"/>
                    <a:lumOff val="5000"/>
                  </a:schemeClr>
                </a:solidFill>
                <a:effectLst/>
                <a:latin typeface="Goudy Old Style" panose="02020502050305020303" pitchFamily="18" charset="0"/>
              </a:rPr>
            </a:br>
            <a:r>
              <a:rPr lang="en-US" sz="6600" b="1" i="0">
                <a:solidFill>
                  <a:schemeClr val="tx1">
                    <a:lumMod val="95000"/>
                    <a:lumOff val="5000"/>
                  </a:schemeClr>
                </a:solidFill>
                <a:effectLst/>
                <a:latin typeface="Goudy Old Style" panose="02020502050305020303" pitchFamily="18" charset="0"/>
              </a:rPr>
              <a:t>How to get started with Collection Diversity Audits</a:t>
            </a:r>
            <a:endParaRPr lang="en-US" sz="6600">
              <a:solidFill>
                <a:schemeClr val="tx1">
                  <a:lumMod val="95000"/>
                  <a:lumOff val="5000"/>
                </a:schemeClr>
              </a:solidFill>
              <a:latin typeface="Goudy Old Style" panose="02020502050305020303" pitchFamily="18" charset="0"/>
            </a:endParaRPr>
          </a:p>
        </p:txBody>
      </p:sp>
      <p:sp>
        <p:nvSpPr>
          <p:cNvPr id="3" name="Subtitle 2">
            <a:extLst>
              <a:ext uri="{FF2B5EF4-FFF2-40B4-BE49-F238E27FC236}">
                <a16:creationId xmlns:a16="http://schemas.microsoft.com/office/drawing/2014/main" id="{2D65AA8D-3BF3-931E-106C-CD91F46ABE2B}"/>
              </a:ext>
            </a:extLst>
          </p:cNvPr>
          <p:cNvSpPr>
            <a:spLocks noGrp="1"/>
          </p:cNvSpPr>
          <p:nvPr>
            <p:ph type="subTitle" idx="4294967295"/>
          </p:nvPr>
        </p:nvSpPr>
        <p:spPr>
          <a:xfrm>
            <a:off x="1170432" y="4541838"/>
            <a:ext cx="9226295" cy="1639887"/>
          </a:xfrm>
          <a:noFill/>
        </p:spPr>
        <p:txBody>
          <a:bodyPr>
            <a:normAutofit fontScale="85000" lnSpcReduction="10000"/>
          </a:bodyPr>
          <a:lstStyle/>
          <a:p>
            <a:pPr marL="342900" indent="-342900">
              <a:buFont typeface="Arial" panose="020B0604020202020204" pitchFamily="34" charset="0"/>
              <a:buChar char="•"/>
            </a:pPr>
            <a:r>
              <a:rPr lang="en-US" b="1" dirty="0">
                <a:solidFill>
                  <a:schemeClr val="tx1">
                    <a:lumMod val="95000"/>
                    <a:lumOff val="5000"/>
                  </a:schemeClr>
                </a:solidFill>
                <a:latin typeface="Goudy Old Style" panose="02020502050305020303" pitchFamily="18" charset="0"/>
              </a:rPr>
              <a:t>Carly Thompson, Librarian: Palatine Public Library District</a:t>
            </a:r>
          </a:p>
          <a:p>
            <a:pPr marL="342900" indent="-342900">
              <a:buFont typeface="Arial" panose="020B0604020202020204" pitchFamily="34" charset="0"/>
              <a:buChar char="•"/>
            </a:pPr>
            <a:r>
              <a:rPr lang="en-US" b="1" dirty="0">
                <a:solidFill>
                  <a:schemeClr val="tx1">
                    <a:lumMod val="95000"/>
                    <a:lumOff val="5000"/>
                  </a:schemeClr>
                </a:solidFill>
                <a:latin typeface="Goudy Old Style" panose="02020502050305020303" pitchFamily="18" charset="0"/>
              </a:rPr>
              <a:t>Betsy Mahoney, Assistant Director: Six Mile Regional Library District</a:t>
            </a:r>
          </a:p>
          <a:p>
            <a:pPr marL="342900" indent="-342900">
              <a:buFont typeface="Arial" panose="020B0604020202020204" pitchFamily="34" charset="0"/>
              <a:buChar char="•"/>
            </a:pPr>
            <a:r>
              <a:rPr lang="en-US" b="1" dirty="0">
                <a:solidFill>
                  <a:schemeClr val="tx1">
                    <a:lumMod val="95000"/>
                    <a:lumOff val="5000"/>
                  </a:schemeClr>
                </a:solidFill>
                <a:latin typeface="Goudy Old Style" panose="02020502050305020303" pitchFamily="18" charset="0"/>
              </a:rPr>
              <a:t>Violet Jaffe, Collection Services Manager: Palatine Public Library District</a:t>
            </a:r>
          </a:p>
        </p:txBody>
      </p:sp>
    </p:spTree>
    <p:extLst>
      <p:ext uri="{BB962C8B-B14F-4D97-AF65-F5344CB8AC3E}">
        <p14:creationId xmlns:p14="http://schemas.microsoft.com/office/powerpoint/2010/main" val="4248217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descr="A picture containing ground, person, outdoor&#10;&#10;Description automatically generated">
            <a:extLst>
              <a:ext uri="{FF2B5EF4-FFF2-40B4-BE49-F238E27FC236}">
                <a16:creationId xmlns:a16="http://schemas.microsoft.com/office/drawing/2014/main" id="{F769DA08-370F-6527-16E0-47053765D098}"/>
              </a:ext>
            </a:extLst>
          </p:cNvPr>
          <p:cNvPicPr>
            <a:picLocks noChangeAspect="1"/>
          </p:cNvPicPr>
          <p:nvPr/>
        </p:nvPicPr>
        <p:blipFill rotWithShape="1">
          <a:blip r:embed="rId2"/>
          <a:srcRect r="805" b="-1"/>
          <a:stretch/>
        </p:blipFill>
        <p:spPr>
          <a:xfrm>
            <a:off x="4117521" y="10"/>
            <a:ext cx="8074479" cy="6857990"/>
          </a:xfrm>
          <a:prstGeom prst="rect">
            <a:avLst/>
          </a:prstGeom>
        </p:spPr>
      </p:pic>
      <p:sp>
        <p:nvSpPr>
          <p:cNvPr id="9" name="Freeform: Shape 13">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15">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ECEB623-5E02-1C84-451E-E2BAD842C23A}"/>
              </a:ext>
            </a:extLst>
          </p:cNvPr>
          <p:cNvSpPr>
            <a:spLocks noGrp="1"/>
          </p:cNvSpPr>
          <p:nvPr>
            <p:ph type="title"/>
          </p:nvPr>
        </p:nvSpPr>
        <p:spPr>
          <a:xfrm>
            <a:off x="804672" y="365125"/>
            <a:ext cx="5266155" cy="1325563"/>
          </a:xfrm>
        </p:spPr>
        <p:txBody>
          <a:bodyPr>
            <a:normAutofit/>
          </a:bodyPr>
          <a:lstStyle/>
          <a:p>
            <a:r>
              <a:rPr lang="en-US" dirty="0">
                <a:latin typeface="Goudy Old Style"/>
                <a:cs typeface="Calibri Light"/>
              </a:rPr>
              <a:t>Wrangling Selectors</a:t>
            </a:r>
            <a:endParaRPr lang="en-US" dirty="0">
              <a:latin typeface="Goudy Old Style"/>
            </a:endParaRPr>
          </a:p>
        </p:txBody>
      </p:sp>
      <p:sp>
        <p:nvSpPr>
          <p:cNvPr id="13" name="Content Placeholder 10">
            <a:extLst>
              <a:ext uri="{FF2B5EF4-FFF2-40B4-BE49-F238E27FC236}">
                <a16:creationId xmlns:a16="http://schemas.microsoft.com/office/drawing/2014/main" id="{113919FD-51B3-6E39-D172-B9B29E5152B6}"/>
              </a:ext>
            </a:extLst>
          </p:cNvPr>
          <p:cNvSpPr>
            <a:spLocks noGrp="1"/>
          </p:cNvSpPr>
          <p:nvPr>
            <p:ph idx="1"/>
          </p:nvPr>
        </p:nvSpPr>
        <p:spPr>
          <a:xfrm>
            <a:off x="804672" y="2022601"/>
            <a:ext cx="3941499" cy="4154361"/>
          </a:xfrm>
        </p:spPr>
        <p:txBody>
          <a:bodyPr vert="horz" lIns="91440" tIns="45720" rIns="91440" bIns="45720" rtlCol="0" anchor="t">
            <a:normAutofit/>
          </a:bodyPr>
          <a:lstStyle/>
          <a:p>
            <a:r>
              <a:rPr lang="en-US" sz="2000" dirty="0">
                <a:cs typeface="Calibri"/>
              </a:rPr>
              <a:t>Clarify the "why"</a:t>
            </a:r>
          </a:p>
          <a:p>
            <a:r>
              <a:rPr lang="en-US" sz="2000" dirty="0">
                <a:cs typeface="Calibri"/>
              </a:rPr>
              <a:t>Set reasonable, measurable goals</a:t>
            </a:r>
          </a:p>
          <a:p>
            <a:r>
              <a:rPr lang="en-US" sz="2000" dirty="0">
                <a:cs typeface="Calibri"/>
              </a:rPr>
              <a:t>Schedule updates</a:t>
            </a:r>
          </a:p>
          <a:p>
            <a:r>
              <a:rPr lang="en-US" sz="2000" dirty="0">
                <a:cs typeface="Calibri"/>
              </a:rPr>
              <a:t>Put everything in writing</a:t>
            </a:r>
          </a:p>
          <a:p>
            <a:r>
              <a:rPr lang="en-US" sz="2000" dirty="0">
                <a:cs typeface="Calibri"/>
              </a:rPr>
              <a:t>Check in often</a:t>
            </a:r>
          </a:p>
          <a:p>
            <a:r>
              <a:rPr lang="en-US" sz="2000" dirty="0">
                <a:cs typeface="Calibri"/>
              </a:rPr>
              <a:t>Expect lots of questions!</a:t>
            </a:r>
          </a:p>
        </p:txBody>
      </p:sp>
    </p:spTree>
    <p:extLst>
      <p:ext uri="{BB962C8B-B14F-4D97-AF65-F5344CB8AC3E}">
        <p14:creationId xmlns:p14="http://schemas.microsoft.com/office/powerpoint/2010/main" val="342727585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BB03C3-7504-65B9-EC3B-A4E03187AD01}"/>
              </a:ext>
            </a:extLst>
          </p:cNvPr>
          <p:cNvSpPr>
            <a:spLocks noGrp="1"/>
          </p:cNvSpPr>
          <p:nvPr>
            <p:ph type="title"/>
          </p:nvPr>
        </p:nvSpPr>
        <p:spPr>
          <a:xfrm>
            <a:off x="943276" y="712268"/>
            <a:ext cx="10410524" cy="1193533"/>
          </a:xfrm>
        </p:spPr>
        <p:txBody>
          <a:bodyPr>
            <a:normAutofit/>
          </a:bodyPr>
          <a:lstStyle/>
          <a:p>
            <a:pPr algn="ctr"/>
            <a:r>
              <a:rPr lang="en-US" sz="4100" b="1" dirty="0">
                <a:solidFill>
                  <a:srgbClr val="FFFFFF"/>
                </a:solidFill>
                <a:latin typeface="Goudy Old Style"/>
                <a:cs typeface="Calibri"/>
              </a:rPr>
              <a:t>Diversity Goals and Instructions for Selection</a:t>
            </a:r>
            <a:endParaRPr lang="en-US" sz="4100" dirty="0">
              <a:solidFill>
                <a:srgbClr val="FFFFFF"/>
              </a:solidFill>
              <a:latin typeface="Goudy Old Style"/>
              <a:cs typeface="Calibri Light" panose="020F0302020204030204"/>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02E86C8-4BE3-3511-C34C-8492805DC3B3}"/>
              </a:ext>
            </a:extLst>
          </p:cNvPr>
          <p:cNvSpPr>
            <a:spLocks noGrp="1"/>
          </p:cNvSpPr>
          <p:nvPr>
            <p:ph idx="1"/>
          </p:nvPr>
        </p:nvSpPr>
        <p:spPr>
          <a:xfrm>
            <a:off x="943276" y="2648057"/>
            <a:ext cx="10410524" cy="3528906"/>
          </a:xfrm>
        </p:spPr>
        <p:txBody>
          <a:bodyPr vert="horz" lIns="91440" tIns="45720" rIns="91440" bIns="45720" rtlCol="0">
            <a:normAutofit/>
          </a:bodyPr>
          <a:lstStyle/>
          <a:p>
            <a:pPr marL="0" indent="0">
              <a:buNone/>
            </a:pPr>
            <a:endParaRPr lang="en-US" sz="2400" b="1">
              <a:solidFill>
                <a:srgbClr val="FFFFFF"/>
              </a:solidFill>
              <a:ea typeface="+mn-lt"/>
              <a:cs typeface="+mn-lt"/>
            </a:endParaRPr>
          </a:p>
          <a:p>
            <a:pPr marL="0" indent="0">
              <a:buNone/>
            </a:pPr>
            <a:r>
              <a:rPr lang="en-US" sz="2400">
                <a:solidFill>
                  <a:srgbClr val="FFFFFF"/>
                </a:solidFill>
                <a:ea typeface="+mn-lt"/>
                <a:cs typeface="+mn-lt"/>
              </a:rPr>
              <a:t>When ordering items, check if they meet any of our criteria for diversity and add the abbreviation for the appropriate terms in the notes field. Please add each term that applies. Selectors will ensure 25% of newly ordered titles (individual titles, not all copies) will fulfill one or more of our defined points of diversity for the following collections in regular and large type print as well as audiobook/Playaway.</a:t>
            </a:r>
          </a:p>
        </p:txBody>
      </p:sp>
    </p:spTree>
    <p:extLst>
      <p:ext uri="{BB962C8B-B14F-4D97-AF65-F5344CB8AC3E}">
        <p14:creationId xmlns:p14="http://schemas.microsoft.com/office/powerpoint/2010/main" val="142409502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pen book">
            <a:extLst>
              <a:ext uri="{FF2B5EF4-FFF2-40B4-BE49-F238E27FC236}">
                <a16:creationId xmlns:a16="http://schemas.microsoft.com/office/drawing/2014/main" id="{8440B73D-3514-2917-7C8C-079FB7180F0F}"/>
              </a:ext>
            </a:extLst>
          </p:cNvPr>
          <p:cNvPicPr>
            <a:picLocks noChangeAspect="1"/>
          </p:cNvPicPr>
          <p:nvPr/>
        </p:nvPicPr>
        <p:blipFill rotWithShape="1">
          <a:blip r:embed="rId2">
            <a:alphaModFix amt="35000"/>
          </a:blip>
          <a:srcRect t="15728" r="-2" b="-2"/>
          <a:stretch/>
        </p:blipFill>
        <p:spPr>
          <a:xfrm>
            <a:off x="20" y="1"/>
            <a:ext cx="12191980" cy="6857999"/>
          </a:xfrm>
          <a:prstGeom prst="rect">
            <a:avLst/>
          </a:prstGeom>
        </p:spPr>
      </p:pic>
      <p:sp>
        <p:nvSpPr>
          <p:cNvPr id="2" name="Title 1">
            <a:extLst>
              <a:ext uri="{FF2B5EF4-FFF2-40B4-BE49-F238E27FC236}">
                <a16:creationId xmlns:a16="http://schemas.microsoft.com/office/drawing/2014/main" id="{53BDFD3F-2DF0-B332-A051-CC05E0921A1D}"/>
              </a:ext>
            </a:extLst>
          </p:cNvPr>
          <p:cNvSpPr>
            <a:spLocks noGrp="1"/>
          </p:cNvSpPr>
          <p:nvPr>
            <p:ph type="title"/>
          </p:nvPr>
        </p:nvSpPr>
        <p:spPr>
          <a:xfrm>
            <a:off x="451340" y="538324"/>
            <a:ext cx="2504271" cy="2252707"/>
          </a:xfrm>
        </p:spPr>
        <p:txBody>
          <a:bodyPr>
            <a:normAutofit/>
          </a:bodyPr>
          <a:lstStyle/>
          <a:p>
            <a:pPr algn="r"/>
            <a:r>
              <a:rPr lang="en-US" sz="4000">
                <a:solidFill>
                  <a:srgbClr val="FFFFFF"/>
                </a:solidFill>
                <a:cs typeface="Calibri Light"/>
              </a:rPr>
              <a:t>Define Your Collections</a:t>
            </a:r>
            <a:endParaRPr lang="en-US" sz="4000">
              <a:solidFill>
                <a:srgbClr val="FFFFFF"/>
              </a:solidFill>
            </a:endParaRPr>
          </a:p>
        </p:txBody>
      </p:sp>
      <p:cxnSp>
        <p:nvCxnSpPr>
          <p:cNvPr id="11" name="Straight Connector 1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2EAE5B4-3717-9FBA-3EA9-ED79D50E2C95}"/>
              </a:ext>
            </a:extLst>
          </p:cNvPr>
          <p:cNvSpPr>
            <a:spLocks noGrp="1"/>
          </p:cNvSpPr>
          <p:nvPr>
            <p:ph idx="1"/>
          </p:nvPr>
        </p:nvSpPr>
        <p:spPr>
          <a:xfrm>
            <a:off x="5882211" y="538324"/>
            <a:ext cx="5674345" cy="5406214"/>
          </a:xfrm>
        </p:spPr>
        <p:txBody>
          <a:bodyPr vert="horz" lIns="91440" tIns="45720" rIns="91440" bIns="45720" rtlCol="0" anchor="ctr">
            <a:noAutofit/>
          </a:bodyPr>
          <a:lstStyle/>
          <a:p>
            <a:r>
              <a:rPr lang="en-US" sz="2200" dirty="0">
                <a:solidFill>
                  <a:srgbClr val="FFFFFF"/>
                </a:solidFill>
                <a:cs typeface="Calibri"/>
              </a:rPr>
              <a:t>Fiction (all ages, all genres)</a:t>
            </a:r>
            <a:endParaRPr lang="en-US" sz="2200">
              <a:solidFill>
                <a:srgbClr val="FFFFFF"/>
              </a:solidFill>
              <a:ea typeface="+mn-lt"/>
              <a:cs typeface="+mn-lt"/>
            </a:endParaRPr>
          </a:p>
          <a:p>
            <a:r>
              <a:rPr lang="en-US" sz="2200" dirty="0">
                <a:solidFill>
                  <a:srgbClr val="FFFFFF"/>
                </a:solidFill>
                <a:cs typeface="Calibri"/>
              </a:rPr>
              <a:t>Youth Picture Book</a:t>
            </a:r>
            <a:endParaRPr lang="en-US" sz="2200">
              <a:solidFill>
                <a:srgbClr val="FFFFFF"/>
              </a:solidFill>
              <a:ea typeface="+mn-lt"/>
              <a:cs typeface="+mn-lt"/>
            </a:endParaRPr>
          </a:p>
          <a:p>
            <a:r>
              <a:rPr lang="en-US" sz="2200" dirty="0">
                <a:solidFill>
                  <a:srgbClr val="FFFFFF"/>
                </a:solidFill>
                <a:cs typeface="Calibri"/>
              </a:rPr>
              <a:t>Youth Easy Reader</a:t>
            </a:r>
            <a:endParaRPr lang="en-US" sz="2200">
              <a:solidFill>
                <a:srgbClr val="FFFFFF"/>
              </a:solidFill>
              <a:ea typeface="+mn-lt"/>
              <a:cs typeface="+mn-lt"/>
            </a:endParaRPr>
          </a:p>
          <a:p>
            <a:r>
              <a:rPr lang="en-US" sz="2200" dirty="0">
                <a:solidFill>
                  <a:srgbClr val="FFFFFF"/>
                </a:solidFill>
                <a:cs typeface="Calibri"/>
              </a:rPr>
              <a:t>Biography for all age groups</a:t>
            </a:r>
            <a:endParaRPr lang="en-US" sz="2200">
              <a:solidFill>
                <a:srgbClr val="FFFFFF"/>
              </a:solidFill>
              <a:ea typeface="+mn-lt"/>
              <a:cs typeface="+mn-lt"/>
            </a:endParaRPr>
          </a:p>
          <a:p>
            <a:r>
              <a:rPr lang="en-US" sz="2200" dirty="0">
                <a:solidFill>
                  <a:srgbClr val="FFFFFF"/>
                </a:solidFill>
                <a:cs typeface="Calibri"/>
              </a:rPr>
              <a:t>Nonfiction (all ages) for the following </a:t>
            </a:r>
            <a:r>
              <a:rPr lang="en-US" sz="2200" dirty="0" err="1">
                <a:solidFill>
                  <a:srgbClr val="FFFFFF"/>
                </a:solidFill>
                <a:cs typeface="Calibri"/>
              </a:rPr>
              <a:t>Deweys</a:t>
            </a:r>
            <a:r>
              <a:rPr lang="en-US" sz="2200" dirty="0">
                <a:solidFill>
                  <a:srgbClr val="FFFFFF"/>
                </a:solidFill>
                <a:cs typeface="Calibri"/>
              </a:rPr>
              <a:t>:</a:t>
            </a:r>
            <a:endParaRPr lang="en-US" sz="2200">
              <a:solidFill>
                <a:srgbClr val="FFFFFF"/>
              </a:solidFill>
              <a:ea typeface="+mn-lt"/>
              <a:cs typeface="+mn-lt"/>
            </a:endParaRPr>
          </a:p>
          <a:p>
            <a:r>
              <a:rPr lang="en-US" sz="2200" dirty="0">
                <a:solidFill>
                  <a:srgbClr val="FFFFFF"/>
                </a:solidFill>
                <a:cs typeface="Calibri"/>
              </a:rPr>
              <a:t>100s</a:t>
            </a:r>
            <a:endParaRPr lang="en-US" sz="2200">
              <a:solidFill>
                <a:srgbClr val="FFFFFF"/>
              </a:solidFill>
              <a:ea typeface="+mn-lt"/>
              <a:cs typeface="+mn-lt"/>
            </a:endParaRPr>
          </a:p>
          <a:p>
            <a:r>
              <a:rPr lang="en-US" sz="2200" dirty="0">
                <a:solidFill>
                  <a:srgbClr val="FFFFFF"/>
                </a:solidFill>
                <a:cs typeface="Calibri"/>
              </a:rPr>
              <a:t>200s</a:t>
            </a:r>
            <a:endParaRPr lang="en-US" sz="2200">
              <a:solidFill>
                <a:srgbClr val="FFFFFF"/>
              </a:solidFill>
              <a:ea typeface="+mn-lt"/>
              <a:cs typeface="+mn-lt"/>
            </a:endParaRPr>
          </a:p>
          <a:p>
            <a:r>
              <a:rPr lang="en-US" sz="2200" dirty="0">
                <a:solidFill>
                  <a:srgbClr val="FFFFFF"/>
                </a:solidFill>
                <a:cs typeface="Calibri"/>
              </a:rPr>
              <a:t>300s</a:t>
            </a:r>
            <a:endParaRPr lang="en-US" sz="2200">
              <a:solidFill>
                <a:srgbClr val="FFFFFF"/>
              </a:solidFill>
              <a:ea typeface="+mn-lt"/>
              <a:cs typeface="+mn-lt"/>
            </a:endParaRPr>
          </a:p>
          <a:p>
            <a:r>
              <a:rPr lang="en-US" sz="2200" dirty="0">
                <a:solidFill>
                  <a:srgbClr val="FFFFFF"/>
                </a:solidFill>
                <a:cs typeface="Calibri"/>
              </a:rPr>
              <a:t>600s</a:t>
            </a:r>
            <a:endParaRPr lang="en-US" sz="2200">
              <a:solidFill>
                <a:srgbClr val="FFFFFF"/>
              </a:solidFill>
              <a:ea typeface="+mn-lt"/>
              <a:cs typeface="+mn-lt"/>
            </a:endParaRPr>
          </a:p>
          <a:p>
            <a:r>
              <a:rPr lang="en-US" sz="2200" dirty="0">
                <a:solidFill>
                  <a:srgbClr val="FFFFFF"/>
                </a:solidFill>
                <a:cs typeface="Calibri"/>
              </a:rPr>
              <a:t>700s</a:t>
            </a:r>
            <a:endParaRPr lang="en-US" sz="2200">
              <a:solidFill>
                <a:srgbClr val="FFFFFF"/>
              </a:solidFill>
              <a:ea typeface="+mn-lt"/>
              <a:cs typeface="+mn-lt"/>
            </a:endParaRPr>
          </a:p>
          <a:p>
            <a:r>
              <a:rPr lang="en-US" sz="2200" dirty="0">
                <a:solidFill>
                  <a:srgbClr val="FFFFFF"/>
                </a:solidFill>
                <a:cs typeface="Calibri"/>
              </a:rPr>
              <a:t>800s</a:t>
            </a:r>
            <a:endParaRPr lang="en-US" sz="2200">
              <a:solidFill>
                <a:srgbClr val="FFFFFF"/>
              </a:solidFill>
              <a:ea typeface="+mn-lt"/>
              <a:cs typeface="+mn-lt"/>
            </a:endParaRPr>
          </a:p>
          <a:p>
            <a:r>
              <a:rPr lang="en-US" sz="2200" dirty="0">
                <a:solidFill>
                  <a:srgbClr val="FFFFFF"/>
                </a:solidFill>
                <a:cs typeface="Calibri"/>
              </a:rPr>
              <a:t>900s</a:t>
            </a:r>
            <a:endParaRPr lang="en-US" sz="2200" dirty="0">
              <a:solidFill>
                <a:srgbClr val="FFFFFF"/>
              </a:solidFill>
            </a:endParaRPr>
          </a:p>
        </p:txBody>
      </p:sp>
    </p:spTree>
    <p:extLst>
      <p:ext uri="{BB962C8B-B14F-4D97-AF65-F5344CB8AC3E}">
        <p14:creationId xmlns:p14="http://schemas.microsoft.com/office/powerpoint/2010/main" val="148969330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506A132-B137-BB0F-6D3E-F39802C44829}"/>
              </a:ext>
            </a:extLst>
          </p:cNvPr>
          <p:cNvSpPr>
            <a:spLocks noGrp="1"/>
          </p:cNvSpPr>
          <p:nvPr>
            <p:ph type="title"/>
          </p:nvPr>
        </p:nvSpPr>
        <p:spPr>
          <a:xfrm>
            <a:off x="1159933" y="995318"/>
            <a:ext cx="9872134" cy="1193968"/>
          </a:xfrm>
          <a:solidFill>
            <a:srgbClr val="FFFFFF"/>
          </a:solidFill>
          <a:ln w="38100">
            <a:solidFill>
              <a:srgbClr val="7F7F7F"/>
            </a:solidFill>
            <a:miter lim="800000"/>
          </a:ln>
        </p:spPr>
        <p:txBody>
          <a:bodyPr>
            <a:normAutofit/>
          </a:bodyPr>
          <a:lstStyle/>
          <a:p>
            <a:pPr algn="ctr"/>
            <a:r>
              <a:rPr lang="en-US" sz="3600" b="1">
                <a:solidFill>
                  <a:srgbClr val="3F3F3F"/>
                </a:solidFill>
                <a:latin typeface="Goudy Old Style"/>
                <a:cs typeface="Calibri"/>
              </a:rPr>
              <a:t>Terms with abbreviations to use in order notes</a:t>
            </a:r>
            <a:endParaRPr lang="en-US" sz="3600">
              <a:solidFill>
                <a:srgbClr val="3F3F3F"/>
              </a:solidFill>
              <a:latin typeface="Goudy Old Style"/>
            </a:endParaRPr>
          </a:p>
        </p:txBody>
      </p:sp>
      <p:sp>
        <p:nvSpPr>
          <p:cNvPr id="3" name="Content Placeholder 2">
            <a:extLst>
              <a:ext uri="{FF2B5EF4-FFF2-40B4-BE49-F238E27FC236}">
                <a16:creationId xmlns:a16="http://schemas.microsoft.com/office/drawing/2014/main" id="{0EDC648D-8986-9AB1-135D-CB2CBAD912BE}"/>
              </a:ext>
            </a:extLst>
          </p:cNvPr>
          <p:cNvSpPr>
            <a:spLocks noGrp="1"/>
          </p:cNvSpPr>
          <p:nvPr>
            <p:ph sz="half" idx="1"/>
          </p:nvPr>
        </p:nvSpPr>
        <p:spPr>
          <a:xfrm>
            <a:off x="1476915" y="2888250"/>
            <a:ext cx="4297351" cy="2959777"/>
          </a:xfrm>
        </p:spPr>
        <p:txBody>
          <a:bodyPr vert="horz" lIns="91440" tIns="45720" rIns="91440" bIns="45720" rtlCol="0" anchor="t">
            <a:normAutofit/>
          </a:bodyPr>
          <a:lstStyle/>
          <a:p>
            <a:pPr marL="0" indent="0">
              <a:buNone/>
            </a:pPr>
            <a:endParaRPr lang="en-US" sz="2000" b="1">
              <a:ea typeface="+mn-lt"/>
              <a:cs typeface="+mn-lt"/>
            </a:endParaRPr>
          </a:p>
          <a:p>
            <a:r>
              <a:rPr lang="en-US" sz="2000">
                <a:ea typeface="+mn-lt"/>
                <a:cs typeface="+mn-lt"/>
              </a:rPr>
              <a:t>IS - Intersectional subject</a:t>
            </a:r>
          </a:p>
          <a:p>
            <a:r>
              <a:rPr lang="en-US" sz="2000">
                <a:ea typeface="+mn-lt"/>
                <a:cs typeface="+mn-lt"/>
              </a:rPr>
              <a:t>OV - Own voices</a:t>
            </a:r>
          </a:p>
          <a:p>
            <a:r>
              <a:rPr lang="en-US" sz="2000">
                <a:ea typeface="+mn-lt"/>
                <a:cs typeface="+mn-lt"/>
              </a:rPr>
              <a:t>BS - BIPOC subject</a:t>
            </a:r>
          </a:p>
          <a:p>
            <a:r>
              <a:rPr lang="en-US" sz="2000">
                <a:ea typeface="+mn-lt"/>
                <a:cs typeface="+mn-lt"/>
              </a:rPr>
              <a:t>BA - BIPOC author</a:t>
            </a:r>
          </a:p>
          <a:p>
            <a:r>
              <a:rPr lang="en-US" sz="2000">
                <a:ea typeface="+mn-lt"/>
                <a:cs typeface="+mn-lt"/>
              </a:rPr>
              <a:t>LS - LGBTQIA+ subject</a:t>
            </a:r>
          </a:p>
          <a:p>
            <a:endParaRPr lang="en-US" sz="2000">
              <a:ea typeface="+mn-lt"/>
              <a:cs typeface="+mn-lt"/>
            </a:endParaRPr>
          </a:p>
        </p:txBody>
      </p:sp>
      <p:cxnSp>
        <p:nvCxnSpPr>
          <p:cNvPr id="11" name="Straight Connector 10">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FD5CEE03-6E40-FD40-A437-7746616FCA6A}"/>
              </a:ext>
            </a:extLst>
          </p:cNvPr>
          <p:cNvSpPr>
            <a:spLocks noGrp="1"/>
          </p:cNvSpPr>
          <p:nvPr>
            <p:ph sz="half" idx="2"/>
          </p:nvPr>
        </p:nvSpPr>
        <p:spPr>
          <a:xfrm>
            <a:off x="6417731" y="2888250"/>
            <a:ext cx="4292594" cy="2959778"/>
          </a:xfrm>
        </p:spPr>
        <p:txBody>
          <a:bodyPr vert="horz" lIns="91440" tIns="45720" rIns="91440" bIns="45720" rtlCol="0" anchor="t">
            <a:normAutofit/>
          </a:bodyPr>
          <a:lstStyle/>
          <a:p>
            <a:endParaRPr lang="en-US" sz="2000">
              <a:cs typeface="Calibri"/>
            </a:endParaRPr>
          </a:p>
          <a:p>
            <a:r>
              <a:rPr lang="en-US" sz="2000">
                <a:cs typeface="Calibri"/>
              </a:rPr>
              <a:t>LA - LGBTQIA+ author</a:t>
            </a:r>
            <a:endParaRPr lang="en-US" sz="2000">
              <a:ea typeface="+mn-lt"/>
              <a:cs typeface="+mn-lt"/>
            </a:endParaRPr>
          </a:p>
          <a:p>
            <a:r>
              <a:rPr lang="en-US" sz="2000">
                <a:cs typeface="Calibri"/>
              </a:rPr>
              <a:t>NS - Neurodiverse subject</a:t>
            </a:r>
            <a:endParaRPr lang="en-US" sz="2000">
              <a:ea typeface="+mn-lt"/>
              <a:cs typeface="+mn-lt"/>
            </a:endParaRPr>
          </a:p>
          <a:p>
            <a:r>
              <a:rPr lang="en-US" sz="2000">
                <a:cs typeface="Calibri"/>
              </a:rPr>
              <a:t>NA - Neurodiverse author</a:t>
            </a:r>
            <a:endParaRPr lang="en-US" sz="2000">
              <a:ea typeface="+mn-lt"/>
              <a:cs typeface="+mn-lt"/>
            </a:endParaRPr>
          </a:p>
          <a:p>
            <a:r>
              <a:rPr lang="en-US" sz="2000">
                <a:cs typeface="Calibri"/>
              </a:rPr>
              <a:t>DS - Disability subject</a:t>
            </a:r>
            <a:endParaRPr lang="en-US" sz="2000">
              <a:ea typeface="+mn-lt"/>
              <a:cs typeface="+mn-lt"/>
            </a:endParaRPr>
          </a:p>
          <a:p>
            <a:r>
              <a:rPr lang="en-US" sz="2000">
                <a:cs typeface="Calibri"/>
              </a:rPr>
              <a:t>DA - Disability author</a:t>
            </a:r>
            <a:endParaRPr lang="en-US" sz="2000"/>
          </a:p>
        </p:txBody>
      </p:sp>
    </p:spTree>
    <p:extLst>
      <p:ext uri="{BB962C8B-B14F-4D97-AF65-F5344CB8AC3E}">
        <p14:creationId xmlns:p14="http://schemas.microsoft.com/office/powerpoint/2010/main" val="4806493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107F0-0DC3-B7BB-2CF3-7A8C1F12D0E9}"/>
              </a:ext>
            </a:extLst>
          </p:cNvPr>
          <p:cNvSpPr>
            <a:spLocks noGrp="1"/>
          </p:cNvSpPr>
          <p:nvPr>
            <p:ph type="title"/>
          </p:nvPr>
        </p:nvSpPr>
        <p:spPr/>
        <p:txBody>
          <a:bodyPr/>
          <a:lstStyle/>
          <a:p>
            <a:pPr algn="ctr"/>
            <a:r>
              <a:rPr lang="en-US" b="1" dirty="0">
                <a:latin typeface="Goudy Old Style"/>
                <a:cs typeface="Calibri"/>
              </a:rPr>
              <a:t>Guide for using the terms</a:t>
            </a:r>
            <a:endParaRPr lang="en-US" dirty="0">
              <a:latin typeface="Goudy Old Style"/>
            </a:endParaRPr>
          </a:p>
        </p:txBody>
      </p:sp>
      <p:sp>
        <p:nvSpPr>
          <p:cNvPr id="4" name="Content Placeholder 3">
            <a:extLst>
              <a:ext uri="{FF2B5EF4-FFF2-40B4-BE49-F238E27FC236}">
                <a16:creationId xmlns:a16="http://schemas.microsoft.com/office/drawing/2014/main" id="{5EA6D38F-93C2-AB57-D2D6-AC85F3670C7E}"/>
              </a:ext>
            </a:extLst>
          </p:cNvPr>
          <p:cNvSpPr>
            <a:spLocks noGrp="1"/>
          </p:cNvSpPr>
          <p:nvPr>
            <p:ph sz="half" idx="2"/>
          </p:nvPr>
        </p:nvSpPr>
        <p:spPr>
          <a:xfrm>
            <a:off x="488096" y="1719629"/>
            <a:ext cx="5509479" cy="4470034"/>
          </a:xfrm>
        </p:spPr>
        <p:txBody>
          <a:bodyPr vert="horz" lIns="91440" tIns="45720" rIns="91440" bIns="45720" rtlCol="0" anchor="t">
            <a:noAutofit/>
          </a:bodyPr>
          <a:lstStyle/>
          <a:p>
            <a:pPr marL="0" indent="0">
              <a:buNone/>
            </a:pPr>
            <a:r>
              <a:rPr lang="en-US" sz="1800" b="1" dirty="0">
                <a:ea typeface="+mn-lt"/>
                <a:cs typeface="+mn-lt"/>
              </a:rPr>
              <a:t>Intersectional subject -</a:t>
            </a:r>
            <a:r>
              <a:rPr lang="en-US" sz="1800" dirty="0">
                <a:ea typeface="+mn-lt"/>
                <a:cs typeface="+mn-lt"/>
              </a:rPr>
              <a:t> Gender, sexuality, race, disability, religion, or social class overlap in the content. At least 2 of the topics must be included. Example: Black lesbian main character</a:t>
            </a:r>
            <a:endParaRPr lang="en-US" sz="1800" b="1" dirty="0">
              <a:ea typeface="+mn-lt"/>
              <a:cs typeface="+mn-lt"/>
            </a:endParaRPr>
          </a:p>
          <a:p>
            <a:pPr marL="0" indent="0">
              <a:buNone/>
            </a:pPr>
            <a:r>
              <a:rPr lang="en-US" sz="1800" b="1" dirty="0">
                <a:ea typeface="+mn-lt"/>
                <a:cs typeface="+mn-lt"/>
              </a:rPr>
              <a:t>Own Voices</a:t>
            </a:r>
            <a:r>
              <a:rPr lang="en-US" sz="1800" dirty="0">
                <a:ea typeface="+mn-lt"/>
                <a:cs typeface="+mn-lt"/>
              </a:rPr>
              <a:t> - Author from a marginalized or under-represented group writing about their own experiences/from their own perspective, rather than someone from an outside perspective writing as a character from an underrepresented group </a:t>
            </a:r>
          </a:p>
          <a:p>
            <a:pPr marL="0" indent="0">
              <a:buNone/>
            </a:pPr>
            <a:r>
              <a:rPr lang="en-US" sz="1800" b="1" dirty="0">
                <a:ea typeface="+mn-lt"/>
                <a:cs typeface="+mn-lt"/>
              </a:rPr>
              <a:t>BIPOC subject</a:t>
            </a:r>
            <a:r>
              <a:rPr lang="en-US" sz="1800" dirty="0">
                <a:ea typeface="+mn-lt"/>
                <a:cs typeface="+mn-lt"/>
              </a:rPr>
              <a:t> - Main character is Black, Indigenous, or a Person of Color.</a:t>
            </a:r>
          </a:p>
          <a:p>
            <a:pPr marL="0" indent="0">
              <a:buNone/>
            </a:pPr>
            <a:r>
              <a:rPr lang="en-US" sz="1800" b="1" dirty="0">
                <a:ea typeface="+mn-lt"/>
                <a:cs typeface="+mn-lt"/>
              </a:rPr>
              <a:t>BIPOC author</a:t>
            </a:r>
            <a:r>
              <a:rPr lang="en-US" sz="1800" dirty="0">
                <a:ea typeface="+mn-lt"/>
                <a:cs typeface="+mn-lt"/>
              </a:rPr>
              <a:t> - Author is Black, Indigenous, or a Person of Color</a:t>
            </a:r>
          </a:p>
          <a:p>
            <a:pPr marL="0" indent="0">
              <a:buNone/>
            </a:pPr>
            <a:r>
              <a:rPr lang="en-US" sz="1800" b="1" dirty="0">
                <a:ea typeface="+mn-lt"/>
                <a:cs typeface="+mn-lt"/>
              </a:rPr>
              <a:t>LGBTQIA+ subject</a:t>
            </a:r>
            <a:r>
              <a:rPr lang="en-US" sz="1800" dirty="0">
                <a:ea typeface="+mn-lt"/>
                <a:cs typeface="+mn-lt"/>
              </a:rPr>
              <a:t> - Main character lesbian, gay, bisexual, transgender, queer or questioning, intersex, or asexual</a:t>
            </a:r>
            <a:endParaRPr lang="en-US" sz="1800" dirty="0"/>
          </a:p>
          <a:p>
            <a:pPr marL="0" indent="0">
              <a:buNone/>
            </a:pPr>
            <a:endParaRPr lang="en-US" dirty="0">
              <a:ea typeface="+mn-lt"/>
              <a:cs typeface="+mn-lt"/>
            </a:endParaRPr>
          </a:p>
          <a:p>
            <a:endParaRPr lang="en-US" dirty="0">
              <a:ea typeface="+mn-lt"/>
              <a:cs typeface="+mn-lt"/>
            </a:endParaRPr>
          </a:p>
          <a:p>
            <a:endParaRPr lang="en-US" dirty="0">
              <a:cs typeface="Calibri"/>
            </a:endParaRPr>
          </a:p>
          <a:p>
            <a:endParaRPr lang="en-US" dirty="0">
              <a:cs typeface="Calibri"/>
            </a:endParaRPr>
          </a:p>
        </p:txBody>
      </p:sp>
      <p:sp>
        <p:nvSpPr>
          <p:cNvPr id="6" name="Content Placeholder 5">
            <a:extLst>
              <a:ext uri="{FF2B5EF4-FFF2-40B4-BE49-F238E27FC236}">
                <a16:creationId xmlns:a16="http://schemas.microsoft.com/office/drawing/2014/main" id="{3637DCD9-1F5A-4E3D-C472-1B028C4C9003}"/>
              </a:ext>
            </a:extLst>
          </p:cNvPr>
          <p:cNvSpPr>
            <a:spLocks noGrp="1"/>
          </p:cNvSpPr>
          <p:nvPr>
            <p:ph sz="quarter" idx="4"/>
          </p:nvPr>
        </p:nvSpPr>
        <p:spPr>
          <a:xfrm>
            <a:off x="6172200" y="1719629"/>
            <a:ext cx="5171465" cy="4470034"/>
          </a:xfrm>
        </p:spPr>
        <p:txBody>
          <a:bodyPr vert="horz" lIns="91440" tIns="45720" rIns="91440" bIns="45720" rtlCol="0" anchor="t">
            <a:noAutofit/>
          </a:bodyPr>
          <a:lstStyle/>
          <a:p>
            <a:pPr marL="0" indent="0">
              <a:buNone/>
            </a:pPr>
            <a:r>
              <a:rPr lang="en-US" sz="1800" b="1" dirty="0">
                <a:cs typeface="Calibri"/>
              </a:rPr>
              <a:t>LGBTQIA+ author</a:t>
            </a:r>
            <a:r>
              <a:rPr lang="en-US" sz="1800" dirty="0">
                <a:cs typeface="Calibri"/>
              </a:rPr>
              <a:t> - Author self-identifies as lesbian, gay, bisexual, transgender, queer or questioning, intersex, or asexual</a:t>
            </a:r>
            <a:endParaRPr lang="en-US" sz="1800" dirty="0">
              <a:ea typeface="+mn-lt"/>
              <a:cs typeface="+mn-lt"/>
            </a:endParaRPr>
          </a:p>
          <a:p>
            <a:pPr marL="0" indent="0">
              <a:buNone/>
            </a:pPr>
            <a:r>
              <a:rPr lang="en-US" sz="1800" b="1" dirty="0">
                <a:cs typeface="Calibri"/>
              </a:rPr>
              <a:t>Neurodiverse subject</a:t>
            </a:r>
            <a:r>
              <a:rPr lang="en-US" sz="1800" dirty="0">
                <a:cs typeface="Calibri"/>
              </a:rPr>
              <a:t> - Main character has ADHD, Autism, Dyspraxia, Dyslexia, or Tourette Syndrome </a:t>
            </a:r>
            <a:endParaRPr lang="en-US" sz="1800" dirty="0">
              <a:ea typeface="+mn-lt"/>
              <a:cs typeface="+mn-lt"/>
            </a:endParaRPr>
          </a:p>
          <a:p>
            <a:pPr marL="0" indent="0">
              <a:buNone/>
            </a:pPr>
            <a:r>
              <a:rPr lang="en-US" sz="1800" b="1" dirty="0">
                <a:cs typeface="Calibri"/>
              </a:rPr>
              <a:t>Neurodiverse author</a:t>
            </a:r>
            <a:r>
              <a:rPr lang="en-US" sz="1800" dirty="0">
                <a:cs typeface="Calibri"/>
              </a:rPr>
              <a:t> - Author self-identifies as having ADHD, Autism, Dyspraxia, Dyslexia, or Tourette Syndrome</a:t>
            </a:r>
            <a:endParaRPr lang="en-US" sz="1800" dirty="0">
              <a:ea typeface="+mn-lt"/>
              <a:cs typeface="+mn-lt"/>
            </a:endParaRPr>
          </a:p>
          <a:p>
            <a:pPr marL="0" indent="0">
              <a:buNone/>
            </a:pPr>
            <a:r>
              <a:rPr lang="en-US" sz="1800" b="1" dirty="0">
                <a:cs typeface="Calibri"/>
              </a:rPr>
              <a:t>Disability subject</a:t>
            </a:r>
            <a:r>
              <a:rPr lang="en-US" sz="1800" dirty="0">
                <a:cs typeface="Calibri"/>
              </a:rPr>
              <a:t> - Main character has physical or mental disabilities. Must be a significance part of the character. Example: a main character has bipolar disorder</a:t>
            </a:r>
            <a:endParaRPr lang="en-US" sz="1800" dirty="0">
              <a:ea typeface="+mn-lt"/>
              <a:cs typeface="+mn-lt"/>
            </a:endParaRPr>
          </a:p>
          <a:p>
            <a:pPr marL="0" indent="0">
              <a:buNone/>
            </a:pPr>
            <a:r>
              <a:rPr lang="en-US" sz="1800" b="1" dirty="0">
                <a:cs typeface="Calibri"/>
              </a:rPr>
              <a:t>Disability author</a:t>
            </a:r>
            <a:r>
              <a:rPr lang="en-US" sz="1800" dirty="0">
                <a:cs typeface="Calibri"/>
              </a:rPr>
              <a:t> - The author has physical or mental disabilities</a:t>
            </a:r>
          </a:p>
        </p:txBody>
      </p:sp>
    </p:spTree>
    <p:extLst>
      <p:ext uri="{BB962C8B-B14F-4D97-AF65-F5344CB8AC3E}">
        <p14:creationId xmlns:p14="http://schemas.microsoft.com/office/powerpoint/2010/main" val="2760188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A picture containing text, posing&#10;&#10;Description automatically generated">
            <a:extLst>
              <a:ext uri="{FF2B5EF4-FFF2-40B4-BE49-F238E27FC236}">
                <a16:creationId xmlns:a16="http://schemas.microsoft.com/office/drawing/2014/main" id="{3F3E6A17-7CE2-A11B-A24D-BC7E337528DE}"/>
              </a:ext>
            </a:extLst>
          </p:cNvPr>
          <p:cNvPicPr>
            <a:picLocks noChangeAspect="1"/>
          </p:cNvPicPr>
          <p:nvPr/>
        </p:nvPicPr>
        <p:blipFill rotWithShape="1">
          <a:blip r:embed="rId3"/>
          <a:srcRect l="6672" t="-514" r="4352" b="1884"/>
          <a:stretch/>
        </p:blipFill>
        <p:spPr>
          <a:xfrm>
            <a:off x="20" y="-33887"/>
            <a:ext cx="12190132" cy="6891757"/>
          </a:xfrm>
          <a:prstGeom prst="rect">
            <a:avLst/>
          </a:prstGeom>
        </p:spPr>
      </p:pic>
    </p:spTree>
    <p:extLst>
      <p:ext uri="{BB962C8B-B14F-4D97-AF65-F5344CB8AC3E}">
        <p14:creationId xmlns:p14="http://schemas.microsoft.com/office/powerpoint/2010/main" val="808273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picture containing person, outdoor, ground, posing&#10;&#10;Description automatically generated">
            <a:extLst>
              <a:ext uri="{FF2B5EF4-FFF2-40B4-BE49-F238E27FC236}">
                <a16:creationId xmlns:a16="http://schemas.microsoft.com/office/drawing/2014/main" id="{FC0F6E75-BAB3-34DE-812F-B435931CFE13}"/>
              </a:ext>
            </a:extLst>
          </p:cNvPr>
          <p:cNvPicPr>
            <a:picLocks noChangeAspect="1"/>
          </p:cNvPicPr>
          <p:nvPr/>
        </p:nvPicPr>
        <p:blipFill rotWithShape="1">
          <a:blip r:embed="rId2"/>
          <a:srcRect t="6690" r="3581" b="20995"/>
          <a:stretch/>
        </p:blipFill>
        <p:spPr>
          <a:xfrm>
            <a:off x="20" y="10"/>
            <a:ext cx="12191981" cy="6857990"/>
          </a:xfrm>
          <a:prstGeom prst="rect">
            <a:avLst/>
          </a:prstGeom>
        </p:spPr>
      </p:pic>
      <p:sp>
        <p:nvSpPr>
          <p:cNvPr id="10" name="Rectangle 9">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9A33DCA2-68AC-B41A-1C69-D61B6552FE47}"/>
              </a:ext>
            </a:extLst>
          </p:cNvPr>
          <p:cNvSpPr txBox="1"/>
          <p:nvPr/>
        </p:nvSpPr>
        <p:spPr>
          <a:xfrm>
            <a:off x="404553" y="3091928"/>
            <a:ext cx="9078562" cy="238760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6600" dirty="0">
                <a:latin typeface="Goudy Old Style"/>
                <a:ea typeface="+mj-ea"/>
                <a:cs typeface="+mj-cs"/>
              </a:rPr>
              <a:t>Replicate</a:t>
            </a:r>
          </a:p>
        </p:txBody>
      </p:sp>
      <p:sp>
        <p:nvSpPr>
          <p:cNvPr id="12" name="Rectangle: Rounded Corners 11">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553265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1F373E9-4192-52E1-E17C-BE49446BE114}"/>
              </a:ext>
            </a:extLst>
          </p:cNvPr>
          <p:cNvPicPr>
            <a:picLocks noGrp="1" noChangeAspect="1"/>
          </p:cNvPicPr>
          <p:nvPr>
            <p:ph idx="1"/>
          </p:nvPr>
        </p:nvPicPr>
        <p:blipFill rotWithShape="1">
          <a:blip r:embed="rId2"/>
          <a:srcRect r="14797" b="9091"/>
          <a:stretch/>
        </p:blipFill>
        <p:spPr>
          <a:xfrm>
            <a:off x="2562726" y="1"/>
            <a:ext cx="9629274" cy="6857999"/>
          </a:xfrm>
          <a:prstGeom prst="rect">
            <a:avLst/>
          </a:prstGeom>
        </p:spPr>
      </p:pic>
      <p:sp>
        <p:nvSpPr>
          <p:cNvPr id="9" name="Freeform: Shape 8">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57C204A-A96D-D2B2-CCE4-9DB3C5E13596}"/>
              </a:ext>
            </a:extLst>
          </p:cNvPr>
          <p:cNvSpPr>
            <a:spLocks noGrp="1"/>
          </p:cNvSpPr>
          <p:nvPr>
            <p:ph type="title"/>
          </p:nvPr>
        </p:nvSpPr>
        <p:spPr>
          <a:xfrm>
            <a:off x="804672" y="342006"/>
            <a:ext cx="3879232" cy="2248122"/>
          </a:xfrm>
        </p:spPr>
        <p:txBody>
          <a:bodyPr vert="horz" lIns="91440" tIns="45720" rIns="91440" bIns="45720" rtlCol="0" anchor="b">
            <a:normAutofit/>
          </a:bodyPr>
          <a:lstStyle/>
          <a:p>
            <a:r>
              <a:rPr lang="en-US" sz="5000"/>
              <a:t>Before getting started…</a:t>
            </a:r>
          </a:p>
        </p:txBody>
      </p:sp>
    </p:spTree>
    <p:extLst>
      <p:ext uri="{BB962C8B-B14F-4D97-AF65-F5344CB8AC3E}">
        <p14:creationId xmlns:p14="http://schemas.microsoft.com/office/powerpoint/2010/main" val="122147001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6F4393-7EB7-190A-4638-4EA786951653}"/>
              </a:ext>
            </a:extLst>
          </p:cNvPr>
          <p:cNvPicPr>
            <a:picLocks noChangeAspect="1"/>
          </p:cNvPicPr>
          <p:nvPr/>
        </p:nvPicPr>
        <p:blipFill rotWithShape="1">
          <a:blip r:embed="rId2"/>
          <a:srcRect b="15625"/>
          <a:stretch/>
        </p:blipFill>
        <p:spPr>
          <a:xfrm>
            <a:off x="0" y="0"/>
            <a:ext cx="12192000" cy="6858000"/>
          </a:xfrm>
          <a:prstGeom prst="rect">
            <a:avLst/>
          </a:prstGeom>
        </p:spPr>
      </p:pic>
      <p:sp>
        <p:nvSpPr>
          <p:cNvPr id="2" name="Title 1">
            <a:extLst>
              <a:ext uri="{FF2B5EF4-FFF2-40B4-BE49-F238E27FC236}">
                <a16:creationId xmlns:a16="http://schemas.microsoft.com/office/drawing/2014/main" id="{317AFDE5-F97E-E73B-4575-C701C8F4FC16}"/>
              </a:ext>
            </a:extLst>
          </p:cNvPr>
          <p:cNvSpPr>
            <a:spLocks noGrp="1"/>
          </p:cNvSpPr>
          <p:nvPr>
            <p:ph type="title"/>
          </p:nvPr>
        </p:nvSpPr>
        <p:spPr>
          <a:xfrm>
            <a:off x="407625" y="716097"/>
            <a:ext cx="10741446" cy="1927952"/>
          </a:xfrm>
        </p:spPr>
        <p:txBody>
          <a:bodyPr>
            <a:normAutofit/>
          </a:bodyPr>
          <a:lstStyle/>
          <a:p>
            <a:r>
              <a:rPr lang="en-US" sz="6000" b="1" dirty="0">
                <a:solidFill>
                  <a:schemeClr val="tx1">
                    <a:lumMod val="95000"/>
                    <a:lumOff val="5000"/>
                  </a:schemeClr>
                </a:solidFill>
                <a:latin typeface="Goudy Old Style" panose="02020502050305020303" pitchFamily="18" charset="0"/>
              </a:rPr>
              <a:t>Can We Talk?</a:t>
            </a:r>
          </a:p>
        </p:txBody>
      </p:sp>
    </p:spTree>
    <p:extLst>
      <p:ext uri="{BB962C8B-B14F-4D97-AF65-F5344CB8AC3E}">
        <p14:creationId xmlns:p14="http://schemas.microsoft.com/office/powerpoint/2010/main" val="2166692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D640D-1ED1-DA0D-E729-F00C668AA8D5}"/>
              </a:ext>
            </a:extLst>
          </p:cNvPr>
          <p:cNvSpPr>
            <a:spLocks noGrp="1"/>
          </p:cNvSpPr>
          <p:nvPr>
            <p:ph type="title"/>
          </p:nvPr>
        </p:nvSpPr>
        <p:spPr/>
        <p:txBody>
          <a:bodyPr/>
          <a:lstStyle/>
          <a:p>
            <a:r>
              <a:rPr lang="en-US" dirty="0"/>
              <a:t>Contact Us!</a:t>
            </a:r>
          </a:p>
        </p:txBody>
      </p:sp>
      <p:sp>
        <p:nvSpPr>
          <p:cNvPr id="3" name="Content Placeholder 2">
            <a:extLst>
              <a:ext uri="{FF2B5EF4-FFF2-40B4-BE49-F238E27FC236}">
                <a16:creationId xmlns:a16="http://schemas.microsoft.com/office/drawing/2014/main" id="{26785A15-3EF3-F63E-3188-77B45D8512BC}"/>
              </a:ext>
            </a:extLst>
          </p:cNvPr>
          <p:cNvSpPr>
            <a:spLocks noGrp="1"/>
          </p:cNvSpPr>
          <p:nvPr>
            <p:ph idx="1"/>
          </p:nvPr>
        </p:nvSpPr>
        <p:spPr>
          <a:xfrm>
            <a:off x="838200" y="1597981"/>
            <a:ext cx="10515600" cy="4578982"/>
          </a:xfrm>
        </p:spPr>
        <p:txBody>
          <a:bodyPr/>
          <a:lstStyle/>
          <a:p>
            <a:pPr marL="0" indent="0">
              <a:buNone/>
            </a:pPr>
            <a:r>
              <a:rPr lang="en-US" b="1" dirty="0">
                <a:solidFill>
                  <a:schemeClr val="tx1">
                    <a:lumMod val="95000"/>
                    <a:lumOff val="5000"/>
                  </a:schemeClr>
                </a:solidFill>
                <a:latin typeface="+mj-lt"/>
              </a:rPr>
              <a:t>Carly Thompson, Librarian: Palatine Public Library District</a:t>
            </a:r>
          </a:p>
          <a:p>
            <a:pPr marL="0" indent="0">
              <a:buNone/>
            </a:pPr>
            <a:r>
              <a:rPr lang="en-US" b="1" dirty="0">
                <a:solidFill>
                  <a:schemeClr val="tx1">
                    <a:lumMod val="95000"/>
                    <a:lumOff val="5000"/>
                  </a:schemeClr>
                </a:solidFill>
                <a:latin typeface="+mj-lt"/>
                <a:hlinkClick r:id="rId2"/>
              </a:rPr>
              <a:t>cthompson@palatinelibrary.org</a:t>
            </a:r>
            <a:endParaRPr lang="en-US" b="1" dirty="0">
              <a:solidFill>
                <a:schemeClr val="tx1">
                  <a:lumMod val="95000"/>
                  <a:lumOff val="5000"/>
                </a:schemeClr>
              </a:solidFill>
              <a:latin typeface="+mj-lt"/>
            </a:endParaRPr>
          </a:p>
          <a:p>
            <a:pPr marL="0" indent="0">
              <a:buNone/>
            </a:pPr>
            <a:endParaRPr lang="en-US" b="1" dirty="0">
              <a:solidFill>
                <a:schemeClr val="tx1">
                  <a:lumMod val="95000"/>
                  <a:lumOff val="5000"/>
                </a:schemeClr>
              </a:solidFill>
              <a:latin typeface="+mj-lt"/>
            </a:endParaRPr>
          </a:p>
          <a:p>
            <a:pPr marL="0" indent="0">
              <a:buNone/>
            </a:pPr>
            <a:r>
              <a:rPr lang="en-US" b="1" dirty="0">
                <a:solidFill>
                  <a:schemeClr val="tx1">
                    <a:lumMod val="95000"/>
                    <a:lumOff val="5000"/>
                  </a:schemeClr>
                </a:solidFill>
                <a:latin typeface="+mj-lt"/>
              </a:rPr>
              <a:t>Betsy Mahoney, Assistant Director: Six Mile Regional Library District</a:t>
            </a:r>
          </a:p>
          <a:p>
            <a:pPr marL="0" indent="0">
              <a:buNone/>
            </a:pPr>
            <a:r>
              <a:rPr lang="en-US" b="1" dirty="0">
                <a:solidFill>
                  <a:schemeClr val="tx1">
                    <a:lumMod val="95000"/>
                    <a:lumOff val="5000"/>
                  </a:schemeClr>
                </a:solidFill>
                <a:latin typeface="+mj-lt"/>
                <a:hlinkClick r:id="rId3"/>
              </a:rPr>
              <a:t>betsymahoney@smrld.org</a:t>
            </a:r>
            <a:endParaRPr lang="en-US" b="1" dirty="0">
              <a:solidFill>
                <a:schemeClr val="tx1">
                  <a:lumMod val="95000"/>
                  <a:lumOff val="5000"/>
                </a:schemeClr>
              </a:solidFill>
              <a:latin typeface="+mj-lt"/>
            </a:endParaRPr>
          </a:p>
          <a:p>
            <a:pPr marL="0" indent="0">
              <a:buNone/>
            </a:pPr>
            <a:endParaRPr lang="en-US" b="1" dirty="0">
              <a:solidFill>
                <a:schemeClr val="tx1">
                  <a:lumMod val="95000"/>
                  <a:lumOff val="5000"/>
                </a:schemeClr>
              </a:solidFill>
              <a:latin typeface="+mj-lt"/>
            </a:endParaRPr>
          </a:p>
          <a:p>
            <a:pPr marL="0" indent="0">
              <a:buNone/>
            </a:pPr>
            <a:r>
              <a:rPr lang="en-US" b="1" dirty="0">
                <a:solidFill>
                  <a:schemeClr val="tx1">
                    <a:lumMod val="95000"/>
                    <a:lumOff val="5000"/>
                  </a:schemeClr>
                </a:solidFill>
                <a:latin typeface="+mj-lt"/>
              </a:rPr>
              <a:t>Violet Jaffe, Collection Services Manager: Palatine Public Library District</a:t>
            </a:r>
          </a:p>
          <a:p>
            <a:pPr marL="0" indent="0">
              <a:buNone/>
            </a:pPr>
            <a:r>
              <a:rPr lang="en-US" b="1" dirty="0">
                <a:solidFill>
                  <a:schemeClr val="tx1">
                    <a:lumMod val="95000"/>
                    <a:lumOff val="5000"/>
                  </a:schemeClr>
                </a:solidFill>
                <a:latin typeface="+mj-lt"/>
                <a:hlinkClick r:id="rId4"/>
              </a:rPr>
              <a:t>vjaffe@palatinelibrary.org</a:t>
            </a:r>
            <a:endParaRPr lang="en-US" b="1" dirty="0">
              <a:solidFill>
                <a:schemeClr val="tx1">
                  <a:lumMod val="95000"/>
                  <a:lumOff val="5000"/>
                </a:schemeClr>
              </a:solidFill>
              <a:latin typeface="+mj-lt"/>
            </a:endParaRPr>
          </a:p>
          <a:p>
            <a:pPr marL="0" indent="0">
              <a:buNone/>
            </a:pPr>
            <a:endParaRPr lang="en-US" b="1" dirty="0">
              <a:solidFill>
                <a:schemeClr val="tx1">
                  <a:lumMod val="95000"/>
                  <a:lumOff val="5000"/>
                </a:schemeClr>
              </a:solidFill>
              <a:latin typeface="+mj-lt"/>
            </a:endParaRPr>
          </a:p>
          <a:p>
            <a:endParaRPr lang="en-US" dirty="0"/>
          </a:p>
        </p:txBody>
      </p:sp>
    </p:spTree>
    <p:extLst>
      <p:ext uri="{BB962C8B-B14F-4D97-AF65-F5344CB8AC3E}">
        <p14:creationId xmlns:p14="http://schemas.microsoft.com/office/powerpoint/2010/main" val="185143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4">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6">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9EC311-9E1B-4E51-6165-956F440C188E}"/>
              </a:ext>
            </a:extLst>
          </p:cNvPr>
          <p:cNvSpPr>
            <a:spLocks noGrp="1"/>
          </p:cNvSpPr>
          <p:nvPr>
            <p:ph type="title"/>
          </p:nvPr>
        </p:nvSpPr>
        <p:spPr>
          <a:xfrm>
            <a:off x="838200" y="585216"/>
            <a:ext cx="10515600" cy="1325563"/>
          </a:xfrm>
        </p:spPr>
        <p:txBody>
          <a:bodyPr>
            <a:normAutofit/>
          </a:bodyPr>
          <a:lstStyle/>
          <a:p>
            <a:r>
              <a:rPr lang="en-US">
                <a:solidFill>
                  <a:schemeClr val="bg1"/>
                </a:solidFill>
                <a:cs typeface="Calibri Light"/>
              </a:rPr>
              <a:t>Planning</a:t>
            </a:r>
            <a:endParaRPr lang="en-US">
              <a:solidFill>
                <a:schemeClr val="bg1"/>
              </a:solidFill>
            </a:endParaRPr>
          </a:p>
        </p:txBody>
      </p:sp>
      <p:pic>
        <p:nvPicPr>
          <p:cNvPr id="8" name="Picture 8">
            <a:extLst>
              <a:ext uri="{FF2B5EF4-FFF2-40B4-BE49-F238E27FC236}">
                <a16:creationId xmlns:a16="http://schemas.microsoft.com/office/drawing/2014/main" id="{6204C2AC-B166-9F05-F43E-5490449FC809}"/>
              </a:ext>
            </a:extLst>
          </p:cNvPr>
          <p:cNvPicPr>
            <a:picLocks noChangeAspect="1"/>
          </p:cNvPicPr>
          <p:nvPr/>
        </p:nvPicPr>
        <p:blipFill rotWithShape="1">
          <a:blip r:embed="rId2"/>
          <a:srcRect t="12071" r="3" b="3"/>
          <a:stretch/>
        </p:blipFill>
        <p:spPr>
          <a:xfrm>
            <a:off x="841248" y="2516777"/>
            <a:ext cx="6236208" cy="3660185"/>
          </a:xfrm>
          <a:prstGeom prst="rect">
            <a:avLst/>
          </a:prstGeom>
        </p:spPr>
      </p:pic>
      <p:sp>
        <p:nvSpPr>
          <p:cNvPr id="12" name="Content Placeholder 11">
            <a:extLst>
              <a:ext uri="{FF2B5EF4-FFF2-40B4-BE49-F238E27FC236}">
                <a16:creationId xmlns:a16="http://schemas.microsoft.com/office/drawing/2014/main" id="{9CCE0C16-3BE4-C59B-47EE-9684498251CB}"/>
              </a:ext>
            </a:extLst>
          </p:cNvPr>
          <p:cNvSpPr>
            <a:spLocks noGrp="1"/>
          </p:cNvSpPr>
          <p:nvPr>
            <p:ph idx="1"/>
          </p:nvPr>
        </p:nvSpPr>
        <p:spPr>
          <a:xfrm>
            <a:off x="7546848" y="2516777"/>
            <a:ext cx="3803904" cy="3660185"/>
          </a:xfrm>
        </p:spPr>
        <p:txBody>
          <a:bodyPr anchor="ctr">
            <a:normAutofit/>
          </a:bodyPr>
          <a:lstStyle/>
          <a:p>
            <a:r>
              <a:rPr lang="en-US" sz="2200">
                <a:cs typeface="Calibri"/>
              </a:rPr>
              <a:t>Who is your Team?</a:t>
            </a:r>
          </a:p>
          <a:p>
            <a:r>
              <a:rPr lang="en-US" sz="2200">
                <a:cs typeface="Calibri"/>
              </a:rPr>
              <a:t>What will you measure?</a:t>
            </a:r>
          </a:p>
          <a:p>
            <a:r>
              <a:rPr lang="en-US" sz="2200">
                <a:cs typeface="Calibri"/>
              </a:rPr>
              <a:t>How long will this take?</a:t>
            </a:r>
          </a:p>
          <a:p>
            <a:r>
              <a:rPr lang="en-US" sz="2200">
                <a:cs typeface="Calibri"/>
              </a:rPr>
              <a:t>What tool will you use?</a:t>
            </a:r>
          </a:p>
          <a:p>
            <a:r>
              <a:rPr lang="en-US" sz="2200">
                <a:cs typeface="Calibri"/>
              </a:rPr>
              <a:t>Why are you doing this?</a:t>
            </a:r>
          </a:p>
        </p:txBody>
      </p:sp>
    </p:spTree>
    <p:extLst>
      <p:ext uri="{BB962C8B-B14F-4D97-AF65-F5344CB8AC3E}">
        <p14:creationId xmlns:p14="http://schemas.microsoft.com/office/powerpoint/2010/main" val="41740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6ED34D-61E0-B1D0-01A5-E52E69945439}"/>
              </a:ext>
            </a:extLst>
          </p:cNvPr>
          <p:cNvSpPr>
            <a:spLocks noGrp="1"/>
          </p:cNvSpPr>
          <p:nvPr>
            <p:ph type="title"/>
          </p:nvPr>
        </p:nvSpPr>
        <p:spPr>
          <a:xfrm>
            <a:off x="838200" y="585216"/>
            <a:ext cx="10515600" cy="1325563"/>
          </a:xfrm>
        </p:spPr>
        <p:txBody>
          <a:bodyPr>
            <a:normAutofit/>
          </a:bodyPr>
          <a:lstStyle/>
          <a:p>
            <a:r>
              <a:rPr lang="en-US">
                <a:solidFill>
                  <a:schemeClr val="bg1"/>
                </a:solidFill>
                <a:cs typeface="Calibri Light"/>
              </a:rPr>
              <a:t>Nitty Gritty</a:t>
            </a:r>
            <a:endParaRPr lang="en-US">
              <a:solidFill>
                <a:schemeClr val="bg1"/>
              </a:solidFill>
            </a:endParaRPr>
          </a:p>
        </p:txBody>
      </p:sp>
      <p:pic>
        <p:nvPicPr>
          <p:cNvPr id="4" name="Picture 4">
            <a:extLst>
              <a:ext uri="{FF2B5EF4-FFF2-40B4-BE49-F238E27FC236}">
                <a16:creationId xmlns:a16="http://schemas.microsoft.com/office/drawing/2014/main" id="{F5B7AE33-9FE9-6041-225A-37EA29315BD2}"/>
              </a:ext>
            </a:extLst>
          </p:cNvPr>
          <p:cNvPicPr>
            <a:picLocks noChangeAspect="1"/>
          </p:cNvPicPr>
          <p:nvPr/>
        </p:nvPicPr>
        <p:blipFill rotWithShape="1">
          <a:blip r:embed="rId2"/>
          <a:srcRect t="968" r="3" b="11106"/>
          <a:stretch/>
        </p:blipFill>
        <p:spPr>
          <a:xfrm>
            <a:off x="841248" y="2516777"/>
            <a:ext cx="6236208" cy="3660185"/>
          </a:xfrm>
          <a:prstGeom prst="rect">
            <a:avLst/>
          </a:prstGeom>
        </p:spPr>
      </p:pic>
      <p:sp>
        <p:nvSpPr>
          <p:cNvPr id="8" name="Content Placeholder 7">
            <a:extLst>
              <a:ext uri="{FF2B5EF4-FFF2-40B4-BE49-F238E27FC236}">
                <a16:creationId xmlns:a16="http://schemas.microsoft.com/office/drawing/2014/main" id="{E65AAD18-B23D-00F0-8BC7-DE4FF6D70BAC}"/>
              </a:ext>
            </a:extLst>
          </p:cNvPr>
          <p:cNvSpPr>
            <a:spLocks noGrp="1"/>
          </p:cNvSpPr>
          <p:nvPr>
            <p:ph idx="1"/>
          </p:nvPr>
        </p:nvSpPr>
        <p:spPr>
          <a:xfrm>
            <a:off x="7546848" y="2516777"/>
            <a:ext cx="3803904" cy="3660185"/>
          </a:xfrm>
        </p:spPr>
        <p:txBody>
          <a:bodyPr anchor="ctr">
            <a:normAutofit/>
          </a:bodyPr>
          <a:lstStyle/>
          <a:p>
            <a:r>
              <a:rPr lang="en-US" sz="2200">
                <a:cs typeface="Calibri"/>
              </a:rPr>
              <a:t>Spreadsheet vs. Form</a:t>
            </a:r>
          </a:p>
          <a:p>
            <a:r>
              <a:rPr lang="en-US" sz="2200">
                <a:cs typeface="Calibri"/>
              </a:rPr>
              <a:t>How to find info about the book and author</a:t>
            </a:r>
          </a:p>
          <a:p>
            <a:r>
              <a:rPr lang="en-US" sz="2200">
                <a:cs typeface="Calibri"/>
              </a:rPr>
              <a:t>Tallying results</a:t>
            </a:r>
          </a:p>
          <a:p>
            <a:r>
              <a:rPr lang="en-US" sz="2200">
                <a:cs typeface="Calibri"/>
              </a:rPr>
              <a:t>Sharing your results</a:t>
            </a:r>
          </a:p>
          <a:p>
            <a:pPr marL="0" indent="0">
              <a:buNone/>
            </a:pPr>
            <a:endParaRPr lang="en-US" sz="2200">
              <a:cs typeface="Calibri"/>
            </a:endParaRPr>
          </a:p>
          <a:p>
            <a:endParaRPr lang="en-US" sz="2200">
              <a:cs typeface="Calibri"/>
            </a:endParaRPr>
          </a:p>
        </p:txBody>
      </p:sp>
    </p:spTree>
    <p:extLst>
      <p:ext uri="{BB962C8B-B14F-4D97-AF65-F5344CB8AC3E}">
        <p14:creationId xmlns:p14="http://schemas.microsoft.com/office/powerpoint/2010/main" val="3018236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6ED34D-61E0-B1D0-01A5-E52E69945439}"/>
              </a:ext>
            </a:extLst>
          </p:cNvPr>
          <p:cNvSpPr>
            <a:spLocks noGrp="1"/>
          </p:cNvSpPr>
          <p:nvPr>
            <p:ph type="title"/>
          </p:nvPr>
        </p:nvSpPr>
        <p:spPr>
          <a:xfrm>
            <a:off x="838200" y="585216"/>
            <a:ext cx="10515600" cy="1325563"/>
          </a:xfrm>
        </p:spPr>
        <p:txBody>
          <a:bodyPr>
            <a:normAutofit/>
          </a:bodyPr>
          <a:lstStyle/>
          <a:p>
            <a:r>
              <a:rPr lang="en-US" dirty="0">
                <a:solidFill>
                  <a:schemeClr val="bg1"/>
                </a:solidFill>
                <a:cs typeface="Calibri Light"/>
              </a:rPr>
              <a:t>Audit Form</a:t>
            </a:r>
            <a:endParaRPr lang="en-US" dirty="0"/>
          </a:p>
        </p:txBody>
      </p:sp>
      <p:pic>
        <p:nvPicPr>
          <p:cNvPr id="4" name="Picture 4" descr="Graphical user interface, text, application, email&#10;&#10;Description automatically generated">
            <a:extLst>
              <a:ext uri="{FF2B5EF4-FFF2-40B4-BE49-F238E27FC236}">
                <a16:creationId xmlns:a16="http://schemas.microsoft.com/office/drawing/2014/main" id="{F5B7AE33-9FE9-6041-225A-37EA29315BD2}"/>
              </a:ext>
            </a:extLst>
          </p:cNvPr>
          <p:cNvPicPr>
            <a:picLocks noChangeAspect="1"/>
          </p:cNvPicPr>
          <p:nvPr/>
        </p:nvPicPr>
        <p:blipFill rotWithShape="1">
          <a:blip r:embed="rId2"/>
          <a:srcRect t="19194" b="19194"/>
          <a:stretch/>
        </p:blipFill>
        <p:spPr>
          <a:xfrm>
            <a:off x="841248" y="2516777"/>
            <a:ext cx="6236208" cy="3660185"/>
          </a:xfrm>
          <a:prstGeom prst="rect">
            <a:avLst/>
          </a:prstGeom>
        </p:spPr>
      </p:pic>
      <p:sp>
        <p:nvSpPr>
          <p:cNvPr id="5" name="Content Placeholder 4">
            <a:extLst>
              <a:ext uri="{FF2B5EF4-FFF2-40B4-BE49-F238E27FC236}">
                <a16:creationId xmlns:a16="http://schemas.microsoft.com/office/drawing/2014/main" id="{145D3F4A-1BDC-8DEC-8D2E-6DCFB1B36E42}"/>
              </a:ext>
            </a:extLst>
          </p:cNvPr>
          <p:cNvSpPr>
            <a:spLocks noGrp="1"/>
          </p:cNvSpPr>
          <p:nvPr>
            <p:ph idx="1"/>
          </p:nvPr>
        </p:nvSpPr>
        <p:spPr>
          <a:xfrm>
            <a:off x="868278" y="2517439"/>
            <a:ext cx="10485522" cy="3990392"/>
          </a:xfrm>
        </p:spPr>
        <p:txBody>
          <a:bodyPr vert="horz" lIns="91440" tIns="45720" rIns="91440" bIns="45720" rtlCol="0" anchor="t">
            <a:normAutofit/>
          </a:bodyPr>
          <a:lstStyle/>
          <a:p>
            <a:pPr marL="0" indent="0">
              <a:buNone/>
            </a:pPr>
            <a:endParaRPr lang="en-US">
              <a:cs typeface="Calibri" panose="020F0502020204030204"/>
            </a:endParaRPr>
          </a:p>
        </p:txBody>
      </p:sp>
    </p:spTree>
    <p:extLst>
      <p:ext uri="{BB962C8B-B14F-4D97-AF65-F5344CB8AC3E}">
        <p14:creationId xmlns:p14="http://schemas.microsoft.com/office/powerpoint/2010/main" val="1380547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6ED34D-61E0-B1D0-01A5-E52E69945439}"/>
              </a:ext>
            </a:extLst>
          </p:cNvPr>
          <p:cNvSpPr>
            <a:spLocks noGrp="1"/>
          </p:cNvSpPr>
          <p:nvPr>
            <p:ph type="title"/>
          </p:nvPr>
        </p:nvSpPr>
        <p:spPr>
          <a:xfrm>
            <a:off x="838200" y="585216"/>
            <a:ext cx="10515600" cy="1325563"/>
          </a:xfrm>
        </p:spPr>
        <p:txBody>
          <a:bodyPr>
            <a:normAutofit/>
          </a:bodyPr>
          <a:lstStyle/>
          <a:p>
            <a:r>
              <a:rPr lang="en-US" dirty="0">
                <a:solidFill>
                  <a:schemeClr val="bg1"/>
                </a:solidFill>
                <a:cs typeface="Calibri Light"/>
              </a:rPr>
              <a:t>Results</a:t>
            </a:r>
            <a:endParaRPr lang="en-US" dirty="0"/>
          </a:p>
        </p:txBody>
      </p:sp>
      <p:pic>
        <p:nvPicPr>
          <p:cNvPr id="3" name="Picture 5" descr="Chart&#10;&#10;Description automatically generated">
            <a:extLst>
              <a:ext uri="{FF2B5EF4-FFF2-40B4-BE49-F238E27FC236}">
                <a16:creationId xmlns:a16="http://schemas.microsoft.com/office/drawing/2014/main" id="{B92971BE-FDD2-2228-E468-08981915B18B}"/>
              </a:ext>
            </a:extLst>
          </p:cNvPr>
          <p:cNvPicPr>
            <a:picLocks noChangeAspect="1"/>
          </p:cNvPicPr>
          <p:nvPr/>
        </p:nvPicPr>
        <p:blipFill>
          <a:blip r:embed="rId2"/>
          <a:stretch>
            <a:fillRect/>
          </a:stretch>
        </p:blipFill>
        <p:spPr>
          <a:xfrm>
            <a:off x="733926" y="2534539"/>
            <a:ext cx="6132093" cy="2199999"/>
          </a:xfrm>
          <a:prstGeom prst="rect">
            <a:avLst/>
          </a:prstGeom>
        </p:spPr>
      </p:pic>
      <p:pic>
        <p:nvPicPr>
          <p:cNvPr id="6" name="Picture 6" descr="Chart, waterfall chart&#10;&#10;Description automatically generated">
            <a:extLst>
              <a:ext uri="{FF2B5EF4-FFF2-40B4-BE49-F238E27FC236}">
                <a16:creationId xmlns:a16="http://schemas.microsoft.com/office/drawing/2014/main" id="{DF30D55B-BF92-6852-0FF2-79E00880CA6B}"/>
              </a:ext>
            </a:extLst>
          </p:cNvPr>
          <p:cNvPicPr>
            <a:picLocks noChangeAspect="1"/>
          </p:cNvPicPr>
          <p:nvPr/>
        </p:nvPicPr>
        <p:blipFill>
          <a:blip r:embed="rId3"/>
          <a:stretch>
            <a:fillRect/>
          </a:stretch>
        </p:blipFill>
        <p:spPr>
          <a:xfrm>
            <a:off x="6499059" y="2416710"/>
            <a:ext cx="5350041" cy="3358080"/>
          </a:xfrm>
          <a:prstGeom prst="rect">
            <a:avLst/>
          </a:prstGeom>
        </p:spPr>
      </p:pic>
    </p:spTree>
    <p:extLst>
      <p:ext uri="{BB962C8B-B14F-4D97-AF65-F5344CB8AC3E}">
        <p14:creationId xmlns:p14="http://schemas.microsoft.com/office/powerpoint/2010/main" val="1873572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12C966-D8B4-90D4-C08D-F008F9850135}"/>
              </a:ext>
            </a:extLst>
          </p:cNvPr>
          <p:cNvSpPr>
            <a:spLocks noGrp="1"/>
          </p:cNvSpPr>
          <p:nvPr>
            <p:ph type="title"/>
          </p:nvPr>
        </p:nvSpPr>
        <p:spPr>
          <a:xfrm>
            <a:off x="838200" y="585216"/>
            <a:ext cx="10515600" cy="1325563"/>
          </a:xfrm>
        </p:spPr>
        <p:txBody>
          <a:bodyPr>
            <a:normAutofit/>
          </a:bodyPr>
          <a:lstStyle/>
          <a:p>
            <a:r>
              <a:rPr lang="en-US">
                <a:solidFill>
                  <a:schemeClr val="bg1"/>
                </a:solidFill>
                <a:cs typeface="Calibri Light"/>
              </a:rPr>
              <a:t>Next Steps</a:t>
            </a:r>
            <a:endParaRPr lang="en-US">
              <a:solidFill>
                <a:schemeClr val="bg1"/>
              </a:solidFill>
            </a:endParaRPr>
          </a:p>
        </p:txBody>
      </p:sp>
      <p:pic>
        <p:nvPicPr>
          <p:cNvPr id="5" name="Picture 5" descr="A picture containing person, indoor, people&#10;&#10;Description automatically generated">
            <a:extLst>
              <a:ext uri="{FF2B5EF4-FFF2-40B4-BE49-F238E27FC236}">
                <a16:creationId xmlns:a16="http://schemas.microsoft.com/office/drawing/2014/main" id="{6DBD9B39-5B2A-4087-BCDC-B6EAD8650725}"/>
              </a:ext>
            </a:extLst>
          </p:cNvPr>
          <p:cNvPicPr>
            <a:picLocks noChangeAspect="1"/>
          </p:cNvPicPr>
          <p:nvPr/>
        </p:nvPicPr>
        <p:blipFill rotWithShape="1">
          <a:blip r:embed="rId2"/>
          <a:srcRect t="2194" r="3" b="9880"/>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C59F3658-C9A0-9E2E-023D-882F647BA9AF}"/>
              </a:ext>
            </a:extLst>
          </p:cNvPr>
          <p:cNvSpPr>
            <a:spLocks noGrp="1"/>
          </p:cNvSpPr>
          <p:nvPr>
            <p:ph idx="1"/>
          </p:nvPr>
        </p:nvSpPr>
        <p:spPr>
          <a:xfrm>
            <a:off x="7546848" y="2516777"/>
            <a:ext cx="3803904" cy="3660185"/>
          </a:xfrm>
        </p:spPr>
        <p:txBody>
          <a:bodyPr vert="horz" lIns="91440" tIns="45720" rIns="91440" bIns="45720" rtlCol="0" anchor="ctr">
            <a:normAutofit/>
          </a:bodyPr>
          <a:lstStyle/>
          <a:p>
            <a:pPr>
              <a:spcBef>
                <a:spcPts val="0"/>
              </a:spcBef>
              <a:spcAft>
                <a:spcPts val="600"/>
              </a:spcAft>
            </a:pPr>
            <a:endParaRPr lang="en-US" sz="2200" dirty="0">
              <a:ea typeface="+mn-lt"/>
              <a:cs typeface="+mn-lt"/>
            </a:endParaRPr>
          </a:p>
          <a:p>
            <a:pPr>
              <a:spcBef>
                <a:spcPts val="0"/>
              </a:spcBef>
              <a:spcAft>
                <a:spcPts val="600"/>
              </a:spcAft>
            </a:pPr>
            <a:r>
              <a:rPr lang="en-US" sz="2200" dirty="0">
                <a:ea typeface="+mn-lt"/>
                <a:cs typeface="+mn-lt"/>
              </a:rPr>
              <a:t>Establish goals for your </a:t>
            </a:r>
            <a:r>
              <a:rPr lang="en-US" sz="2200">
                <a:ea typeface="+mn-lt"/>
                <a:cs typeface="+mn-lt"/>
              </a:rPr>
              <a:t>future collection</a:t>
            </a:r>
            <a:endParaRPr lang="en-US" sz="2200" dirty="0">
              <a:ea typeface="+mn-lt"/>
              <a:cs typeface="+mn-lt"/>
            </a:endParaRPr>
          </a:p>
          <a:p>
            <a:pPr>
              <a:spcBef>
                <a:spcPts val="0"/>
              </a:spcBef>
              <a:spcAft>
                <a:spcPts val="600"/>
              </a:spcAft>
            </a:pPr>
            <a:endParaRPr lang="en-US" sz="2200" dirty="0">
              <a:ea typeface="+mn-lt"/>
              <a:cs typeface="+mn-lt"/>
            </a:endParaRPr>
          </a:p>
          <a:p>
            <a:pPr>
              <a:spcBef>
                <a:spcPts val="0"/>
              </a:spcBef>
              <a:spcAft>
                <a:spcPts val="600"/>
              </a:spcAft>
            </a:pPr>
            <a:r>
              <a:rPr lang="en-US" sz="2200">
                <a:ea typeface="+mn-lt"/>
                <a:cs typeface="+mn-lt"/>
              </a:rPr>
              <a:t>Evaluate the method and </a:t>
            </a:r>
            <a:r>
              <a:rPr lang="en-US" sz="2200" dirty="0">
                <a:ea typeface="+mn-lt"/>
                <a:cs typeface="+mn-lt"/>
              </a:rPr>
              <a:t>metrics you used for the collection audit</a:t>
            </a:r>
            <a:endParaRPr lang="en-US">
              <a:cs typeface="Calibri"/>
            </a:endParaRPr>
          </a:p>
          <a:p>
            <a:pPr marL="0" indent="0">
              <a:spcBef>
                <a:spcPts val="0"/>
              </a:spcBef>
              <a:spcAft>
                <a:spcPts val="600"/>
              </a:spcAft>
              <a:buNone/>
            </a:pPr>
            <a:endParaRPr lang="en-US" sz="2200" dirty="0">
              <a:ea typeface="+mn-lt"/>
              <a:cs typeface="+mn-lt"/>
            </a:endParaRPr>
          </a:p>
          <a:p>
            <a:pPr>
              <a:spcBef>
                <a:spcPts val="0"/>
              </a:spcBef>
              <a:spcAft>
                <a:spcPts val="600"/>
              </a:spcAft>
            </a:pPr>
            <a:r>
              <a:rPr lang="en-US" sz="2200" dirty="0">
                <a:ea typeface="+mn-lt"/>
                <a:cs typeface="+mn-lt"/>
              </a:rPr>
              <a:t>Audit the materials your library is purchasing</a:t>
            </a:r>
          </a:p>
          <a:p>
            <a:endParaRPr lang="en-US" sz="2200">
              <a:cs typeface="Calibri"/>
            </a:endParaRPr>
          </a:p>
        </p:txBody>
      </p:sp>
    </p:spTree>
    <p:extLst>
      <p:ext uri="{BB962C8B-B14F-4D97-AF65-F5344CB8AC3E}">
        <p14:creationId xmlns:p14="http://schemas.microsoft.com/office/powerpoint/2010/main" val="332783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02434B-C2EC-7E6B-13CD-54F63B4BD937}"/>
              </a:ext>
            </a:extLst>
          </p:cNvPr>
          <p:cNvSpPr>
            <a:spLocks noGrp="1"/>
          </p:cNvSpPr>
          <p:nvPr>
            <p:ph type="title"/>
          </p:nvPr>
        </p:nvSpPr>
        <p:spPr>
          <a:xfrm>
            <a:off x="838200" y="585216"/>
            <a:ext cx="10515600" cy="1325563"/>
          </a:xfrm>
        </p:spPr>
        <p:txBody>
          <a:bodyPr>
            <a:normAutofit/>
          </a:bodyPr>
          <a:lstStyle/>
          <a:p>
            <a:r>
              <a:rPr lang="en-US">
                <a:solidFill>
                  <a:schemeClr val="bg1"/>
                </a:solidFill>
                <a:cs typeface="Calibri Light"/>
              </a:rPr>
              <a:t>Purchase Audits</a:t>
            </a:r>
            <a:endParaRPr lang="en-US">
              <a:solidFill>
                <a:schemeClr val="bg1"/>
              </a:solidFill>
            </a:endParaRPr>
          </a:p>
        </p:txBody>
      </p:sp>
      <p:pic>
        <p:nvPicPr>
          <p:cNvPr id="5" name="Picture 5">
            <a:extLst>
              <a:ext uri="{FF2B5EF4-FFF2-40B4-BE49-F238E27FC236}">
                <a16:creationId xmlns:a16="http://schemas.microsoft.com/office/drawing/2014/main" id="{94838DCF-EA69-1147-D7FA-CDA085C29E66}"/>
              </a:ext>
            </a:extLst>
          </p:cNvPr>
          <p:cNvPicPr>
            <a:picLocks noChangeAspect="1"/>
          </p:cNvPicPr>
          <p:nvPr/>
        </p:nvPicPr>
        <p:blipFill rotWithShape="1">
          <a:blip r:embed="rId2"/>
          <a:srcRect t="5350" r="3" b="6724"/>
          <a:stretch/>
        </p:blipFill>
        <p:spPr>
          <a:xfrm>
            <a:off x="841248" y="2516777"/>
            <a:ext cx="6331458" cy="3713101"/>
          </a:xfrm>
          <a:prstGeom prst="rect">
            <a:avLst/>
          </a:prstGeom>
        </p:spPr>
      </p:pic>
      <p:sp>
        <p:nvSpPr>
          <p:cNvPr id="3" name="Content Placeholder 2">
            <a:extLst>
              <a:ext uri="{FF2B5EF4-FFF2-40B4-BE49-F238E27FC236}">
                <a16:creationId xmlns:a16="http://schemas.microsoft.com/office/drawing/2014/main" id="{1B1F9A4B-036D-8EE5-DBA7-0107FE952B21}"/>
              </a:ext>
            </a:extLst>
          </p:cNvPr>
          <p:cNvSpPr>
            <a:spLocks noGrp="1"/>
          </p:cNvSpPr>
          <p:nvPr>
            <p:ph idx="1"/>
          </p:nvPr>
        </p:nvSpPr>
        <p:spPr>
          <a:xfrm>
            <a:off x="7546848" y="2516777"/>
            <a:ext cx="3803904" cy="3660185"/>
          </a:xfrm>
        </p:spPr>
        <p:txBody>
          <a:bodyPr vert="horz" lIns="91440" tIns="45720" rIns="91440" bIns="45720" rtlCol="0" anchor="ctr">
            <a:normAutofit/>
          </a:bodyPr>
          <a:lstStyle/>
          <a:p>
            <a:endParaRPr lang="en-US" sz="2000">
              <a:cs typeface="Calibri"/>
            </a:endParaRPr>
          </a:p>
          <a:p>
            <a:r>
              <a:rPr lang="en-US" sz="2000" dirty="0">
                <a:cs typeface="Calibri"/>
              </a:rPr>
              <a:t>Which areas/collections you will audit?</a:t>
            </a:r>
            <a:endParaRPr lang="en-US" sz="2000" dirty="0"/>
          </a:p>
          <a:p>
            <a:pPr lvl="2"/>
            <a:r>
              <a:rPr lang="en-US" dirty="0">
                <a:cs typeface="Calibri"/>
              </a:rPr>
              <a:t>It does not have to be everything!</a:t>
            </a:r>
          </a:p>
          <a:p>
            <a:r>
              <a:rPr lang="en-US" sz="2000" dirty="0">
                <a:cs typeface="Calibri"/>
              </a:rPr>
              <a:t>Create the auditing tool</a:t>
            </a:r>
          </a:p>
          <a:p>
            <a:pPr lvl="2"/>
            <a:r>
              <a:rPr lang="en-US" dirty="0">
                <a:cs typeface="Calibri"/>
              </a:rPr>
              <a:t>Don't reinvent the wheel – use what you created for the collection audit</a:t>
            </a:r>
          </a:p>
          <a:p>
            <a:pPr marL="914400" lvl="2" indent="0">
              <a:buNone/>
            </a:pPr>
            <a:endParaRPr lang="en-US">
              <a:cs typeface="Calibri"/>
            </a:endParaRPr>
          </a:p>
          <a:p>
            <a:pPr marL="914400" lvl="2" indent="0">
              <a:buNone/>
            </a:pPr>
            <a:endParaRPr lang="en-US">
              <a:cs typeface="Calibri"/>
            </a:endParaRPr>
          </a:p>
        </p:txBody>
      </p:sp>
    </p:spTree>
    <p:extLst>
      <p:ext uri="{BB962C8B-B14F-4D97-AF65-F5344CB8AC3E}">
        <p14:creationId xmlns:p14="http://schemas.microsoft.com/office/powerpoint/2010/main" val="1319987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6ED34D-61E0-B1D0-01A5-E52E69945439}"/>
              </a:ext>
            </a:extLst>
          </p:cNvPr>
          <p:cNvSpPr>
            <a:spLocks noGrp="1"/>
          </p:cNvSpPr>
          <p:nvPr>
            <p:ph type="title"/>
          </p:nvPr>
        </p:nvSpPr>
        <p:spPr>
          <a:xfrm>
            <a:off x="838200" y="585216"/>
            <a:ext cx="10515600" cy="1325563"/>
          </a:xfrm>
        </p:spPr>
        <p:txBody>
          <a:bodyPr>
            <a:normAutofit/>
          </a:bodyPr>
          <a:lstStyle/>
          <a:p>
            <a:r>
              <a:rPr lang="en-US" dirty="0">
                <a:solidFill>
                  <a:schemeClr val="bg1"/>
                </a:solidFill>
                <a:cs typeface="Calibri Light"/>
              </a:rPr>
              <a:t>Purchase Audit Form &amp; Results</a:t>
            </a:r>
            <a:endParaRPr lang="en-US" dirty="0">
              <a:solidFill>
                <a:schemeClr val="bg1"/>
              </a:solidFill>
            </a:endParaRPr>
          </a:p>
        </p:txBody>
      </p:sp>
      <p:sp>
        <p:nvSpPr>
          <p:cNvPr id="3" name="TextBox 2">
            <a:extLst>
              <a:ext uri="{FF2B5EF4-FFF2-40B4-BE49-F238E27FC236}">
                <a16:creationId xmlns:a16="http://schemas.microsoft.com/office/drawing/2014/main" id="{AF43B88F-E726-CC0C-818F-6C9786C788F7}"/>
              </a:ext>
            </a:extLst>
          </p:cNvPr>
          <p:cNvSpPr txBox="1"/>
          <p:nvPr/>
        </p:nvSpPr>
        <p:spPr>
          <a:xfrm>
            <a:off x="673508" y="3718340"/>
            <a:ext cx="662420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cs typeface="Calibri"/>
                <a:hlinkClick r:id="rId2"/>
              </a:rPr>
              <a:t>SMRLD Audit Form</a:t>
            </a:r>
            <a:endParaRPr lang="en-US" sz="4000">
              <a:cs typeface="Calibri"/>
            </a:endParaRPr>
          </a:p>
        </p:txBody>
      </p:sp>
      <p:graphicFrame>
        <p:nvGraphicFramePr>
          <p:cNvPr id="7" name="Table 6">
            <a:extLst>
              <a:ext uri="{FF2B5EF4-FFF2-40B4-BE49-F238E27FC236}">
                <a16:creationId xmlns:a16="http://schemas.microsoft.com/office/drawing/2014/main" id="{AFA90D5F-357A-2CAB-C668-B525398052B8}"/>
              </a:ext>
            </a:extLst>
          </p:cNvPr>
          <p:cNvGraphicFramePr>
            <a:graphicFrameLocks noGrp="1"/>
          </p:cNvGraphicFramePr>
          <p:nvPr>
            <p:extLst>
              <p:ext uri="{D42A27DB-BD31-4B8C-83A1-F6EECF244321}">
                <p14:modId xmlns:p14="http://schemas.microsoft.com/office/powerpoint/2010/main" val="2303378373"/>
              </p:ext>
            </p:extLst>
          </p:nvPr>
        </p:nvGraphicFramePr>
        <p:xfrm>
          <a:off x="5417635" y="2295292"/>
          <a:ext cx="6179592" cy="4266711"/>
        </p:xfrm>
        <a:graphic>
          <a:graphicData uri="http://schemas.openxmlformats.org/drawingml/2006/table">
            <a:tbl>
              <a:tblPr firstRow="1" bandRow="1">
                <a:tableStyleId>{5C22544A-7EE6-4342-B048-85BDC9FD1C3A}</a:tableStyleId>
              </a:tblPr>
              <a:tblGrid>
                <a:gridCol w="1544898">
                  <a:extLst>
                    <a:ext uri="{9D8B030D-6E8A-4147-A177-3AD203B41FA5}">
                      <a16:colId xmlns:a16="http://schemas.microsoft.com/office/drawing/2014/main" val="2310932688"/>
                    </a:ext>
                  </a:extLst>
                </a:gridCol>
                <a:gridCol w="1544898">
                  <a:extLst>
                    <a:ext uri="{9D8B030D-6E8A-4147-A177-3AD203B41FA5}">
                      <a16:colId xmlns:a16="http://schemas.microsoft.com/office/drawing/2014/main" val="2413806432"/>
                    </a:ext>
                  </a:extLst>
                </a:gridCol>
                <a:gridCol w="1544898">
                  <a:extLst>
                    <a:ext uri="{9D8B030D-6E8A-4147-A177-3AD203B41FA5}">
                      <a16:colId xmlns:a16="http://schemas.microsoft.com/office/drawing/2014/main" val="296170469"/>
                    </a:ext>
                  </a:extLst>
                </a:gridCol>
                <a:gridCol w="1544898">
                  <a:extLst>
                    <a:ext uri="{9D8B030D-6E8A-4147-A177-3AD203B41FA5}">
                      <a16:colId xmlns:a16="http://schemas.microsoft.com/office/drawing/2014/main" val="2755575547"/>
                    </a:ext>
                  </a:extLst>
                </a:gridCol>
              </a:tblGrid>
              <a:tr h="474079">
                <a:tc>
                  <a:txBody>
                    <a:bodyPr/>
                    <a:lstStyle/>
                    <a:p>
                      <a:pPr rtl="0" fontAlgn="t">
                        <a:spcBef>
                          <a:spcPts val="0"/>
                        </a:spcBef>
                        <a:spcAft>
                          <a:spcPts val="0"/>
                        </a:spcAft>
                      </a:pPr>
                      <a:r>
                        <a:rPr lang="en-US" sz="1100" u="none" strike="noStrike">
                          <a:effectLst/>
                        </a:rPr>
                        <a:t>Character/Subject</a:t>
                      </a:r>
                      <a:endParaRPr lang="en-US">
                        <a:effectLst/>
                      </a:endParaRPr>
                    </a:p>
                  </a:txBody>
                  <a:tcPr marL="63500" marR="63500" marT="63500" marB="63500"/>
                </a:tc>
                <a:tc>
                  <a:txBody>
                    <a:bodyPr/>
                    <a:lstStyle/>
                    <a:p>
                      <a:pPr rtl="0" fontAlgn="t">
                        <a:spcBef>
                          <a:spcPts val="0"/>
                        </a:spcBef>
                        <a:spcAft>
                          <a:spcPts val="0"/>
                        </a:spcAft>
                      </a:pPr>
                      <a:r>
                        <a:rPr lang="en-US" sz="1100" u="none" strike="noStrike">
                          <a:effectLst/>
                        </a:rPr>
                        <a:t>Purchased Materials 2020-21</a:t>
                      </a:r>
                      <a:endParaRPr lang="en-US">
                        <a:effectLst/>
                      </a:endParaRPr>
                    </a:p>
                  </a:txBody>
                  <a:tcPr marL="63500" marR="63500" marT="63500" marB="63500"/>
                </a:tc>
                <a:tc>
                  <a:txBody>
                    <a:bodyPr/>
                    <a:lstStyle/>
                    <a:p>
                      <a:pPr rtl="0" fontAlgn="t">
                        <a:spcBef>
                          <a:spcPts val="0"/>
                        </a:spcBef>
                        <a:spcAft>
                          <a:spcPts val="0"/>
                        </a:spcAft>
                      </a:pPr>
                      <a:r>
                        <a:rPr lang="en-US" sz="1100" u="none" strike="noStrike">
                          <a:effectLst/>
                        </a:rPr>
                        <a:t>Purchased Materials 2021-22</a:t>
                      </a:r>
                      <a:endParaRPr lang="en-US">
                        <a:effectLst/>
                      </a:endParaRPr>
                    </a:p>
                  </a:txBody>
                  <a:tcPr marL="63500" marR="63500" marT="63500" marB="63500"/>
                </a:tc>
                <a:tc>
                  <a:txBody>
                    <a:bodyPr/>
                    <a:lstStyle/>
                    <a:p>
                      <a:pPr rtl="0" fontAlgn="t">
                        <a:spcBef>
                          <a:spcPts val="0"/>
                        </a:spcBef>
                        <a:spcAft>
                          <a:spcPts val="0"/>
                        </a:spcAft>
                      </a:pPr>
                      <a:r>
                        <a:rPr lang="en-US" sz="1100" u="none" strike="noStrike">
                          <a:effectLst/>
                        </a:rPr>
                        <a:t>62040 Census demographics</a:t>
                      </a:r>
                      <a:endParaRPr lang="en-US">
                        <a:effectLst/>
                      </a:endParaRPr>
                    </a:p>
                  </a:txBody>
                  <a:tcPr marL="63500" marR="63500" marT="63500" marB="63500"/>
                </a:tc>
                <a:extLst>
                  <a:ext uri="{0D108BD9-81ED-4DB2-BD59-A6C34878D82A}">
                    <a16:rowId xmlns:a16="http://schemas.microsoft.com/office/drawing/2014/main" val="2044460994"/>
                  </a:ext>
                </a:extLst>
              </a:tr>
              <a:tr h="474079">
                <a:tc>
                  <a:txBody>
                    <a:bodyPr/>
                    <a:lstStyle/>
                    <a:p>
                      <a:pPr rtl="0" fontAlgn="t">
                        <a:spcBef>
                          <a:spcPts val="0"/>
                        </a:spcBef>
                        <a:spcAft>
                          <a:spcPts val="0"/>
                        </a:spcAft>
                      </a:pPr>
                      <a:r>
                        <a:rPr lang="en-US" sz="1100" u="none" strike="noStrike">
                          <a:effectLst/>
                        </a:rPr>
                        <a:t>African American/Black</a:t>
                      </a:r>
                      <a:endParaRPr lang="en-US">
                        <a:effectLst/>
                      </a:endParaRPr>
                    </a:p>
                  </a:txBody>
                  <a:tcPr marL="63500" marR="63500" marT="63500" marB="63500"/>
                </a:tc>
                <a:tc>
                  <a:txBody>
                    <a:bodyPr/>
                    <a:lstStyle/>
                    <a:p>
                      <a:pPr rtl="0" fontAlgn="t">
                        <a:spcBef>
                          <a:spcPts val="0"/>
                        </a:spcBef>
                        <a:spcAft>
                          <a:spcPts val="0"/>
                        </a:spcAft>
                      </a:pPr>
                      <a:r>
                        <a:rPr lang="en-US" sz="1100" u="none" strike="noStrike">
                          <a:effectLst/>
                        </a:rPr>
                        <a:t>10.6%</a:t>
                      </a:r>
                      <a:endParaRPr lang="en-US">
                        <a:effectLst/>
                      </a:endParaRPr>
                    </a:p>
                  </a:txBody>
                  <a:tcPr marL="63500" marR="63500" marT="63500" marB="63500"/>
                </a:tc>
                <a:tc>
                  <a:txBody>
                    <a:bodyPr/>
                    <a:lstStyle/>
                    <a:p>
                      <a:pPr rtl="0" fontAlgn="t">
                        <a:spcBef>
                          <a:spcPts val="0"/>
                        </a:spcBef>
                        <a:spcAft>
                          <a:spcPts val="0"/>
                        </a:spcAft>
                      </a:pPr>
                      <a:r>
                        <a:rPr lang="en-US" sz="1100" u="none" strike="noStrike">
                          <a:effectLst/>
                        </a:rPr>
                        <a:t>13.2%</a:t>
                      </a:r>
                      <a:endParaRPr lang="en-US">
                        <a:effectLst/>
                      </a:endParaRPr>
                    </a:p>
                  </a:txBody>
                  <a:tcPr marL="63500" marR="63500" marT="63500" marB="63500"/>
                </a:tc>
                <a:tc>
                  <a:txBody>
                    <a:bodyPr/>
                    <a:lstStyle/>
                    <a:p>
                      <a:pPr rtl="0" fontAlgn="t">
                        <a:spcBef>
                          <a:spcPts val="0"/>
                        </a:spcBef>
                        <a:spcAft>
                          <a:spcPts val="0"/>
                        </a:spcAft>
                      </a:pPr>
                      <a:r>
                        <a:rPr lang="en-US" sz="1100" u="none" strike="noStrike">
                          <a:effectLst/>
                        </a:rPr>
                        <a:t>11.9%</a:t>
                      </a:r>
                      <a:endParaRPr lang="en-US">
                        <a:effectLst/>
                      </a:endParaRPr>
                    </a:p>
                  </a:txBody>
                  <a:tcPr marL="63500" marR="63500" marT="63500" marB="63500"/>
                </a:tc>
                <a:extLst>
                  <a:ext uri="{0D108BD9-81ED-4DB2-BD59-A6C34878D82A}">
                    <a16:rowId xmlns:a16="http://schemas.microsoft.com/office/drawing/2014/main" val="4028277447"/>
                  </a:ext>
                </a:extLst>
              </a:tr>
              <a:tr h="474079">
                <a:tc>
                  <a:txBody>
                    <a:bodyPr/>
                    <a:lstStyle/>
                    <a:p>
                      <a:pPr rtl="0" fontAlgn="t">
                        <a:spcBef>
                          <a:spcPts val="0"/>
                        </a:spcBef>
                        <a:spcAft>
                          <a:spcPts val="0"/>
                        </a:spcAft>
                      </a:pPr>
                      <a:r>
                        <a:rPr lang="en-US" sz="1100" u="none" strike="noStrike">
                          <a:effectLst/>
                        </a:rPr>
                        <a:t>Asian</a:t>
                      </a:r>
                      <a:endParaRPr lang="en-US">
                        <a:effectLst/>
                      </a:endParaRPr>
                    </a:p>
                  </a:txBody>
                  <a:tcPr marL="63500" marR="63500" marT="63500" marB="63500"/>
                </a:tc>
                <a:tc>
                  <a:txBody>
                    <a:bodyPr/>
                    <a:lstStyle/>
                    <a:p>
                      <a:pPr rtl="0" fontAlgn="t">
                        <a:spcBef>
                          <a:spcPts val="0"/>
                        </a:spcBef>
                        <a:spcAft>
                          <a:spcPts val="0"/>
                        </a:spcAft>
                      </a:pPr>
                      <a:r>
                        <a:rPr lang="en-US" sz="1100" u="none" strike="noStrike">
                          <a:effectLst/>
                        </a:rPr>
                        <a:t>4.1%</a:t>
                      </a:r>
                      <a:endParaRPr lang="en-US">
                        <a:effectLst/>
                      </a:endParaRPr>
                    </a:p>
                  </a:txBody>
                  <a:tcPr marL="63500" marR="63500" marT="63500" marB="63500"/>
                </a:tc>
                <a:tc>
                  <a:txBody>
                    <a:bodyPr/>
                    <a:lstStyle/>
                    <a:p>
                      <a:pPr rtl="0" fontAlgn="t">
                        <a:spcBef>
                          <a:spcPts val="0"/>
                        </a:spcBef>
                        <a:spcAft>
                          <a:spcPts val="0"/>
                        </a:spcAft>
                      </a:pPr>
                      <a:r>
                        <a:rPr lang="en-US" sz="1100" u="none" strike="noStrike">
                          <a:effectLst/>
                        </a:rPr>
                        <a:t>8.1%</a:t>
                      </a:r>
                      <a:endParaRPr lang="en-US">
                        <a:effectLst/>
                      </a:endParaRPr>
                    </a:p>
                  </a:txBody>
                  <a:tcPr marL="63500" marR="63500" marT="63500" marB="63500"/>
                </a:tc>
                <a:tc>
                  <a:txBody>
                    <a:bodyPr/>
                    <a:lstStyle/>
                    <a:p>
                      <a:pPr rtl="0" fontAlgn="t">
                        <a:spcBef>
                          <a:spcPts val="0"/>
                        </a:spcBef>
                        <a:spcAft>
                          <a:spcPts val="0"/>
                        </a:spcAft>
                      </a:pPr>
                      <a:r>
                        <a:rPr lang="en-US" sz="1100" u="none" strike="noStrike">
                          <a:effectLst/>
                        </a:rPr>
                        <a:t>.2%</a:t>
                      </a:r>
                      <a:endParaRPr lang="en-US">
                        <a:effectLst/>
                      </a:endParaRPr>
                    </a:p>
                  </a:txBody>
                  <a:tcPr marL="63500" marR="63500" marT="63500" marB="63500"/>
                </a:tc>
                <a:extLst>
                  <a:ext uri="{0D108BD9-81ED-4DB2-BD59-A6C34878D82A}">
                    <a16:rowId xmlns:a16="http://schemas.microsoft.com/office/drawing/2014/main" val="3227035478"/>
                  </a:ext>
                </a:extLst>
              </a:tr>
              <a:tr h="474079">
                <a:tc>
                  <a:txBody>
                    <a:bodyPr/>
                    <a:lstStyle/>
                    <a:p>
                      <a:pPr rtl="0" fontAlgn="t">
                        <a:spcBef>
                          <a:spcPts val="0"/>
                        </a:spcBef>
                        <a:spcAft>
                          <a:spcPts val="0"/>
                        </a:spcAft>
                      </a:pPr>
                      <a:r>
                        <a:rPr lang="en-US" sz="1100" u="none" strike="noStrike">
                          <a:effectLst/>
                        </a:rPr>
                        <a:t>Biracial</a:t>
                      </a:r>
                      <a:endParaRPr lang="en-US">
                        <a:effectLst/>
                      </a:endParaRPr>
                    </a:p>
                  </a:txBody>
                  <a:tcPr marL="63500" marR="63500" marT="63500" marB="63500"/>
                </a:tc>
                <a:tc>
                  <a:txBody>
                    <a:bodyPr/>
                    <a:lstStyle/>
                    <a:p>
                      <a:pPr rtl="0" fontAlgn="t">
                        <a:spcBef>
                          <a:spcPts val="0"/>
                        </a:spcBef>
                        <a:spcAft>
                          <a:spcPts val="0"/>
                        </a:spcAft>
                      </a:pPr>
                      <a:r>
                        <a:rPr lang="en-US" sz="1100" u="none" strike="noStrike">
                          <a:effectLst/>
                        </a:rPr>
                        <a:t>1.4%</a:t>
                      </a:r>
                      <a:endParaRPr lang="en-US">
                        <a:effectLst/>
                      </a:endParaRPr>
                    </a:p>
                  </a:txBody>
                  <a:tcPr marL="63500" marR="63500" marT="63500" marB="63500"/>
                </a:tc>
                <a:tc>
                  <a:txBody>
                    <a:bodyPr/>
                    <a:lstStyle/>
                    <a:p>
                      <a:pPr rtl="0" fontAlgn="t">
                        <a:spcBef>
                          <a:spcPts val="0"/>
                        </a:spcBef>
                        <a:spcAft>
                          <a:spcPts val="0"/>
                        </a:spcAft>
                      </a:pPr>
                      <a:r>
                        <a:rPr lang="en-US" sz="1100" u="none" strike="noStrike">
                          <a:effectLst/>
                        </a:rPr>
                        <a:t>1.3%</a:t>
                      </a:r>
                      <a:endParaRPr lang="en-US">
                        <a:effectLst/>
                      </a:endParaRPr>
                    </a:p>
                  </a:txBody>
                  <a:tcPr marL="63500" marR="63500" marT="63500" marB="63500"/>
                </a:tc>
                <a:tc>
                  <a:txBody>
                    <a:bodyPr/>
                    <a:lstStyle/>
                    <a:p>
                      <a:pPr rtl="0" fontAlgn="t">
                        <a:spcBef>
                          <a:spcPts val="0"/>
                        </a:spcBef>
                        <a:spcAft>
                          <a:spcPts val="0"/>
                        </a:spcAft>
                      </a:pPr>
                      <a:r>
                        <a:rPr lang="en-US" sz="1100" u="none" strike="noStrike">
                          <a:effectLst/>
                        </a:rPr>
                        <a:t>3%</a:t>
                      </a:r>
                      <a:endParaRPr lang="en-US">
                        <a:effectLst/>
                      </a:endParaRPr>
                    </a:p>
                  </a:txBody>
                  <a:tcPr marL="63500" marR="63500" marT="63500" marB="63500"/>
                </a:tc>
                <a:extLst>
                  <a:ext uri="{0D108BD9-81ED-4DB2-BD59-A6C34878D82A}">
                    <a16:rowId xmlns:a16="http://schemas.microsoft.com/office/drawing/2014/main" val="1757203123"/>
                  </a:ext>
                </a:extLst>
              </a:tr>
              <a:tr h="474079">
                <a:tc>
                  <a:txBody>
                    <a:bodyPr/>
                    <a:lstStyle/>
                    <a:p>
                      <a:pPr rtl="0" fontAlgn="t">
                        <a:spcBef>
                          <a:spcPts val="0"/>
                        </a:spcBef>
                        <a:spcAft>
                          <a:spcPts val="0"/>
                        </a:spcAft>
                      </a:pPr>
                      <a:r>
                        <a:rPr lang="en-US" sz="1100" u="none" strike="noStrike">
                          <a:effectLst/>
                        </a:rPr>
                        <a:t>Latinx</a:t>
                      </a:r>
                      <a:endParaRPr lang="en-US">
                        <a:effectLst/>
                      </a:endParaRPr>
                    </a:p>
                  </a:txBody>
                  <a:tcPr marL="63500" marR="63500" marT="63500" marB="63500"/>
                </a:tc>
                <a:tc>
                  <a:txBody>
                    <a:bodyPr/>
                    <a:lstStyle/>
                    <a:p>
                      <a:pPr rtl="0" fontAlgn="t">
                        <a:spcBef>
                          <a:spcPts val="0"/>
                        </a:spcBef>
                        <a:spcAft>
                          <a:spcPts val="0"/>
                        </a:spcAft>
                      </a:pPr>
                      <a:r>
                        <a:rPr lang="en-US" sz="1100" u="none" strike="noStrike">
                          <a:effectLst/>
                        </a:rPr>
                        <a:t>3.4%</a:t>
                      </a:r>
                      <a:endParaRPr lang="en-US">
                        <a:effectLst/>
                      </a:endParaRPr>
                    </a:p>
                  </a:txBody>
                  <a:tcPr marL="63500" marR="63500" marT="63500" marB="63500"/>
                </a:tc>
                <a:tc>
                  <a:txBody>
                    <a:bodyPr/>
                    <a:lstStyle/>
                    <a:p>
                      <a:pPr rtl="0" fontAlgn="t">
                        <a:spcBef>
                          <a:spcPts val="0"/>
                        </a:spcBef>
                        <a:spcAft>
                          <a:spcPts val="0"/>
                        </a:spcAft>
                      </a:pPr>
                      <a:r>
                        <a:rPr lang="en-US" sz="1100" u="none" strike="noStrike">
                          <a:effectLst/>
                        </a:rPr>
                        <a:t>7.1%</a:t>
                      </a:r>
                      <a:endParaRPr lang="en-US">
                        <a:effectLst/>
                      </a:endParaRPr>
                    </a:p>
                  </a:txBody>
                  <a:tcPr marL="63500" marR="63500" marT="63500" marB="63500"/>
                </a:tc>
                <a:tc>
                  <a:txBody>
                    <a:bodyPr/>
                    <a:lstStyle/>
                    <a:p>
                      <a:pPr rtl="0" fontAlgn="t">
                        <a:spcBef>
                          <a:spcPts val="0"/>
                        </a:spcBef>
                        <a:spcAft>
                          <a:spcPts val="0"/>
                        </a:spcAft>
                      </a:pPr>
                      <a:r>
                        <a:rPr lang="en-US" sz="1100" u="none" strike="noStrike">
                          <a:effectLst/>
                        </a:rPr>
                        <a:t>8.3%</a:t>
                      </a:r>
                      <a:endParaRPr lang="en-US">
                        <a:effectLst/>
                      </a:endParaRPr>
                    </a:p>
                  </a:txBody>
                  <a:tcPr marL="63500" marR="63500" marT="63500" marB="63500"/>
                </a:tc>
                <a:extLst>
                  <a:ext uri="{0D108BD9-81ED-4DB2-BD59-A6C34878D82A}">
                    <a16:rowId xmlns:a16="http://schemas.microsoft.com/office/drawing/2014/main" val="3932963086"/>
                  </a:ext>
                </a:extLst>
              </a:tr>
              <a:tr h="474079">
                <a:tc>
                  <a:txBody>
                    <a:bodyPr/>
                    <a:lstStyle/>
                    <a:p>
                      <a:pPr rtl="0" fontAlgn="t">
                        <a:spcBef>
                          <a:spcPts val="0"/>
                        </a:spcBef>
                        <a:spcAft>
                          <a:spcPts val="0"/>
                        </a:spcAft>
                      </a:pPr>
                      <a:r>
                        <a:rPr lang="en-US" sz="1100" u="none" strike="noStrike">
                          <a:effectLst/>
                        </a:rPr>
                        <a:t>Middle Eastern/North African</a:t>
                      </a:r>
                      <a:endParaRPr lang="en-US">
                        <a:effectLst/>
                      </a:endParaRPr>
                    </a:p>
                  </a:txBody>
                  <a:tcPr marL="63500" marR="63500" marT="63500" marB="63500"/>
                </a:tc>
                <a:tc>
                  <a:txBody>
                    <a:bodyPr/>
                    <a:lstStyle/>
                    <a:p>
                      <a:pPr rtl="0" fontAlgn="t">
                        <a:spcBef>
                          <a:spcPts val="0"/>
                        </a:spcBef>
                        <a:spcAft>
                          <a:spcPts val="0"/>
                        </a:spcAft>
                      </a:pPr>
                      <a:r>
                        <a:rPr lang="en-US" sz="1100" u="none" strike="noStrike">
                          <a:effectLst/>
                        </a:rPr>
                        <a:t>1.3%</a:t>
                      </a:r>
                      <a:endParaRPr lang="en-US">
                        <a:effectLst/>
                      </a:endParaRPr>
                    </a:p>
                  </a:txBody>
                  <a:tcPr marL="63500" marR="63500" marT="63500" marB="63500"/>
                </a:tc>
                <a:tc>
                  <a:txBody>
                    <a:bodyPr/>
                    <a:lstStyle/>
                    <a:p>
                      <a:pPr rtl="0" fontAlgn="t">
                        <a:spcBef>
                          <a:spcPts val="0"/>
                        </a:spcBef>
                        <a:spcAft>
                          <a:spcPts val="0"/>
                        </a:spcAft>
                      </a:pPr>
                      <a:r>
                        <a:rPr lang="en-US" sz="1100" u="none" strike="noStrike">
                          <a:effectLst/>
                        </a:rPr>
                        <a:t>1.6%</a:t>
                      </a:r>
                      <a:endParaRPr lang="en-US">
                        <a:effectLst/>
                      </a:endParaRPr>
                    </a:p>
                  </a:txBody>
                  <a:tcPr marL="63500" marR="63500" marT="63500" marB="63500"/>
                </a:tc>
                <a:tc>
                  <a:txBody>
                    <a:bodyPr/>
                    <a:lstStyle/>
                    <a:p>
                      <a:pPr rtl="0" fontAlgn="t">
                        <a:spcBef>
                          <a:spcPts val="0"/>
                        </a:spcBef>
                        <a:spcAft>
                          <a:spcPts val="0"/>
                        </a:spcAft>
                      </a:pPr>
                      <a:r>
                        <a:rPr lang="en-US" sz="1100" u="none" strike="noStrike">
                          <a:effectLst/>
                        </a:rPr>
                        <a:t>(not collected)</a:t>
                      </a:r>
                      <a:endParaRPr lang="en-US">
                        <a:effectLst/>
                      </a:endParaRPr>
                    </a:p>
                  </a:txBody>
                  <a:tcPr marL="63500" marR="63500" marT="63500" marB="63500"/>
                </a:tc>
                <a:extLst>
                  <a:ext uri="{0D108BD9-81ED-4DB2-BD59-A6C34878D82A}">
                    <a16:rowId xmlns:a16="http://schemas.microsoft.com/office/drawing/2014/main" val="4193570972"/>
                  </a:ext>
                </a:extLst>
              </a:tr>
              <a:tr h="474079">
                <a:tc>
                  <a:txBody>
                    <a:bodyPr/>
                    <a:lstStyle/>
                    <a:p>
                      <a:pPr rtl="0" fontAlgn="t">
                        <a:spcBef>
                          <a:spcPts val="0"/>
                        </a:spcBef>
                        <a:spcAft>
                          <a:spcPts val="0"/>
                        </a:spcAft>
                      </a:pPr>
                      <a:r>
                        <a:rPr lang="en-US" sz="1100" u="none" strike="noStrike">
                          <a:effectLst/>
                        </a:rPr>
                        <a:t>Native American/Indigenous</a:t>
                      </a:r>
                      <a:endParaRPr lang="en-US">
                        <a:effectLst/>
                      </a:endParaRPr>
                    </a:p>
                  </a:txBody>
                  <a:tcPr marL="63500" marR="63500" marT="63500" marB="63500"/>
                </a:tc>
                <a:tc>
                  <a:txBody>
                    <a:bodyPr/>
                    <a:lstStyle/>
                    <a:p>
                      <a:pPr rtl="0" fontAlgn="t">
                        <a:spcBef>
                          <a:spcPts val="0"/>
                        </a:spcBef>
                        <a:spcAft>
                          <a:spcPts val="0"/>
                        </a:spcAft>
                      </a:pPr>
                      <a:r>
                        <a:rPr lang="en-US" sz="1100" u="none" strike="noStrike">
                          <a:effectLst/>
                        </a:rPr>
                        <a:t>1.3%</a:t>
                      </a:r>
                      <a:endParaRPr lang="en-US">
                        <a:effectLst/>
                      </a:endParaRPr>
                    </a:p>
                  </a:txBody>
                  <a:tcPr marL="63500" marR="63500" marT="63500" marB="63500"/>
                </a:tc>
                <a:tc>
                  <a:txBody>
                    <a:bodyPr/>
                    <a:lstStyle/>
                    <a:p>
                      <a:pPr rtl="0" fontAlgn="t">
                        <a:spcBef>
                          <a:spcPts val="0"/>
                        </a:spcBef>
                        <a:spcAft>
                          <a:spcPts val="0"/>
                        </a:spcAft>
                      </a:pPr>
                      <a:r>
                        <a:rPr lang="en-US" sz="1100" u="none" strike="noStrike">
                          <a:effectLst/>
                        </a:rPr>
                        <a:t>1.8%</a:t>
                      </a:r>
                      <a:endParaRPr lang="en-US">
                        <a:effectLst/>
                      </a:endParaRPr>
                    </a:p>
                  </a:txBody>
                  <a:tcPr marL="63500" marR="63500" marT="63500" marB="63500"/>
                </a:tc>
                <a:tc>
                  <a:txBody>
                    <a:bodyPr/>
                    <a:lstStyle/>
                    <a:p>
                      <a:pPr rtl="0" fontAlgn="t">
                        <a:spcBef>
                          <a:spcPts val="0"/>
                        </a:spcBef>
                        <a:spcAft>
                          <a:spcPts val="0"/>
                        </a:spcAft>
                      </a:pPr>
                      <a:r>
                        <a:rPr lang="en-US" sz="1100" u="none" strike="noStrike">
                          <a:effectLst/>
                        </a:rPr>
                        <a:t>.2%</a:t>
                      </a:r>
                      <a:endParaRPr lang="en-US">
                        <a:effectLst/>
                      </a:endParaRPr>
                    </a:p>
                  </a:txBody>
                  <a:tcPr marL="63500" marR="63500" marT="63500" marB="63500"/>
                </a:tc>
                <a:extLst>
                  <a:ext uri="{0D108BD9-81ED-4DB2-BD59-A6C34878D82A}">
                    <a16:rowId xmlns:a16="http://schemas.microsoft.com/office/drawing/2014/main" val="1803768700"/>
                  </a:ext>
                </a:extLst>
              </a:tr>
              <a:tr h="474079">
                <a:tc>
                  <a:txBody>
                    <a:bodyPr/>
                    <a:lstStyle/>
                    <a:p>
                      <a:pPr rtl="0" fontAlgn="t">
                        <a:spcBef>
                          <a:spcPts val="0"/>
                        </a:spcBef>
                        <a:spcAft>
                          <a:spcPts val="0"/>
                        </a:spcAft>
                      </a:pPr>
                      <a:r>
                        <a:rPr lang="en-US" sz="1100" u="none" strike="noStrike">
                          <a:effectLst/>
                        </a:rPr>
                        <a:t>Native Hawaiian/Pacific Islander</a:t>
                      </a:r>
                      <a:endParaRPr lang="en-US">
                        <a:effectLst/>
                      </a:endParaRPr>
                    </a:p>
                  </a:txBody>
                  <a:tcPr marL="63500" marR="63500" marT="63500" marB="63500"/>
                </a:tc>
                <a:tc>
                  <a:txBody>
                    <a:bodyPr/>
                    <a:lstStyle/>
                    <a:p>
                      <a:pPr rtl="0" fontAlgn="t">
                        <a:spcBef>
                          <a:spcPts val="0"/>
                        </a:spcBef>
                        <a:spcAft>
                          <a:spcPts val="0"/>
                        </a:spcAft>
                      </a:pPr>
                      <a:r>
                        <a:rPr lang="en-US" sz="1100" u="none" strike="noStrike">
                          <a:effectLst/>
                        </a:rPr>
                        <a:t>(not collected)</a:t>
                      </a:r>
                      <a:endParaRPr lang="en-US">
                        <a:effectLst/>
                      </a:endParaRPr>
                    </a:p>
                  </a:txBody>
                  <a:tcPr marL="63500" marR="63500" marT="63500" marB="63500"/>
                </a:tc>
                <a:tc>
                  <a:txBody>
                    <a:bodyPr/>
                    <a:lstStyle/>
                    <a:p>
                      <a:pPr rtl="0" fontAlgn="t">
                        <a:spcBef>
                          <a:spcPts val="0"/>
                        </a:spcBef>
                        <a:spcAft>
                          <a:spcPts val="0"/>
                        </a:spcAft>
                      </a:pPr>
                      <a:r>
                        <a:rPr lang="en-US" sz="1100" u="none" strike="noStrike">
                          <a:effectLst/>
                        </a:rPr>
                        <a:t>.2%</a:t>
                      </a:r>
                      <a:endParaRPr lang="en-US">
                        <a:effectLst/>
                      </a:endParaRPr>
                    </a:p>
                  </a:txBody>
                  <a:tcPr marL="63500" marR="63500" marT="63500" marB="63500"/>
                </a:tc>
                <a:tc>
                  <a:txBody>
                    <a:bodyPr/>
                    <a:lstStyle/>
                    <a:p>
                      <a:pPr rtl="0" fontAlgn="t">
                        <a:spcBef>
                          <a:spcPts val="0"/>
                        </a:spcBef>
                        <a:spcAft>
                          <a:spcPts val="0"/>
                        </a:spcAft>
                      </a:pPr>
                      <a:r>
                        <a:rPr lang="en-US" sz="1100" u="none" strike="noStrike">
                          <a:effectLst/>
                        </a:rPr>
                        <a:t>0%</a:t>
                      </a:r>
                      <a:endParaRPr lang="en-US">
                        <a:effectLst/>
                      </a:endParaRPr>
                    </a:p>
                  </a:txBody>
                  <a:tcPr marL="63500" marR="63500" marT="63500" marB="63500"/>
                </a:tc>
                <a:extLst>
                  <a:ext uri="{0D108BD9-81ED-4DB2-BD59-A6C34878D82A}">
                    <a16:rowId xmlns:a16="http://schemas.microsoft.com/office/drawing/2014/main" val="4084760463"/>
                  </a:ext>
                </a:extLst>
              </a:tr>
              <a:tr h="474079">
                <a:tc>
                  <a:txBody>
                    <a:bodyPr/>
                    <a:lstStyle/>
                    <a:p>
                      <a:pPr rtl="0" fontAlgn="t">
                        <a:spcBef>
                          <a:spcPts val="0"/>
                        </a:spcBef>
                        <a:spcAft>
                          <a:spcPts val="0"/>
                        </a:spcAft>
                      </a:pPr>
                      <a:r>
                        <a:rPr lang="en-US" sz="1100" u="none" strike="noStrike">
                          <a:effectLst/>
                        </a:rPr>
                        <a:t>White</a:t>
                      </a:r>
                      <a:endParaRPr lang="en-US">
                        <a:effectLst/>
                      </a:endParaRPr>
                    </a:p>
                  </a:txBody>
                  <a:tcPr marL="63500" marR="63500" marT="63500" marB="63500"/>
                </a:tc>
                <a:tc>
                  <a:txBody>
                    <a:bodyPr/>
                    <a:lstStyle/>
                    <a:p>
                      <a:pPr rtl="0" fontAlgn="t">
                        <a:spcBef>
                          <a:spcPts val="0"/>
                        </a:spcBef>
                        <a:spcAft>
                          <a:spcPts val="0"/>
                        </a:spcAft>
                      </a:pPr>
                      <a:r>
                        <a:rPr lang="en-US" sz="1100" u="none" strike="noStrike">
                          <a:effectLst/>
                        </a:rPr>
                        <a:t>52.2%</a:t>
                      </a:r>
                      <a:endParaRPr lang="en-US">
                        <a:effectLst/>
                      </a:endParaRPr>
                    </a:p>
                  </a:txBody>
                  <a:tcPr marL="63500" marR="63500" marT="63500" marB="63500"/>
                </a:tc>
                <a:tc>
                  <a:txBody>
                    <a:bodyPr/>
                    <a:lstStyle/>
                    <a:p>
                      <a:pPr rtl="0" fontAlgn="t">
                        <a:spcBef>
                          <a:spcPts val="0"/>
                        </a:spcBef>
                        <a:spcAft>
                          <a:spcPts val="0"/>
                        </a:spcAft>
                      </a:pPr>
                      <a:r>
                        <a:rPr lang="en-US" sz="1100" u="none" strike="noStrike">
                          <a:effectLst/>
                        </a:rPr>
                        <a:t>58.4%</a:t>
                      </a:r>
                      <a:endParaRPr lang="en-US">
                        <a:effectLst/>
                      </a:endParaRPr>
                    </a:p>
                  </a:txBody>
                  <a:tcPr marL="63500" marR="63500" marT="63500" marB="63500"/>
                </a:tc>
                <a:tc>
                  <a:txBody>
                    <a:bodyPr/>
                    <a:lstStyle/>
                    <a:p>
                      <a:pPr rtl="0" fontAlgn="t">
                        <a:spcBef>
                          <a:spcPts val="0"/>
                        </a:spcBef>
                        <a:spcAft>
                          <a:spcPts val="0"/>
                        </a:spcAft>
                      </a:pPr>
                      <a:r>
                        <a:rPr lang="en-US" sz="1100" u="none" strike="noStrike">
                          <a:effectLst/>
                        </a:rPr>
                        <a:t>78%</a:t>
                      </a:r>
                      <a:endParaRPr lang="en-US">
                        <a:effectLst/>
                      </a:endParaRPr>
                    </a:p>
                  </a:txBody>
                  <a:tcPr marL="63500" marR="63500" marT="63500" marB="63500"/>
                </a:tc>
                <a:extLst>
                  <a:ext uri="{0D108BD9-81ED-4DB2-BD59-A6C34878D82A}">
                    <a16:rowId xmlns:a16="http://schemas.microsoft.com/office/drawing/2014/main" val="3909694324"/>
                  </a:ext>
                </a:extLst>
              </a:tr>
            </a:tbl>
          </a:graphicData>
        </a:graphic>
      </p:graphicFrame>
    </p:spTree>
    <p:extLst>
      <p:ext uri="{BB962C8B-B14F-4D97-AF65-F5344CB8AC3E}">
        <p14:creationId xmlns:p14="http://schemas.microsoft.com/office/powerpoint/2010/main" val="1423324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74F38F-19E8-A43D-F4D8-5C4B65B1247E}"/>
              </a:ext>
            </a:extLst>
          </p:cNvPr>
          <p:cNvPicPr>
            <a:picLocks noChangeAspect="1"/>
          </p:cNvPicPr>
          <p:nvPr/>
        </p:nvPicPr>
        <p:blipFill rotWithShape="1">
          <a:blip r:embed="rId3"/>
          <a:srcRect t="5031" b="18177"/>
          <a:stretch/>
        </p:blipFill>
        <p:spPr>
          <a:xfrm>
            <a:off x="20" y="10"/>
            <a:ext cx="12191979" cy="6857990"/>
          </a:xfrm>
          <a:prstGeom prst="rect">
            <a:avLst/>
          </a:prstGeom>
        </p:spPr>
      </p:pic>
    </p:spTree>
    <p:extLst>
      <p:ext uri="{BB962C8B-B14F-4D97-AF65-F5344CB8AC3E}">
        <p14:creationId xmlns:p14="http://schemas.microsoft.com/office/powerpoint/2010/main" val="246535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4fb2b99-be89-4f45-b37c-be1ef0c04955">
      <Terms xmlns="http://schemas.microsoft.com/office/infopath/2007/PartnerControls"/>
    </lcf76f155ced4ddcb4097134ff3c332f>
    <TaxCatchAll xmlns="49174984-12fa-4a24-9ef6-8a7dc6c2db7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17FD8AEDA893740B2E2B561320165F3" ma:contentTypeVersion="16" ma:contentTypeDescription="Create a new document." ma:contentTypeScope="" ma:versionID="c866420877e244c70eb9470a613692b8">
  <xsd:schema xmlns:xsd="http://www.w3.org/2001/XMLSchema" xmlns:xs="http://www.w3.org/2001/XMLSchema" xmlns:p="http://schemas.microsoft.com/office/2006/metadata/properties" xmlns:ns2="49174984-12fa-4a24-9ef6-8a7dc6c2db71" xmlns:ns3="04fb2b99-be89-4f45-b37c-be1ef0c04955" targetNamespace="http://schemas.microsoft.com/office/2006/metadata/properties" ma:root="true" ma:fieldsID="0fce3598c79f3c6131aba85682f8cf75" ns2:_="" ns3:_="">
    <xsd:import namespace="49174984-12fa-4a24-9ef6-8a7dc6c2db71"/>
    <xsd:import namespace="04fb2b99-be89-4f45-b37c-be1ef0c0495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174984-12fa-4a24-9ef6-8a7dc6c2db7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eaa66db-708c-4f1a-b3bc-bbce3a8f22fd}" ma:internalName="TaxCatchAll" ma:showField="CatchAllData" ma:web="49174984-12fa-4a24-9ef6-8a7dc6c2db7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4fb2b99-be89-4f45-b37c-be1ef0c0495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48242fc-8867-421b-8d4f-f4d5bb518729"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80EB7A-9BB6-4C71-94CA-D02E3522A2BB}">
  <ds:schemaRefs>
    <ds:schemaRef ds:uri="ba113b1b-2a80-41ce-a13b-74ea470d4c49"/>
    <ds:schemaRef ds:uri="d6fce564-f6f1-4e2e-9882-4347fa77f6d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4D1C749-A2B4-4E7F-AEFA-80B85B31AF07}">
  <ds:schemaRefs>
    <ds:schemaRef ds:uri="http://schemas.microsoft.com/sharepoint/v3/contenttype/forms"/>
  </ds:schemaRefs>
</ds:datastoreItem>
</file>

<file path=customXml/itemProps3.xml><?xml version="1.0" encoding="utf-8"?>
<ds:datastoreItem xmlns:ds="http://schemas.openxmlformats.org/officeDocument/2006/customXml" ds:itemID="{7AFBD192-C25B-4CE4-AC94-DC577F5BD855}"/>
</file>

<file path=docProps/app.xml><?xml version="1.0" encoding="utf-8"?>
<Properties xmlns="http://schemas.openxmlformats.org/officeDocument/2006/extended-properties" xmlns:vt="http://schemas.openxmlformats.org/officeDocument/2006/docPropsVTypes">
  <Template/>
  <TotalTime>0</TotalTime>
  <Words>774</Words>
  <Application>Microsoft Office PowerPoint</Application>
  <PresentationFormat>Widescreen</PresentationFormat>
  <Paragraphs>133</Paragraphs>
  <Slides>19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Goudy Old Style</vt:lpstr>
      <vt:lpstr>Office Theme</vt:lpstr>
      <vt:lpstr>Measuring Your Collection:  How to get started with Collection Diversity Audits</vt:lpstr>
      <vt:lpstr>Planning</vt:lpstr>
      <vt:lpstr>Nitty Gritty</vt:lpstr>
      <vt:lpstr>Audit Form</vt:lpstr>
      <vt:lpstr>Results</vt:lpstr>
      <vt:lpstr>Next Steps</vt:lpstr>
      <vt:lpstr>Purchase Audits</vt:lpstr>
      <vt:lpstr>Purchase Audit Form &amp; Results</vt:lpstr>
      <vt:lpstr>PowerPoint Presentation</vt:lpstr>
      <vt:lpstr>Wrangling Selectors</vt:lpstr>
      <vt:lpstr>Diversity Goals and Instructions for Selection</vt:lpstr>
      <vt:lpstr>Define Your Collections</vt:lpstr>
      <vt:lpstr>Terms with abbreviations to use in order notes</vt:lpstr>
      <vt:lpstr>Guide for using the terms</vt:lpstr>
      <vt:lpstr>PowerPoint Presentation</vt:lpstr>
      <vt:lpstr>PowerPoint Presentation</vt:lpstr>
      <vt:lpstr>Before getting started…</vt:lpstr>
      <vt:lpstr>Can We Talk?</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Your Collection:  How to get started with Collection Diversity Audits</dc:title>
  <dc:creator>Violet Jaffe</dc:creator>
  <cp:lastModifiedBy>Rachel Fischer</cp:lastModifiedBy>
  <cp:revision>315</cp:revision>
  <dcterms:created xsi:type="dcterms:W3CDTF">2022-08-31T18:21:58Z</dcterms:created>
  <dcterms:modified xsi:type="dcterms:W3CDTF">2022-11-17T16:05:45Z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0x010100417FD8AEDA893740B2E2B561320165F3</vt:lpwstr>
  </property>
</Properties>
</file>