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3"/>
  </p:notesMasterIdLst>
  <p:sldIdLst>
    <p:sldId id="256" r:id="rId2"/>
    <p:sldId id="257" r:id="rId3"/>
    <p:sldId id="258" r:id="rId4"/>
    <p:sldId id="259" r:id="rId5"/>
    <p:sldId id="262" r:id="rId6"/>
    <p:sldId id="263" r:id="rId7"/>
    <p:sldId id="264" r:id="rId8"/>
    <p:sldId id="265" r:id="rId9"/>
    <p:sldId id="266" r:id="rId10"/>
    <p:sldId id="267" r:id="rId11"/>
    <p:sldId id="268" r:id="rId12"/>
  </p:sldIdLst>
  <p:sldSz cx="9144000" cy="5143500" type="screen16x9"/>
  <p:notesSz cx="6858000" cy="9144000"/>
  <p:embeddedFontLst>
    <p:embeddedFont>
      <p:font typeface="Lato" panose="020F0502020204030203" pitchFamily="34" charset="0"/>
      <p:regular r:id="rId14"/>
      <p:bold r:id="rId15"/>
      <p:italic r:id="rId16"/>
      <p:boldItalic r:id="rId17"/>
    </p:embeddedFont>
    <p:embeddedFont>
      <p:font typeface="Playfair Display" panose="00000500000000000000" pitchFamily="2"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 Id="rId27"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03f883e3eb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03f883e3eb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03f883e3eb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03f883e3eb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11da84cafc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11da84cafc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03f883e3eb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03f883e3eb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1da84cafc2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1da84cafc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03f883e3eb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103f883e3eb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1e84f9504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11e84f9504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03f883e3eb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03f883e3eb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03f883e3eb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03f883e3eb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03f883e3eb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103f883e3eb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9050" y="748800"/>
            <a:ext cx="3645900" cy="364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992950" y="992700"/>
            <a:ext cx="3158100" cy="3158100"/>
          </a:xfrm>
          <a:prstGeom prst="rect">
            <a:avLst/>
          </a:prstGeom>
          <a:noFill/>
          <a:ln w="28575" cap="flat" cmpd="sng">
            <a:solidFill>
              <a:schemeClr val="lt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096250" y="1627200"/>
            <a:ext cx="2951400" cy="15843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3200"/>
              <a:buFont typeface="Lato"/>
              <a:buNone/>
              <a:defRPr>
                <a:solidFill>
                  <a:schemeClr val="lt1"/>
                </a:solidFill>
                <a:latin typeface="Lato"/>
                <a:ea typeface="Lato"/>
                <a:cs typeface="Lato"/>
                <a:sym typeface="Lato"/>
              </a:defRPr>
            </a:lvl1pPr>
            <a:lvl2pPr lvl="1" algn="ctr">
              <a:spcBef>
                <a:spcPts val="0"/>
              </a:spcBef>
              <a:spcAft>
                <a:spcPts val="0"/>
              </a:spcAft>
              <a:buClr>
                <a:schemeClr val="lt1"/>
              </a:buClr>
              <a:buSzPts val="3200"/>
              <a:buFont typeface="Lato"/>
              <a:buNone/>
              <a:defRPr>
                <a:solidFill>
                  <a:schemeClr val="lt1"/>
                </a:solidFill>
                <a:latin typeface="Lato"/>
                <a:ea typeface="Lato"/>
                <a:cs typeface="Lato"/>
                <a:sym typeface="Lato"/>
              </a:defRPr>
            </a:lvl2pPr>
            <a:lvl3pPr lvl="2" algn="ctr">
              <a:spcBef>
                <a:spcPts val="0"/>
              </a:spcBef>
              <a:spcAft>
                <a:spcPts val="0"/>
              </a:spcAft>
              <a:buClr>
                <a:schemeClr val="lt1"/>
              </a:buClr>
              <a:buSzPts val="3200"/>
              <a:buFont typeface="Lato"/>
              <a:buNone/>
              <a:defRPr>
                <a:solidFill>
                  <a:schemeClr val="lt1"/>
                </a:solidFill>
                <a:latin typeface="Lato"/>
                <a:ea typeface="Lato"/>
                <a:cs typeface="Lato"/>
                <a:sym typeface="Lato"/>
              </a:defRPr>
            </a:lvl3pPr>
            <a:lvl4pPr lvl="3" algn="ctr">
              <a:spcBef>
                <a:spcPts val="0"/>
              </a:spcBef>
              <a:spcAft>
                <a:spcPts val="0"/>
              </a:spcAft>
              <a:buClr>
                <a:schemeClr val="lt1"/>
              </a:buClr>
              <a:buSzPts val="3200"/>
              <a:buFont typeface="Lato"/>
              <a:buNone/>
              <a:defRPr>
                <a:solidFill>
                  <a:schemeClr val="lt1"/>
                </a:solidFill>
                <a:latin typeface="Lato"/>
                <a:ea typeface="Lato"/>
                <a:cs typeface="Lato"/>
                <a:sym typeface="Lato"/>
              </a:defRPr>
            </a:lvl4pPr>
            <a:lvl5pPr lvl="4" algn="ctr">
              <a:spcBef>
                <a:spcPts val="0"/>
              </a:spcBef>
              <a:spcAft>
                <a:spcPts val="0"/>
              </a:spcAft>
              <a:buClr>
                <a:schemeClr val="lt1"/>
              </a:buClr>
              <a:buSzPts val="3200"/>
              <a:buFont typeface="Lato"/>
              <a:buNone/>
              <a:defRPr>
                <a:solidFill>
                  <a:schemeClr val="lt1"/>
                </a:solidFill>
                <a:latin typeface="Lato"/>
                <a:ea typeface="Lato"/>
                <a:cs typeface="Lato"/>
                <a:sym typeface="Lato"/>
              </a:defRPr>
            </a:lvl5pPr>
            <a:lvl6pPr lvl="5" algn="ctr">
              <a:spcBef>
                <a:spcPts val="0"/>
              </a:spcBef>
              <a:spcAft>
                <a:spcPts val="0"/>
              </a:spcAft>
              <a:buClr>
                <a:schemeClr val="lt1"/>
              </a:buClr>
              <a:buSzPts val="3200"/>
              <a:buFont typeface="Lato"/>
              <a:buNone/>
              <a:defRPr>
                <a:solidFill>
                  <a:schemeClr val="lt1"/>
                </a:solidFill>
                <a:latin typeface="Lato"/>
                <a:ea typeface="Lato"/>
                <a:cs typeface="Lato"/>
                <a:sym typeface="Lato"/>
              </a:defRPr>
            </a:lvl6pPr>
            <a:lvl7pPr lvl="6" algn="ctr">
              <a:spcBef>
                <a:spcPts val="0"/>
              </a:spcBef>
              <a:spcAft>
                <a:spcPts val="0"/>
              </a:spcAft>
              <a:buClr>
                <a:schemeClr val="lt1"/>
              </a:buClr>
              <a:buSzPts val="3200"/>
              <a:buFont typeface="Lato"/>
              <a:buNone/>
              <a:defRPr>
                <a:solidFill>
                  <a:schemeClr val="lt1"/>
                </a:solidFill>
                <a:latin typeface="Lato"/>
                <a:ea typeface="Lato"/>
                <a:cs typeface="Lato"/>
                <a:sym typeface="Lato"/>
              </a:defRPr>
            </a:lvl7pPr>
            <a:lvl8pPr lvl="7" algn="ctr">
              <a:spcBef>
                <a:spcPts val="0"/>
              </a:spcBef>
              <a:spcAft>
                <a:spcPts val="0"/>
              </a:spcAft>
              <a:buClr>
                <a:schemeClr val="lt1"/>
              </a:buClr>
              <a:buSzPts val="3200"/>
              <a:buFont typeface="Lato"/>
              <a:buNone/>
              <a:defRPr>
                <a:solidFill>
                  <a:schemeClr val="lt1"/>
                </a:solidFill>
                <a:latin typeface="Lato"/>
                <a:ea typeface="Lato"/>
                <a:cs typeface="Lato"/>
                <a:sym typeface="Lato"/>
              </a:defRPr>
            </a:lvl8pPr>
            <a:lvl9pPr lvl="8" algn="ctr">
              <a:spcBef>
                <a:spcPts val="0"/>
              </a:spcBef>
              <a:spcAft>
                <a:spcPts val="0"/>
              </a:spcAft>
              <a:buClr>
                <a:schemeClr val="lt1"/>
              </a:buClr>
              <a:buSzPts val="3200"/>
              <a:buFont typeface="Lato"/>
              <a:buNone/>
              <a:defRPr>
                <a:solidFill>
                  <a:schemeClr val="lt1"/>
                </a:solidFill>
                <a:latin typeface="Lato"/>
                <a:ea typeface="Lato"/>
                <a:cs typeface="Lato"/>
                <a:sym typeface="Lato"/>
              </a:defRPr>
            </a:lvl9pPr>
          </a:lstStyle>
          <a:p>
            <a:endParaRPr/>
          </a:p>
        </p:txBody>
      </p:sp>
      <p:sp>
        <p:nvSpPr>
          <p:cNvPr id="13" name="Google Shape;13;p2"/>
          <p:cNvSpPr txBox="1">
            <a:spLocks noGrp="1"/>
          </p:cNvSpPr>
          <p:nvPr>
            <p:ph type="subTitle" idx="1"/>
          </p:nvPr>
        </p:nvSpPr>
        <p:spPr>
          <a:xfrm>
            <a:off x="3096363" y="3266930"/>
            <a:ext cx="2951400" cy="701400"/>
          </a:xfrm>
          <a:prstGeom prst="rect">
            <a:avLst/>
          </a:prstGeom>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1800"/>
              <a:buFont typeface="Playfair Display"/>
              <a:buNone/>
              <a:defRPr b="1">
                <a:solidFill>
                  <a:schemeClr val="lt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9pPr>
          </a:lstStyle>
          <a:p>
            <a:endParaRPr/>
          </a:p>
        </p:txBody>
      </p:sp>
      <p:sp>
        <p:nvSpPr>
          <p:cNvPr id="14" name="Google Shape;14;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txBox="1">
            <a:spLocks noGrp="1"/>
          </p:cNvSpPr>
          <p:nvPr>
            <p:ph type="title" hasCustomPrompt="1"/>
          </p:nvPr>
        </p:nvSpPr>
        <p:spPr>
          <a:xfrm>
            <a:off x="311700" y="1233100"/>
            <a:ext cx="8520600" cy="1610100"/>
          </a:xfrm>
          <a:prstGeom prst="rect">
            <a:avLst/>
          </a:prstGeom>
        </p:spPr>
        <p:txBody>
          <a:bodyPr spcFirstLastPara="1" wrap="square" lIns="91425" tIns="91425" rIns="91425" bIns="91425" anchor="b" anchorCtr="0">
            <a:normAutofit/>
          </a:bodyPr>
          <a:lstStyle>
            <a:lvl1pPr lvl="0" algn="ctr">
              <a:spcBef>
                <a:spcPts val="0"/>
              </a:spcBef>
              <a:spcAft>
                <a:spcPts val="0"/>
              </a:spcAft>
              <a:buSzPts val="10000"/>
              <a:buFont typeface="Lato"/>
              <a:buNone/>
              <a:defRPr sz="10000">
                <a:latin typeface="Lato"/>
                <a:ea typeface="Lato"/>
                <a:cs typeface="Lato"/>
                <a:sym typeface="Lato"/>
              </a:defRPr>
            </a:lvl1pPr>
            <a:lvl2pPr lvl="1" algn="ctr">
              <a:spcBef>
                <a:spcPts val="0"/>
              </a:spcBef>
              <a:spcAft>
                <a:spcPts val="0"/>
              </a:spcAft>
              <a:buSzPts val="10000"/>
              <a:buFont typeface="Lato"/>
              <a:buNone/>
              <a:defRPr sz="10000">
                <a:latin typeface="Lato"/>
                <a:ea typeface="Lato"/>
                <a:cs typeface="Lato"/>
                <a:sym typeface="Lato"/>
              </a:defRPr>
            </a:lvl2pPr>
            <a:lvl3pPr lvl="2" algn="ctr">
              <a:spcBef>
                <a:spcPts val="0"/>
              </a:spcBef>
              <a:spcAft>
                <a:spcPts val="0"/>
              </a:spcAft>
              <a:buSzPts val="10000"/>
              <a:buFont typeface="Lato"/>
              <a:buNone/>
              <a:defRPr sz="10000">
                <a:latin typeface="Lato"/>
                <a:ea typeface="Lato"/>
                <a:cs typeface="Lato"/>
                <a:sym typeface="Lato"/>
              </a:defRPr>
            </a:lvl3pPr>
            <a:lvl4pPr lvl="3" algn="ctr">
              <a:spcBef>
                <a:spcPts val="0"/>
              </a:spcBef>
              <a:spcAft>
                <a:spcPts val="0"/>
              </a:spcAft>
              <a:buSzPts val="10000"/>
              <a:buFont typeface="Lato"/>
              <a:buNone/>
              <a:defRPr sz="10000">
                <a:latin typeface="Lato"/>
                <a:ea typeface="Lato"/>
                <a:cs typeface="Lato"/>
                <a:sym typeface="Lato"/>
              </a:defRPr>
            </a:lvl4pPr>
            <a:lvl5pPr lvl="4" algn="ctr">
              <a:spcBef>
                <a:spcPts val="0"/>
              </a:spcBef>
              <a:spcAft>
                <a:spcPts val="0"/>
              </a:spcAft>
              <a:buSzPts val="10000"/>
              <a:buFont typeface="Lato"/>
              <a:buNone/>
              <a:defRPr sz="10000">
                <a:latin typeface="Lato"/>
                <a:ea typeface="Lato"/>
                <a:cs typeface="Lato"/>
                <a:sym typeface="Lato"/>
              </a:defRPr>
            </a:lvl5pPr>
            <a:lvl6pPr lvl="5" algn="ctr">
              <a:spcBef>
                <a:spcPts val="0"/>
              </a:spcBef>
              <a:spcAft>
                <a:spcPts val="0"/>
              </a:spcAft>
              <a:buSzPts val="10000"/>
              <a:buFont typeface="Lato"/>
              <a:buNone/>
              <a:defRPr sz="10000">
                <a:latin typeface="Lato"/>
                <a:ea typeface="Lato"/>
                <a:cs typeface="Lato"/>
                <a:sym typeface="Lato"/>
              </a:defRPr>
            </a:lvl6pPr>
            <a:lvl7pPr lvl="6" algn="ctr">
              <a:spcBef>
                <a:spcPts val="0"/>
              </a:spcBef>
              <a:spcAft>
                <a:spcPts val="0"/>
              </a:spcAft>
              <a:buSzPts val="10000"/>
              <a:buFont typeface="Lato"/>
              <a:buNone/>
              <a:defRPr sz="10000">
                <a:latin typeface="Lato"/>
                <a:ea typeface="Lato"/>
                <a:cs typeface="Lato"/>
                <a:sym typeface="Lato"/>
              </a:defRPr>
            </a:lvl7pPr>
            <a:lvl8pPr lvl="7" algn="ctr">
              <a:spcBef>
                <a:spcPts val="0"/>
              </a:spcBef>
              <a:spcAft>
                <a:spcPts val="0"/>
              </a:spcAft>
              <a:buSzPts val="10000"/>
              <a:buFont typeface="Lato"/>
              <a:buNone/>
              <a:defRPr sz="10000">
                <a:latin typeface="Lato"/>
                <a:ea typeface="Lato"/>
                <a:cs typeface="Lato"/>
                <a:sym typeface="Lato"/>
              </a:defRPr>
            </a:lvl8pPr>
            <a:lvl9pPr lvl="8" algn="ctr">
              <a:spcBef>
                <a:spcPts val="0"/>
              </a:spcBef>
              <a:spcAft>
                <a:spcPts val="0"/>
              </a:spcAft>
              <a:buSzPts val="10000"/>
              <a:buFont typeface="Lato"/>
              <a:buNone/>
              <a:defRPr sz="10000">
                <a:latin typeface="Lato"/>
                <a:ea typeface="Lato"/>
                <a:cs typeface="Lato"/>
                <a:sym typeface="Lato"/>
              </a:defRPr>
            </a:lvl9pPr>
          </a:lstStyle>
          <a:p>
            <a:r>
              <a:t>xx%</a:t>
            </a:r>
          </a:p>
        </p:txBody>
      </p:sp>
      <p:sp>
        <p:nvSpPr>
          <p:cNvPr id="51" name="Google Shape;51;p11"/>
          <p:cNvSpPr txBox="1">
            <a:spLocks noGrp="1"/>
          </p:cNvSpPr>
          <p:nvPr>
            <p:ph type="body" idx="1"/>
          </p:nvPr>
        </p:nvSpPr>
        <p:spPr>
          <a:xfrm>
            <a:off x="311700" y="291945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509550" y="1423875"/>
            <a:ext cx="8124900" cy="17982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1pPr>
            <a:lvl2pPr lvl="1"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2pPr>
            <a:lvl3pPr lvl="2"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3pPr>
            <a:lvl4pPr lvl="3"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4pPr>
            <a:lvl5pPr lvl="4"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5pPr>
            <a:lvl6pPr lvl="5"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6pPr>
            <a:lvl7pPr lvl="6"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7pPr>
            <a:lvl8pPr lvl="7"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8pPr>
            <a:lvl9pPr lvl="8"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9pPr>
          </a:lstStyle>
          <a:p>
            <a:endParaRPr/>
          </a:p>
        </p:txBody>
      </p:sp>
      <p:sp>
        <p:nvSpPr>
          <p:cNvPr id="17" name="Google Shape;17;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0" name="Google Shape;30;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91378"/>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2"/>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1pPr>
            <a:lvl2pPr lvl="1">
              <a:spcBef>
                <a:spcPts val="0"/>
              </a:spcBef>
              <a:spcAft>
                <a:spcPts val="0"/>
              </a:spcAft>
              <a:buClr>
                <a:schemeClr val="lt1"/>
              </a:buClr>
              <a:buSzPts val="4800"/>
              <a:buFont typeface="Lato"/>
              <a:buNone/>
              <a:defRPr sz="4800" b="0">
                <a:solidFill>
                  <a:schemeClr val="lt1"/>
                </a:solidFill>
                <a:latin typeface="Lato"/>
                <a:ea typeface="Lato"/>
                <a:cs typeface="Lato"/>
                <a:sym typeface="Lato"/>
              </a:defRPr>
            </a:lvl2pPr>
            <a:lvl3pPr lvl="2">
              <a:spcBef>
                <a:spcPts val="0"/>
              </a:spcBef>
              <a:spcAft>
                <a:spcPts val="0"/>
              </a:spcAft>
              <a:buClr>
                <a:schemeClr val="lt1"/>
              </a:buClr>
              <a:buSzPts val="4800"/>
              <a:buFont typeface="Lato"/>
              <a:buNone/>
              <a:defRPr sz="4800" b="0">
                <a:solidFill>
                  <a:schemeClr val="lt1"/>
                </a:solidFill>
                <a:latin typeface="Lato"/>
                <a:ea typeface="Lato"/>
                <a:cs typeface="Lato"/>
                <a:sym typeface="Lato"/>
              </a:defRPr>
            </a:lvl3pPr>
            <a:lvl4pPr lvl="3">
              <a:spcBef>
                <a:spcPts val="0"/>
              </a:spcBef>
              <a:spcAft>
                <a:spcPts val="0"/>
              </a:spcAft>
              <a:buClr>
                <a:schemeClr val="lt1"/>
              </a:buClr>
              <a:buSzPts val="4800"/>
              <a:buFont typeface="Lato"/>
              <a:buNone/>
              <a:defRPr sz="4800" b="0">
                <a:solidFill>
                  <a:schemeClr val="lt1"/>
                </a:solidFill>
                <a:latin typeface="Lato"/>
                <a:ea typeface="Lato"/>
                <a:cs typeface="Lato"/>
                <a:sym typeface="Lato"/>
              </a:defRPr>
            </a:lvl4pPr>
            <a:lvl5pPr lvl="4">
              <a:spcBef>
                <a:spcPts val="0"/>
              </a:spcBef>
              <a:spcAft>
                <a:spcPts val="0"/>
              </a:spcAft>
              <a:buClr>
                <a:schemeClr val="lt1"/>
              </a:buClr>
              <a:buSzPts val="4800"/>
              <a:buFont typeface="Lato"/>
              <a:buNone/>
              <a:defRPr sz="4800" b="0">
                <a:solidFill>
                  <a:schemeClr val="lt1"/>
                </a:solidFill>
                <a:latin typeface="Lato"/>
                <a:ea typeface="Lato"/>
                <a:cs typeface="Lato"/>
                <a:sym typeface="Lato"/>
              </a:defRPr>
            </a:lvl5pPr>
            <a:lvl6pPr lvl="5">
              <a:spcBef>
                <a:spcPts val="0"/>
              </a:spcBef>
              <a:spcAft>
                <a:spcPts val="0"/>
              </a:spcAft>
              <a:buClr>
                <a:schemeClr val="lt1"/>
              </a:buClr>
              <a:buSzPts val="4800"/>
              <a:buFont typeface="Lato"/>
              <a:buNone/>
              <a:defRPr sz="4800" b="0">
                <a:solidFill>
                  <a:schemeClr val="lt1"/>
                </a:solidFill>
                <a:latin typeface="Lato"/>
                <a:ea typeface="Lato"/>
                <a:cs typeface="Lato"/>
                <a:sym typeface="Lato"/>
              </a:defRPr>
            </a:lvl6pPr>
            <a:lvl7pPr lvl="6">
              <a:spcBef>
                <a:spcPts val="0"/>
              </a:spcBef>
              <a:spcAft>
                <a:spcPts val="0"/>
              </a:spcAft>
              <a:buClr>
                <a:schemeClr val="lt1"/>
              </a:buClr>
              <a:buSzPts val="4800"/>
              <a:buFont typeface="Lato"/>
              <a:buNone/>
              <a:defRPr sz="4800" b="0">
                <a:solidFill>
                  <a:schemeClr val="lt1"/>
                </a:solidFill>
                <a:latin typeface="Lato"/>
                <a:ea typeface="Lato"/>
                <a:cs typeface="Lato"/>
                <a:sym typeface="Lato"/>
              </a:defRPr>
            </a:lvl7pPr>
            <a:lvl8pPr lvl="7">
              <a:spcBef>
                <a:spcPts val="0"/>
              </a:spcBef>
              <a:spcAft>
                <a:spcPts val="0"/>
              </a:spcAft>
              <a:buClr>
                <a:schemeClr val="lt1"/>
              </a:buClr>
              <a:buSzPts val="4800"/>
              <a:buFont typeface="Lato"/>
              <a:buNone/>
              <a:defRPr sz="4800" b="0">
                <a:solidFill>
                  <a:schemeClr val="lt1"/>
                </a:solidFill>
                <a:latin typeface="Lato"/>
                <a:ea typeface="Lato"/>
                <a:cs typeface="Lato"/>
                <a:sym typeface="Lato"/>
              </a:defRPr>
            </a:lvl8pPr>
            <a:lvl9pPr lvl="8">
              <a:spcBef>
                <a:spcPts val="0"/>
              </a:spcBef>
              <a:spcAft>
                <a:spcPts val="0"/>
              </a:spcAft>
              <a:buClr>
                <a:schemeClr val="lt1"/>
              </a:buClr>
              <a:buSzPts val="4800"/>
              <a:buFont typeface="Lato"/>
              <a:buNone/>
              <a:defRPr sz="4800" b="0">
                <a:solidFill>
                  <a:schemeClr val="lt1"/>
                </a:solidFill>
                <a:latin typeface="Lato"/>
                <a:ea typeface="Lato"/>
                <a:cs typeface="Lato"/>
                <a:sym typeface="Lato"/>
              </a:defRPr>
            </a:lvl9pPr>
          </a:lstStyle>
          <a:p>
            <a:endParaRPr/>
          </a:p>
        </p:txBody>
      </p:sp>
      <p:sp>
        <p:nvSpPr>
          <p:cNvPr id="37" name="Google Shape;37;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1" name="Google Shape;41;p9"/>
          <p:cNvSpPr txBox="1">
            <a:spLocks noGrp="1"/>
          </p:cNvSpPr>
          <p:nvPr>
            <p:ph type="title"/>
          </p:nvPr>
        </p:nvSpPr>
        <p:spPr>
          <a:xfrm>
            <a:off x="265500" y="1107950"/>
            <a:ext cx="4045200" cy="16836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4" name="Google Shape;44;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7" name="Google Shape;47;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coral">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91350"/>
            <a:ext cx="8520600" cy="6261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mailto:meghan.okeefe@aapld.org"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3096250" y="1122600"/>
            <a:ext cx="2951400" cy="2845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dirty="0"/>
              <a:t>Removing Bias in Cataloging</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Final Thoughts</a:t>
            </a:r>
            <a:endParaRPr/>
          </a:p>
        </p:txBody>
      </p:sp>
      <p:sp>
        <p:nvSpPr>
          <p:cNvPr id="144" name="Google Shape;144;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No system is perfect, but as information professionals we should always strive to improve systems as best we can.</a:t>
            </a:r>
            <a:endParaRPr/>
          </a:p>
          <a:p>
            <a:pPr marL="457200" lvl="0" indent="-342900" algn="l" rtl="0">
              <a:spcBef>
                <a:spcPts val="0"/>
              </a:spcBef>
              <a:spcAft>
                <a:spcPts val="0"/>
              </a:spcAft>
              <a:buSzPts val="1800"/>
              <a:buChar char="●"/>
            </a:pPr>
            <a:r>
              <a:rPr lang="en"/>
              <a:t>While you might need management approval, you don’t need to wait for the Dewey Decimal System to officially change to change your cataloging. Adapt the rules and methods to best suit your library going forward.</a:t>
            </a:r>
            <a:endParaRPr/>
          </a:p>
          <a:p>
            <a:pPr marL="457200" lvl="0" indent="-342900" algn="l" rtl="0">
              <a:spcBef>
                <a:spcPts val="0"/>
              </a:spcBef>
              <a:spcAft>
                <a:spcPts val="0"/>
              </a:spcAft>
              <a:buSzPts val="1800"/>
              <a:buChar char="●"/>
            </a:pPr>
            <a:r>
              <a:rPr lang="en"/>
              <a:t>Changes have already been made as technology and trends evolved.</a:t>
            </a:r>
            <a:endParaRPr/>
          </a:p>
          <a:p>
            <a:pPr marL="457200" lvl="0" indent="-342900" algn="l" rtl="0">
              <a:spcBef>
                <a:spcPts val="0"/>
              </a:spcBef>
              <a:spcAft>
                <a:spcPts val="0"/>
              </a:spcAft>
              <a:buSzPts val="1800"/>
              <a:buChar char="●"/>
            </a:pPr>
            <a:r>
              <a:rPr lang="en"/>
              <a:t>This was done at a small library, mostly by one person with some assistance to speed up relabelling, discarding, etc. You do not need a massive team to do this.</a:t>
            </a:r>
            <a:endParaRPr/>
          </a:p>
          <a:p>
            <a:pPr marL="457200" lvl="0" indent="-342900" algn="l" rtl="0">
              <a:spcBef>
                <a:spcPts val="0"/>
              </a:spcBef>
              <a:spcAft>
                <a:spcPts val="0"/>
              </a:spcAft>
              <a:buSzPts val="1800"/>
              <a:buChar char="●"/>
            </a:pPr>
            <a:r>
              <a:rPr lang="en"/>
              <a:t>Build on my project as much as possible.</a:t>
            </a:r>
            <a:endParaRPr/>
          </a:p>
          <a:p>
            <a:pPr marL="457200" lvl="0" indent="-342900" algn="l" rtl="0">
              <a:spcBef>
                <a:spcPts val="0"/>
              </a:spcBef>
              <a:spcAft>
                <a:spcPts val="0"/>
              </a:spcAft>
              <a:buSzPts val="1800"/>
              <a:buChar char="●"/>
            </a:pPr>
            <a:r>
              <a:rPr lang="en"/>
              <a:t>Good luck!</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5"/>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Questions?</a:t>
            </a:r>
            <a:endParaRPr/>
          </a:p>
        </p:txBody>
      </p:sp>
      <p:sp>
        <p:nvSpPr>
          <p:cNvPr id="150" name="Google Shape;150;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a:p>
            <a:pPr marL="0" lvl="0" indent="0" algn="ctr" rtl="0">
              <a:spcBef>
                <a:spcPts val="1200"/>
              </a:spcBef>
              <a:spcAft>
                <a:spcPts val="0"/>
              </a:spcAft>
              <a:buNone/>
            </a:pPr>
            <a:r>
              <a:rPr lang="en" sz="3400"/>
              <a:t>Meghan O’Keefe</a:t>
            </a:r>
            <a:endParaRPr sz="3400"/>
          </a:p>
          <a:p>
            <a:pPr marL="0" lvl="0" indent="0" algn="ctr" rtl="0">
              <a:spcBef>
                <a:spcPts val="1200"/>
              </a:spcBef>
              <a:spcAft>
                <a:spcPts val="0"/>
              </a:spcAft>
              <a:buNone/>
            </a:pPr>
            <a:r>
              <a:rPr lang="en" sz="3400" u="sng">
                <a:solidFill>
                  <a:schemeClr val="hlink"/>
                </a:solidFill>
                <a:hlinkClick r:id="rId3"/>
              </a:rPr>
              <a:t>meghan.okeefe@aapld.org</a:t>
            </a:r>
            <a:endParaRPr sz="3400"/>
          </a:p>
          <a:p>
            <a:pPr marL="0" lvl="0" indent="0" algn="ctr" rtl="0">
              <a:spcBef>
                <a:spcPts val="1200"/>
              </a:spcBef>
              <a:spcAft>
                <a:spcPts val="1200"/>
              </a:spcAft>
              <a:buNone/>
            </a:pPr>
            <a:r>
              <a:rPr lang="en" sz="3400"/>
              <a:t>847-458-3165</a:t>
            </a:r>
            <a:endParaRPr sz="3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11700" y="177475"/>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is the problem?</a:t>
            </a:r>
            <a:endParaRPr/>
          </a:p>
        </p:txBody>
      </p:sp>
      <p:pic>
        <p:nvPicPr>
          <p:cNvPr id="65" name="Google Shape;65;p14"/>
          <p:cNvPicPr preferRelativeResize="0"/>
          <p:nvPr/>
        </p:nvPicPr>
        <p:blipFill>
          <a:blip r:embed="rId3">
            <a:alphaModFix/>
          </a:blip>
          <a:stretch>
            <a:fillRect/>
          </a:stretch>
        </p:blipFill>
        <p:spPr>
          <a:xfrm>
            <a:off x="171900" y="1017438"/>
            <a:ext cx="1181949" cy="1699211"/>
          </a:xfrm>
          <a:prstGeom prst="rect">
            <a:avLst/>
          </a:prstGeom>
          <a:noFill/>
          <a:ln>
            <a:noFill/>
          </a:ln>
        </p:spPr>
      </p:pic>
      <p:pic>
        <p:nvPicPr>
          <p:cNvPr id="66" name="Google Shape;66;p14"/>
          <p:cNvPicPr preferRelativeResize="0"/>
          <p:nvPr/>
        </p:nvPicPr>
        <p:blipFill>
          <a:blip r:embed="rId4">
            <a:alphaModFix/>
          </a:blip>
          <a:stretch>
            <a:fillRect/>
          </a:stretch>
        </p:blipFill>
        <p:spPr>
          <a:xfrm>
            <a:off x="1473875" y="1389619"/>
            <a:ext cx="1256525" cy="1627306"/>
          </a:xfrm>
          <a:prstGeom prst="rect">
            <a:avLst/>
          </a:prstGeom>
          <a:noFill/>
          <a:ln>
            <a:noFill/>
          </a:ln>
        </p:spPr>
      </p:pic>
      <p:pic>
        <p:nvPicPr>
          <p:cNvPr id="67" name="Google Shape;67;p14"/>
          <p:cNvPicPr preferRelativeResize="0"/>
          <p:nvPr/>
        </p:nvPicPr>
        <p:blipFill>
          <a:blip r:embed="rId5">
            <a:alphaModFix/>
          </a:blip>
          <a:stretch>
            <a:fillRect/>
          </a:stretch>
        </p:blipFill>
        <p:spPr>
          <a:xfrm>
            <a:off x="3231029" y="3077545"/>
            <a:ext cx="1282375" cy="1658551"/>
          </a:xfrm>
          <a:prstGeom prst="rect">
            <a:avLst/>
          </a:prstGeom>
          <a:noFill/>
          <a:ln>
            <a:noFill/>
          </a:ln>
        </p:spPr>
      </p:pic>
      <p:pic>
        <p:nvPicPr>
          <p:cNvPr id="68" name="Google Shape;68;p14"/>
          <p:cNvPicPr preferRelativeResize="0"/>
          <p:nvPr/>
        </p:nvPicPr>
        <p:blipFill>
          <a:blip r:embed="rId6">
            <a:alphaModFix/>
          </a:blip>
          <a:stretch>
            <a:fillRect/>
          </a:stretch>
        </p:blipFill>
        <p:spPr>
          <a:xfrm>
            <a:off x="5352475" y="867625"/>
            <a:ext cx="1256514" cy="1627600"/>
          </a:xfrm>
          <a:prstGeom prst="rect">
            <a:avLst/>
          </a:prstGeom>
          <a:noFill/>
          <a:ln>
            <a:noFill/>
          </a:ln>
        </p:spPr>
      </p:pic>
      <p:pic>
        <p:nvPicPr>
          <p:cNvPr id="69" name="Google Shape;69;p14"/>
          <p:cNvPicPr preferRelativeResize="0"/>
          <p:nvPr/>
        </p:nvPicPr>
        <p:blipFill>
          <a:blip r:embed="rId7">
            <a:alphaModFix/>
          </a:blip>
          <a:stretch>
            <a:fillRect/>
          </a:stretch>
        </p:blipFill>
        <p:spPr>
          <a:xfrm>
            <a:off x="7743550" y="3185812"/>
            <a:ext cx="1088751" cy="1659064"/>
          </a:xfrm>
          <a:prstGeom prst="rect">
            <a:avLst/>
          </a:prstGeom>
          <a:noFill/>
          <a:ln>
            <a:noFill/>
          </a:ln>
        </p:spPr>
      </p:pic>
      <p:pic>
        <p:nvPicPr>
          <p:cNvPr id="70" name="Google Shape;70;p14"/>
          <p:cNvPicPr preferRelativeResize="0"/>
          <p:nvPr/>
        </p:nvPicPr>
        <p:blipFill>
          <a:blip r:embed="rId8">
            <a:alphaModFix/>
          </a:blip>
          <a:stretch>
            <a:fillRect/>
          </a:stretch>
        </p:blipFill>
        <p:spPr>
          <a:xfrm>
            <a:off x="218500" y="2930536"/>
            <a:ext cx="1088749" cy="1638339"/>
          </a:xfrm>
          <a:prstGeom prst="rect">
            <a:avLst/>
          </a:prstGeom>
          <a:noFill/>
          <a:ln>
            <a:noFill/>
          </a:ln>
        </p:spPr>
      </p:pic>
      <p:pic>
        <p:nvPicPr>
          <p:cNvPr id="71" name="Google Shape;71;p14"/>
          <p:cNvPicPr preferRelativeResize="0"/>
          <p:nvPr/>
        </p:nvPicPr>
        <p:blipFill>
          <a:blip r:embed="rId9">
            <a:alphaModFix/>
          </a:blip>
          <a:stretch>
            <a:fillRect/>
          </a:stretch>
        </p:blipFill>
        <p:spPr>
          <a:xfrm>
            <a:off x="1618925" y="3304963"/>
            <a:ext cx="1181962" cy="1638350"/>
          </a:xfrm>
          <a:prstGeom prst="rect">
            <a:avLst/>
          </a:prstGeom>
          <a:noFill/>
          <a:ln>
            <a:noFill/>
          </a:ln>
        </p:spPr>
      </p:pic>
      <p:pic>
        <p:nvPicPr>
          <p:cNvPr id="72" name="Google Shape;72;p14"/>
          <p:cNvPicPr preferRelativeResize="0"/>
          <p:nvPr/>
        </p:nvPicPr>
        <p:blipFill>
          <a:blip r:embed="rId10">
            <a:alphaModFix/>
          </a:blip>
          <a:stretch>
            <a:fillRect/>
          </a:stretch>
        </p:blipFill>
        <p:spPr>
          <a:xfrm>
            <a:off x="4101450" y="1285425"/>
            <a:ext cx="1088750" cy="1632369"/>
          </a:xfrm>
          <a:prstGeom prst="rect">
            <a:avLst/>
          </a:prstGeom>
          <a:noFill/>
          <a:ln>
            <a:noFill/>
          </a:ln>
        </p:spPr>
      </p:pic>
      <p:pic>
        <p:nvPicPr>
          <p:cNvPr id="73" name="Google Shape;73;p14"/>
          <p:cNvPicPr preferRelativeResize="0"/>
          <p:nvPr/>
        </p:nvPicPr>
        <p:blipFill>
          <a:blip r:embed="rId11">
            <a:alphaModFix/>
          </a:blip>
          <a:stretch>
            <a:fillRect/>
          </a:stretch>
        </p:blipFill>
        <p:spPr>
          <a:xfrm>
            <a:off x="4835350" y="3310343"/>
            <a:ext cx="1088749" cy="1627617"/>
          </a:xfrm>
          <a:prstGeom prst="rect">
            <a:avLst/>
          </a:prstGeom>
          <a:noFill/>
          <a:ln>
            <a:noFill/>
          </a:ln>
        </p:spPr>
      </p:pic>
      <p:pic>
        <p:nvPicPr>
          <p:cNvPr id="74" name="Google Shape;74;p14"/>
          <p:cNvPicPr preferRelativeResize="0"/>
          <p:nvPr/>
        </p:nvPicPr>
        <p:blipFill>
          <a:blip r:embed="rId12">
            <a:alphaModFix/>
          </a:blip>
          <a:stretch>
            <a:fillRect/>
          </a:stretch>
        </p:blipFill>
        <p:spPr>
          <a:xfrm>
            <a:off x="6760062" y="1321125"/>
            <a:ext cx="1026677" cy="1560991"/>
          </a:xfrm>
          <a:prstGeom prst="rect">
            <a:avLst/>
          </a:prstGeom>
          <a:noFill/>
          <a:ln>
            <a:noFill/>
          </a:ln>
        </p:spPr>
      </p:pic>
      <p:pic>
        <p:nvPicPr>
          <p:cNvPr id="75" name="Google Shape;75;p14"/>
          <p:cNvPicPr preferRelativeResize="0"/>
          <p:nvPr/>
        </p:nvPicPr>
        <p:blipFill>
          <a:blip r:embed="rId13">
            <a:alphaModFix/>
          </a:blip>
          <a:stretch>
            <a:fillRect/>
          </a:stretch>
        </p:blipFill>
        <p:spPr>
          <a:xfrm>
            <a:off x="2850425" y="973750"/>
            <a:ext cx="1088750" cy="1648383"/>
          </a:xfrm>
          <a:prstGeom prst="rect">
            <a:avLst/>
          </a:prstGeom>
          <a:noFill/>
          <a:ln>
            <a:noFill/>
          </a:ln>
        </p:spPr>
      </p:pic>
      <p:pic>
        <p:nvPicPr>
          <p:cNvPr id="76" name="Google Shape;76;p14"/>
          <p:cNvPicPr preferRelativeResize="0"/>
          <p:nvPr/>
        </p:nvPicPr>
        <p:blipFill>
          <a:blip r:embed="rId14">
            <a:alphaModFix/>
          </a:blip>
          <a:stretch>
            <a:fillRect/>
          </a:stretch>
        </p:blipFill>
        <p:spPr>
          <a:xfrm>
            <a:off x="7937800" y="717825"/>
            <a:ext cx="1088750" cy="1633125"/>
          </a:xfrm>
          <a:prstGeom prst="rect">
            <a:avLst/>
          </a:prstGeom>
          <a:noFill/>
          <a:ln>
            <a:noFill/>
          </a:ln>
        </p:spPr>
      </p:pic>
      <p:pic>
        <p:nvPicPr>
          <p:cNvPr id="77" name="Google Shape;77;p14"/>
          <p:cNvPicPr preferRelativeResize="0"/>
          <p:nvPr/>
        </p:nvPicPr>
        <p:blipFill>
          <a:blip r:embed="rId15">
            <a:alphaModFix/>
          </a:blip>
          <a:stretch>
            <a:fillRect/>
          </a:stretch>
        </p:blipFill>
        <p:spPr>
          <a:xfrm>
            <a:off x="6246050" y="3084506"/>
            <a:ext cx="1088750" cy="164461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5"/>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Why does it matter?</a:t>
            </a:r>
            <a:endParaRPr/>
          </a:p>
        </p:txBody>
      </p:sp>
      <p:sp>
        <p:nvSpPr>
          <p:cNvPr id="83" name="Google Shape;83;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Not accurate</a:t>
            </a:r>
            <a:endParaRPr/>
          </a:p>
          <a:p>
            <a:pPr marL="457200" lvl="0" indent="-342900" algn="l" rtl="0">
              <a:spcBef>
                <a:spcPts val="0"/>
              </a:spcBef>
              <a:spcAft>
                <a:spcPts val="0"/>
              </a:spcAft>
              <a:buSzPts val="1800"/>
              <a:buChar char="●"/>
            </a:pPr>
            <a:r>
              <a:rPr lang="en"/>
              <a:t>Portrays history as only the story of those in power</a:t>
            </a:r>
            <a:endParaRPr/>
          </a:p>
          <a:p>
            <a:pPr marL="457200" lvl="0" indent="-342900" algn="l" rtl="0">
              <a:spcBef>
                <a:spcPts val="0"/>
              </a:spcBef>
              <a:spcAft>
                <a:spcPts val="0"/>
              </a:spcAft>
              <a:buSzPts val="1800"/>
              <a:buChar char="●"/>
            </a:pPr>
            <a:r>
              <a:rPr lang="en"/>
              <a:t>“Others” certain groups, stories, and events</a:t>
            </a:r>
            <a:endParaRPr/>
          </a:p>
          <a:p>
            <a:pPr marL="457200" lvl="0" indent="-342900" algn="l" rtl="0">
              <a:spcBef>
                <a:spcPts val="0"/>
              </a:spcBef>
              <a:spcAft>
                <a:spcPts val="0"/>
              </a:spcAft>
              <a:buSzPts val="1800"/>
              <a:buChar char="●"/>
            </a:pPr>
            <a:r>
              <a:rPr lang="en"/>
              <a:t>By correcting this issue:</a:t>
            </a:r>
            <a:endParaRPr/>
          </a:p>
          <a:p>
            <a:pPr marL="914400" lvl="1" indent="-317500" algn="l" rtl="0">
              <a:spcBef>
                <a:spcPts val="0"/>
              </a:spcBef>
              <a:spcAft>
                <a:spcPts val="0"/>
              </a:spcAft>
              <a:buSzPts val="1400"/>
              <a:buChar char="○"/>
            </a:pPr>
            <a:r>
              <a:rPr lang="en"/>
              <a:t>All can feel included and represented in the collection</a:t>
            </a:r>
            <a:endParaRPr/>
          </a:p>
          <a:p>
            <a:pPr marL="914400" lvl="1" indent="-317500" algn="l" rtl="0">
              <a:spcBef>
                <a:spcPts val="0"/>
              </a:spcBef>
              <a:spcAft>
                <a:spcPts val="0"/>
              </a:spcAft>
              <a:buSzPts val="1400"/>
              <a:buChar char="○"/>
            </a:pPr>
            <a:r>
              <a:rPr lang="en"/>
              <a:t>Different perspectives and stories help all readers understand experiences outside their own</a:t>
            </a:r>
            <a:endParaRPr/>
          </a:p>
          <a:p>
            <a:pPr marL="914400" lvl="1" indent="-317500" algn="l" rtl="0">
              <a:spcBef>
                <a:spcPts val="0"/>
              </a:spcBef>
              <a:spcAft>
                <a:spcPts val="0"/>
              </a:spcAft>
              <a:buSzPts val="1400"/>
              <a:buChar char="○"/>
            </a:pPr>
            <a:r>
              <a:rPr lang="en"/>
              <a:t>Recognize shared history can hopefully build the community together</a:t>
            </a:r>
            <a:endParaRPr/>
          </a:p>
          <a:p>
            <a:pPr marL="914400" lvl="1" indent="-317500" algn="l" rtl="0">
              <a:spcBef>
                <a:spcPts val="0"/>
              </a:spcBef>
              <a:spcAft>
                <a:spcPts val="0"/>
              </a:spcAft>
              <a:buSzPts val="1400"/>
              <a:buChar char="○"/>
            </a:pPr>
            <a:r>
              <a:rPr lang="en"/>
              <a:t>Circulation of diverse topics and materials will likely improve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Precedents for Change</a:t>
            </a:r>
            <a:endParaRPr/>
          </a:p>
        </p:txBody>
      </p:sp>
      <p:sp>
        <p:nvSpPr>
          <p:cNvPr id="89" name="Google Shape;89;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914400" lvl="1" indent="-317500" algn="l" rtl="0">
              <a:spcBef>
                <a:spcPts val="0"/>
              </a:spcBef>
              <a:spcAft>
                <a:spcPts val="0"/>
              </a:spcAft>
              <a:buSzPts val="1400"/>
              <a:buChar char="○"/>
            </a:pPr>
            <a:r>
              <a:rPr lang="en"/>
              <a:t>Nella Larsen, NYPL librarian at Schomburg Center </a:t>
            </a:r>
            <a:endParaRPr/>
          </a:p>
          <a:p>
            <a:pPr marL="914400" lvl="1" indent="-317500" algn="l" rtl="0">
              <a:spcBef>
                <a:spcPts val="0"/>
              </a:spcBef>
              <a:spcAft>
                <a:spcPts val="0"/>
              </a:spcAft>
              <a:buSzPts val="1400"/>
              <a:buChar char="○"/>
            </a:pPr>
            <a:r>
              <a:rPr lang="en"/>
              <a:t>Dorothy Porter, Howard University librarian</a:t>
            </a:r>
            <a:endParaRPr/>
          </a:p>
          <a:p>
            <a:pPr marL="914400" lvl="1" indent="-317500" algn="l" rtl="0">
              <a:spcBef>
                <a:spcPts val="0"/>
              </a:spcBef>
              <a:spcAft>
                <a:spcPts val="0"/>
              </a:spcAft>
              <a:buSzPts val="1400"/>
              <a:buChar char="○"/>
            </a:pPr>
            <a:r>
              <a:rPr lang="en"/>
              <a:t>Jess deCourcy Hinds and her Bard High School Early College, Queens Campus students</a:t>
            </a:r>
            <a:endParaRPr/>
          </a:p>
        </p:txBody>
      </p:sp>
      <p:pic>
        <p:nvPicPr>
          <p:cNvPr id="90" name="Google Shape;90;p16"/>
          <p:cNvPicPr preferRelativeResize="0"/>
          <p:nvPr/>
        </p:nvPicPr>
        <p:blipFill>
          <a:blip r:embed="rId3">
            <a:alphaModFix/>
          </a:blip>
          <a:stretch>
            <a:fillRect/>
          </a:stretch>
        </p:blipFill>
        <p:spPr>
          <a:xfrm>
            <a:off x="528125" y="2207775"/>
            <a:ext cx="1677450" cy="2150575"/>
          </a:xfrm>
          <a:prstGeom prst="rect">
            <a:avLst/>
          </a:prstGeom>
          <a:noFill/>
          <a:ln>
            <a:noFill/>
          </a:ln>
        </p:spPr>
      </p:pic>
      <p:pic>
        <p:nvPicPr>
          <p:cNvPr id="91" name="Google Shape;91;p16"/>
          <p:cNvPicPr preferRelativeResize="0"/>
          <p:nvPr/>
        </p:nvPicPr>
        <p:blipFill rotWithShape="1">
          <a:blip r:embed="rId4">
            <a:alphaModFix/>
          </a:blip>
          <a:srcRect l="9831" r="2464" b="4251"/>
          <a:stretch/>
        </p:blipFill>
        <p:spPr>
          <a:xfrm>
            <a:off x="2980815" y="2341325"/>
            <a:ext cx="2750974" cy="2017024"/>
          </a:xfrm>
          <a:prstGeom prst="rect">
            <a:avLst/>
          </a:prstGeom>
          <a:noFill/>
          <a:ln>
            <a:noFill/>
          </a:ln>
        </p:spPr>
      </p:pic>
      <p:pic>
        <p:nvPicPr>
          <p:cNvPr id="92" name="Google Shape;92;p16"/>
          <p:cNvPicPr preferRelativeResize="0"/>
          <p:nvPr/>
        </p:nvPicPr>
        <p:blipFill>
          <a:blip r:embed="rId5">
            <a:alphaModFix/>
          </a:blip>
          <a:stretch>
            <a:fillRect/>
          </a:stretch>
        </p:blipFill>
        <p:spPr>
          <a:xfrm>
            <a:off x="6423824" y="2207775"/>
            <a:ext cx="2073779" cy="21505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9"/>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The Audit</a:t>
            </a:r>
            <a:endParaRPr dirty="0"/>
          </a:p>
        </p:txBody>
      </p:sp>
      <p:sp>
        <p:nvSpPr>
          <p:cNvPr id="111" name="Google Shape;111;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Start with digital audit</a:t>
            </a:r>
            <a:endParaRPr dirty="0"/>
          </a:p>
          <a:p>
            <a:pPr marL="914400" lvl="1" indent="-317500" algn="l" rtl="0">
              <a:spcBef>
                <a:spcPts val="0"/>
              </a:spcBef>
              <a:spcAft>
                <a:spcPts val="0"/>
              </a:spcAft>
              <a:buSzPts val="1400"/>
              <a:buChar char="○"/>
            </a:pPr>
            <a:r>
              <a:rPr lang="en" dirty="0"/>
              <a:t>I ran a shelf list for the entire 300s collection</a:t>
            </a:r>
            <a:endParaRPr dirty="0"/>
          </a:p>
          <a:p>
            <a:pPr marL="914400" lvl="1" indent="-317500" algn="l" rtl="0">
              <a:spcBef>
                <a:spcPts val="0"/>
              </a:spcBef>
              <a:spcAft>
                <a:spcPts val="0"/>
              </a:spcAft>
              <a:buSzPts val="1400"/>
              <a:buChar char="○"/>
            </a:pPr>
            <a:r>
              <a:rPr lang="en" dirty="0"/>
              <a:t>Build a </a:t>
            </a:r>
            <a:r>
              <a:rPr lang="en-US" dirty="0"/>
              <a:t>spreadsheet to sort items for review and to track decisions</a:t>
            </a:r>
            <a:endParaRPr dirty="0"/>
          </a:p>
          <a:p>
            <a:pPr marL="1371600" lvl="2" indent="-317500" algn="l" rtl="0">
              <a:spcBef>
                <a:spcPts val="0"/>
              </a:spcBef>
              <a:spcAft>
                <a:spcPts val="0"/>
              </a:spcAft>
              <a:buSzPts val="1400"/>
              <a:buChar char="■"/>
            </a:pPr>
            <a:r>
              <a:rPr lang="en" dirty="0"/>
              <a:t>If I was debating any item for more than a few minutes based on the info available in this phase, </a:t>
            </a:r>
            <a:r>
              <a:rPr lang="en-US" dirty="0"/>
              <a:t>it was put in the review category</a:t>
            </a:r>
            <a:endParaRPr dirty="0"/>
          </a:p>
          <a:p>
            <a:pPr marL="457200" lvl="0" indent="-342900" algn="l" rtl="0">
              <a:spcBef>
                <a:spcPts val="0"/>
              </a:spcBef>
              <a:spcAft>
                <a:spcPts val="0"/>
              </a:spcAft>
              <a:buSzPts val="1800"/>
              <a:buChar char="●"/>
            </a:pPr>
            <a:r>
              <a:rPr lang="en" dirty="0"/>
              <a:t>Pull the items you are considering moving</a:t>
            </a:r>
            <a:endParaRPr dirty="0"/>
          </a:p>
          <a:p>
            <a:pPr marL="1371600" lvl="2" indent="-317500" algn="l" rtl="0">
              <a:spcBef>
                <a:spcPts val="0"/>
              </a:spcBef>
              <a:spcAft>
                <a:spcPts val="0"/>
              </a:spcAft>
              <a:buSzPts val="1400"/>
              <a:buChar char="■"/>
            </a:pPr>
            <a:r>
              <a:rPr lang="en" dirty="0"/>
              <a:t>Working with the physical books gives a lot more context to make your decision</a:t>
            </a:r>
            <a:endParaRPr dirty="0"/>
          </a:p>
          <a:p>
            <a:pPr marL="1371600" lvl="2" indent="-317500" algn="l" rtl="0">
              <a:spcBef>
                <a:spcPts val="0"/>
              </a:spcBef>
              <a:spcAft>
                <a:spcPts val="0"/>
              </a:spcAft>
              <a:buSzPts val="1400"/>
              <a:buChar char="■"/>
            </a:pPr>
            <a:r>
              <a:rPr lang="en-US" dirty="0"/>
              <a:t>Weed as you go to remove outdated or offensive titles and ease workload</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0"/>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Sample Audit Spreadsheet</a:t>
            </a:r>
            <a:endParaRPr/>
          </a:p>
        </p:txBody>
      </p:sp>
      <p:pic>
        <p:nvPicPr>
          <p:cNvPr id="117" name="Google Shape;117;p20"/>
          <p:cNvPicPr preferRelativeResize="0"/>
          <p:nvPr/>
        </p:nvPicPr>
        <p:blipFill>
          <a:blip r:embed="rId3">
            <a:alphaModFix/>
          </a:blip>
          <a:stretch>
            <a:fillRect/>
          </a:stretch>
        </p:blipFill>
        <p:spPr>
          <a:xfrm>
            <a:off x="311700" y="1089375"/>
            <a:ext cx="4168827" cy="2023349"/>
          </a:xfrm>
          <a:prstGeom prst="rect">
            <a:avLst/>
          </a:prstGeom>
          <a:noFill/>
          <a:ln>
            <a:noFill/>
          </a:ln>
        </p:spPr>
      </p:pic>
      <p:pic>
        <p:nvPicPr>
          <p:cNvPr id="118" name="Google Shape;118;p20"/>
          <p:cNvPicPr preferRelativeResize="0"/>
          <p:nvPr/>
        </p:nvPicPr>
        <p:blipFill>
          <a:blip r:embed="rId4">
            <a:alphaModFix/>
          </a:blip>
          <a:stretch>
            <a:fillRect/>
          </a:stretch>
        </p:blipFill>
        <p:spPr>
          <a:xfrm>
            <a:off x="4572000" y="2821673"/>
            <a:ext cx="4335201" cy="21062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1"/>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Ready To Move</a:t>
            </a:r>
            <a:endParaRPr/>
          </a:p>
        </p:txBody>
      </p:sp>
      <p:sp>
        <p:nvSpPr>
          <p:cNvPr id="124" name="Google Shape;124;p21"/>
          <p:cNvSpPr txBox="1">
            <a:spLocks noGrp="1"/>
          </p:cNvSpPr>
          <p:nvPr>
            <p:ph type="body" idx="1"/>
          </p:nvPr>
        </p:nvSpPr>
        <p:spPr>
          <a:xfrm>
            <a:off x="311700" y="1152475"/>
            <a:ext cx="8520600" cy="36081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Unlike phase one (digital audit), no need to move through entire phase two before moving onto phase three</a:t>
            </a:r>
            <a:endParaRPr dirty="0"/>
          </a:p>
          <a:p>
            <a:pPr marL="914400" lvl="1" indent="-317500" algn="l" rtl="0">
              <a:spcBef>
                <a:spcPts val="0"/>
              </a:spcBef>
              <a:spcAft>
                <a:spcPts val="0"/>
              </a:spcAft>
              <a:buSzPts val="1400"/>
              <a:buChar char="○"/>
            </a:pPr>
            <a:r>
              <a:rPr lang="en" dirty="0"/>
              <a:t>You already have the books pulled, no need to move items back and forth for continuous sorting</a:t>
            </a:r>
            <a:endParaRPr dirty="0"/>
          </a:p>
          <a:p>
            <a:pPr marL="914400" lvl="1" indent="-317500" algn="l" rtl="0">
              <a:spcBef>
                <a:spcPts val="0"/>
              </a:spcBef>
              <a:spcAft>
                <a:spcPts val="0"/>
              </a:spcAft>
              <a:buSzPts val="1400"/>
              <a:buChar char="○"/>
            </a:pPr>
            <a:r>
              <a:rPr lang="en" dirty="0"/>
              <a:t>As I went through each cart, I sorted books into Discard, Move, and Keep piles</a:t>
            </a:r>
            <a:endParaRPr dirty="0"/>
          </a:p>
          <a:p>
            <a:pPr marL="1371600" lvl="2" indent="-317500" algn="l" rtl="0">
              <a:spcBef>
                <a:spcPts val="0"/>
              </a:spcBef>
              <a:spcAft>
                <a:spcPts val="0"/>
              </a:spcAft>
              <a:buSzPts val="1400"/>
              <a:buChar char="■"/>
            </a:pPr>
            <a:r>
              <a:rPr lang="en" dirty="0"/>
              <a:t>Also notated the decision for each item in spreadsheet</a:t>
            </a:r>
            <a:endParaRPr dirty="0"/>
          </a:p>
          <a:p>
            <a:pPr marL="457200" lvl="0" indent="-342900" algn="l" rtl="0">
              <a:spcBef>
                <a:spcPts val="0"/>
              </a:spcBef>
              <a:spcAft>
                <a:spcPts val="0"/>
              </a:spcAft>
              <a:buSzPts val="1800"/>
              <a:buChar char="●"/>
            </a:pPr>
            <a:r>
              <a:rPr lang="en" dirty="0"/>
              <a:t>Assign new call numbers to items being moved</a:t>
            </a:r>
            <a:endParaRPr dirty="0"/>
          </a:p>
          <a:p>
            <a:pPr marL="914400" lvl="1" indent="-317500" algn="l" rtl="0">
              <a:spcBef>
                <a:spcPts val="0"/>
              </a:spcBef>
              <a:spcAft>
                <a:spcPts val="0"/>
              </a:spcAft>
              <a:buSzPts val="1400"/>
              <a:buChar char="○"/>
            </a:pPr>
            <a:r>
              <a:rPr lang="en" dirty="0"/>
              <a:t>Examples and explanations of my system on next slide for some tips</a:t>
            </a:r>
            <a:endParaRPr dirty="0"/>
          </a:p>
          <a:p>
            <a:pPr marL="914400" lvl="1" indent="-317500" algn="l" rtl="0">
              <a:spcBef>
                <a:spcPts val="0"/>
              </a:spcBef>
              <a:spcAft>
                <a:spcPts val="0"/>
              </a:spcAft>
              <a:buSzPts val="1400"/>
              <a:buChar char="○"/>
            </a:pPr>
            <a:r>
              <a:rPr lang="en" dirty="0"/>
              <a:t>Created new call numbers for each book within the 900s numbers of the Dewey Decimal System</a:t>
            </a:r>
            <a:endParaRPr dirty="0"/>
          </a:p>
          <a:p>
            <a:pPr marL="1371600" lvl="2" indent="-317500" algn="l" rtl="0">
              <a:spcBef>
                <a:spcPts val="0"/>
              </a:spcBef>
              <a:spcAft>
                <a:spcPts val="0"/>
              </a:spcAft>
              <a:buSzPts val="1400"/>
              <a:buChar char="■"/>
            </a:pPr>
            <a:r>
              <a:rPr lang="en" dirty="0"/>
              <a:t>Noticed trends as I moved through the process, did not try to create a new system before starting or the entire project would have stalled</a:t>
            </a:r>
            <a:endParaRPr dirty="0"/>
          </a:p>
          <a:p>
            <a:pPr marL="457200" lvl="0" indent="-342900" algn="l" rtl="0">
              <a:spcBef>
                <a:spcPts val="0"/>
              </a:spcBef>
              <a:spcAft>
                <a:spcPts val="0"/>
              </a:spcAft>
              <a:buSzPts val="1800"/>
              <a:buChar char="●"/>
            </a:pPr>
            <a:r>
              <a:rPr lang="en" dirty="0"/>
              <a:t>Will need to keep an eye on 900s spacing, might need to weed or shift there</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2"/>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New 900s Practices and Notes</a:t>
            </a:r>
            <a:endParaRPr/>
          </a:p>
        </p:txBody>
      </p:sp>
      <p:pic>
        <p:nvPicPr>
          <p:cNvPr id="130" name="Google Shape;130;p22"/>
          <p:cNvPicPr preferRelativeResize="0"/>
          <p:nvPr/>
        </p:nvPicPr>
        <p:blipFill rotWithShape="1">
          <a:blip r:embed="rId3">
            <a:alphaModFix/>
          </a:blip>
          <a:srcRect l="9555" t="7055" r="11865" b="10327"/>
          <a:stretch/>
        </p:blipFill>
        <p:spPr>
          <a:xfrm>
            <a:off x="682475" y="927938"/>
            <a:ext cx="3012850" cy="4087325"/>
          </a:xfrm>
          <a:prstGeom prst="rect">
            <a:avLst/>
          </a:prstGeom>
          <a:noFill/>
          <a:ln>
            <a:noFill/>
          </a:ln>
        </p:spPr>
      </p:pic>
      <p:pic>
        <p:nvPicPr>
          <p:cNvPr id="131" name="Google Shape;131;p22"/>
          <p:cNvPicPr preferRelativeResize="0"/>
          <p:nvPr/>
        </p:nvPicPr>
        <p:blipFill rotWithShape="1">
          <a:blip r:embed="rId4">
            <a:alphaModFix/>
          </a:blip>
          <a:srcRect l="10775" t="7027" r="7464" b="18289"/>
          <a:stretch/>
        </p:blipFill>
        <p:spPr>
          <a:xfrm>
            <a:off x="4619125" y="908588"/>
            <a:ext cx="3485548" cy="41260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3"/>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Items Moved Sample</a:t>
            </a:r>
            <a:endParaRPr dirty="0"/>
          </a:p>
        </p:txBody>
      </p:sp>
      <p:pic>
        <p:nvPicPr>
          <p:cNvPr id="138" name="Google Shape;138;p23"/>
          <p:cNvPicPr preferRelativeResize="0"/>
          <p:nvPr/>
        </p:nvPicPr>
        <p:blipFill rotWithShape="1">
          <a:blip r:embed="rId3">
            <a:alphaModFix/>
          </a:blip>
          <a:srcRect l="4890" t="7638" r="13596" b="8602"/>
          <a:stretch/>
        </p:blipFill>
        <p:spPr>
          <a:xfrm>
            <a:off x="386863" y="1291213"/>
            <a:ext cx="5838091" cy="3197938"/>
          </a:xfrm>
          <a:prstGeom prst="rect">
            <a:avLst/>
          </a:prstGeom>
          <a:noFill/>
          <a:ln>
            <a:noFill/>
          </a:ln>
        </p:spPr>
      </p:pic>
    </p:spTree>
  </p:cSld>
  <p:clrMapOvr>
    <a:masterClrMapping/>
  </p:clrMapOvr>
</p:sld>
</file>

<file path=ppt/theme/theme1.xml><?xml version="1.0" encoding="utf-8"?>
<a:theme xmlns:a="http://schemas.openxmlformats.org/drawingml/2006/main"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7FD8AEDA893740B2E2B561320165F3" ma:contentTypeVersion="16" ma:contentTypeDescription="Create a new document." ma:contentTypeScope="" ma:versionID="c866420877e244c70eb9470a613692b8">
  <xsd:schema xmlns:xsd="http://www.w3.org/2001/XMLSchema" xmlns:xs="http://www.w3.org/2001/XMLSchema" xmlns:p="http://schemas.microsoft.com/office/2006/metadata/properties" xmlns:ns2="49174984-12fa-4a24-9ef6-8a7dc6c2db71" xmlns:ns3="04fb2b99-be89-4f45-b37c-be1ef0c04955" targetNamespace="http://schemas.microsoft.com/office/2006/metadata/properties" ma:root="true" ma:fieldsID="0fce3598c79f3c6131aba85682f8cf75" ns2:_="" ns3:_="">
    <xsd:import namespace="49174984-12fa-4a24-9ef6-8a7dc6c2db71"/>
    <xsd:import namespace="04fb2b99-be89-4f45-b37c-be1ef0c0495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174984-12fa-4a24-9ef6-8a7dc6c2db7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eaa66db-708c-4f1a-b3bc-bbce3a8f22fd}" ma:internalName="TaxCatchAll" ma:showField="CatchAllData" ma:web="49174984-12fa-4a24-9ef6-8a7dc6c2db7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4fb2b99-be89-4f45-b37c-be1ef0c0495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48242fc-8867-421b-8d4f-f4d5bb518729"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294CC71-4F0E-4A96-82B4-F6167FB9550D}"/>
</file>

<file path=customXml/itemProps2.xml><?xml version="1.0" encoding="utf-8"?>
<ds:datastoreItem xmlns:ds="http://schemas.openxmlformats.org/officeDocument/2006/customXml" ds:itemID="{1BE7AD43-0546-4EDE-8560-A783FF227249}"/>
</file>

<file path=docProps/app.xml><?xml version="1.0" encoding="utf-8"?>
<Properties xmlns="http://schemas.openxmlformats.org/officeDocument/2006/extended-properties" xmlns:vt="http://schemas.openxmlformats.org/officeDocument/2006/docPropsVTypes">
  <TotalTime>330</TotalTime>
  <Words>490</Words>
  <Application>Microsoft Office PowerPoint</Application>
  <PresentationFormat>On-screen Show (16:9)</PresentationFormat>
  <Paragraphs>48</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Playfair Display</vt:lpstr>
      <vt:lpstr>Lato</vt:lpstr>
      <vt:lpstr>Arial</vt:lpstr>
      <vt:lpstr>Coral</vt:lpstr>
      <vt:lpstr>Removing Bias in Cataloging</vt:lpstr>
      <vt:lpstr>What is the problem?</vt:lpstr>
      <vt:lpstr>Why does it matter?</vt:lpstr>
      <vt:lpstr>Precedents for Change</vt:lpstr>
      <vt:lpstr>The Audit</vt:lpstr>
      <vt:lpstr>Sample Audit Spreadsheet</vt:lpstr>
      <vt:lpstr>Ready To Move</vt:lpstr>
      <vt:lpstr>New 900s Practices and Notes</vt:lpstr>
      <vt:lpstr>Items Moved Sample</vt:lpstr>
      <vt:lpstr>Final Thoughts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Removing Bias and Barriers from Your Cataloging</dc:title>
  <dc:creator>Meghan O'Keefe</dc:creator>
  <cp:lastModifiedBy>Rachel Fischer</cp:lastModifiedBy>
  <cp:revision>4</cp:revision>
  <dcterms:modified xsi:type="dcterms:W3CDTF">2022-11-16T20:53:25Z</dcterms:modified>
</cp:coreProperties>
</file>