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72" r:id="rId2"/>
    <p:sldId id="273" r:id="rId3"/>
    <p:sldId id="259" r:id="rId4"/>
    <p:sldId id="278" r:id="rId5"/>
    <p:sldId id="283" r:id="rId6"/>
    <p:sldId id="264" r:id="rId7"/>
    <p:sldId id="263" r:id="rId8"/>
    <p:sldId id="279" r:id="rId9"/>
    <p:sldId id="280" r:id="rId10"/>
    <p:sldId id="281"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8" autoAdjust="0"/>
    <p:restoredTop sz="62347" autoAdjust="0"/>
  </p:normalViewPr>
  <p:slideViewPr>
    <p:cSldViewPr snapToGrid="0">
      <p:cViewPr varScale="1">
        <p:scale>
          <a:sx n="39" d="100"/>
          <a:sy n="39" d="100"/>
        </p:scale>
        <p:origin x="1632" y="24"/>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hyperlink" Target="mailto:mcornell@illinoisheartland.org" TargetMode="External"/><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hyperlink" Target="mailto:emckinney@illinoisheartland.org" TargetMode="External"/><Relationship Id="rId1" Type="http://schemas.openxmlformats.org/officeDocument/2006/relationships/hyperlink" Target="mailto:bscoby@illinoisheartland.org" TargetMode="Externa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hyperlink" Target="mailto:pthomas@Illinoisheartland.org" TargetMode="External"/><Relationship Id="rId9"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hyperlink" Target="mailto:bscoby@illinoisheartland.org" TargetMode="External"/><Relationship Id="rId7" Type="http://schemas.openxmlformats.org/officeDocument/2006/relationships/image" Target="../media/image13.png"/><Relationship Id="rId12" Type="http://schemas.openxmlformats.org/officeDocument/2006/relationships/hyperlink" Target="mailto:pthomas@Illinoisheartland.org" TargetMode="External"/><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hyperlink" Target="mailto:emckinney@illinoisheartland.org" TargetMode="External"/><Relationship Id="rId11" Type="http://schemas.openxmlformats.org/officeDocument/2006/relationships/image" Target="../media/image16.svg"/><Relationship Id="rId5" Type="http://schemas.openxmlformats.org/officeDocument/2006/relationships/image" Target="../media/image12.sv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hyperlink" Target="mailto:mcornell@illinoisheartland.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87D1F2-8E47-419F-AB9F-CAE5AF338B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EB16ED-23C2-4062-B45B-5C37BC1AA12D}">
      <dgm:prSet/>
      <dgm:spPr/>
      <dgm:t>
        <a:bodyPr/>
        <a:lstStyle/>
        <a:p>
          <a:pPr>
            <a:lnSpc>
              <a:spcPct val="100000"/>
            </a:lnSpc>
          </a:pPr>
          <a:r>
            <a:rPr lang="en-US"/>
            <a:t>Barbera (Barb) Scoby, </a:t>
          </a:r>
          <a:r>
            <a:rPr lang="en-US">
              <a:hlinkClick xmlns:r="http://schemas.openxmlformats.org/officeDocument/2006/relationships" r:id="rId1"/>
            </a:rPr>
            <a:t>bscoby@illinoisheartland.org</a:t>
          </a:r>
          <a:endParaRPr lang="en-US"/>
        </a:p>
      </dgm:t>
    </dgm:pt>
    <dgm:pt modelId="{AC88B8BB-47A3-4728-A0A8-2FFDCFD50E21}" type="parTrans" cxnId="{AE4282D7-679C-40A6-876A-F569B0278B86}">
      <dgm:prSet/>
      <dgm:spPr/>
      <dgm:t>
        <a:bodyPr/>
        <a:lstStyle/>
        <a:p>
          <a:endParaRPr lang="en-US"/>
        </a:p>
      </dgm:t>
    </dgm:pt>
    <dgm:pt modelId="{B36BD8F5-4B8F-4712-9E67-D6F8EF8523CF}" type="sibTrans" cxnId="{AE4282D7-679C-40A6-876A-F569B0278B86}">
      <dgm:prSet/>
      <dgm:spPr/>
      <dgm:t>
        <a:bodyPr/>
        <a:lstStyle/>
        <a:p>
          <a:endParaRPr lang="en-US"/>
        </a:p>
      </dgm:t>
    </dgm:pt>
    <dgm:pt modelId="{AE4477EB-E4B2-4D74-922D-6B4617626ADF}">
      <dgm:prSet/>
      <dgm:spPr/>
      <dgm:t>
        <a:bodyPr/>
        <a:lstStyle/>
        <a:p>
          <a:pPr>
            <a:lnSpc>
              <a:spcPct val="100000"/>
            </a:lnSpc>
          </a:pPr>
          <a:r>
            <a:rPr lang="en-US"/>
            <a:t>Eric McKinney, </a:t>
          </a:r>
          <a:r>
            <a:rPr lang="en-US">
              <a:hlinkClick xmlns:r="http://schemas.openxmlformats.org/officeDocument/2006/relationships" r:id="rId2"/>
            </a:rPr>
            <a:t>emckinney@illinoisheartland.org</a:t>
          </a:r>
          <a:endParaRPr lang="en-US"/>
        </a:p>
      </dgm:t>
    </dgm:pt>
    <dgm:pt modelId="{D0CF265D-0C7C-40FF-BDCC-59545314E8B5}" type="parTrans" cxnId="{2AA371E2-DD9E-49D9-9DC9-7975ABFF90C9}">
      <dgm:prSet/>
      <dgm:spPr/>
      <dgm:t>
        <a:bodyPr/>
        <a:lstStyle/>
        <a:p>
          <a:endParaRPr lang="en-US"/>
        </a:p>
      </dgm:t>
    </dgm:pt>
    <dgm:pt modelId="{0D53FEF1-650E-4E8E-B14C-F3821969C6F6}" type="sibTrans" cxnId="{2AA371E2-DD9E-49D9-9DC9-7975ABFF90C9}">
      <dgm:prSet/>
      <dgm:spPr/>
      <dgm:t>
        <a:bodyPr/>
        <a:lstStyle/>
        <a:p>
          <a:endParaRPr lang="en-US"/>
        </a:p>
      </dgm:t>
    </dgm:pt>
    <dgm:pt modelId="{90235D7A-D28D-422D-9C5E-DA879DDD77B4}">
      <dgm:prSet/>
      <dgm:spPr/>
      <dgm:t>
        <a:bodyPr/>
        <a:lstStyle/>
        <a:p>
          <a:pPr>
            <a:lnSpc>
              <a:spcPct val="100000"/>
            </a:lnSpc>
          </a:pPr>
          <a:r>
            <a:rPr lang="en-US"/>
            <a:t>Mary Cornell, </a:t>
          </a:r>
          <a:r>
            <a:rPr lang="en-US">
              <a:hlinkClick xmlns:r="http://schemas.openxmlformats.org/officeDocument/2006/relationships" r:id="rId3"/>
            </a:rPr>
            <a:t>mcornell@illinoisheartland.org</a:t>
          </a:r>
          <a:endParaRPr lang="en-US"/>
        </a:p>
      </dgm:t>
    </dgm:pt>
    <dgm:pt modelId="{77C1785A-8FC2-4F12-A439-92FE126FC8F9}" type="parTrans" cxnId="{3A27868F-6F22-4AB5-BC37-3F1EA1F530E4}">
      <dgm:prSet/>
      <dgm:spPr/>
      <dgm:t>
        <a:bodyPr/>
        <a:lstStyle/>
        <a:p>
          <a:endParaRPr lang="en-US"/>
        </a:p>
      </dgm:t>
    </dgm:pt>
    <dgm:pt modelId="{4D9C9956-11C6-45FB-8D1D-127F29A4FC95}" type="sibTrans" cxnId="{3A27868F-6F22-4AB5-BC37-3F1EA1F530E4}">
      <dgm:prSet/>
      <dgm:spPr/>
      <dgm:t>
        <a:bodyPr/>
        <a:lstStyle/>
        <a:p>
          <a:endParaRPr lang="en-US"/>
        </a:p>
      </dgm:t>
    </dgm:pt>
    <dgm:pt modelId="{B89BF115-7A82-4C8C-80B0-1EBF745FE183}">
      <dgm:prSet/>
      <dgm:spPr/>
      <dgm:t>
        <a:bodyPr/>
        <a:lstStyle/>
        <a:p>
          <a:pPr>
            <a:lnSpc>
              <a:spcPct val="100000"/>
            </a:lnSpc>
          </a:pPr>
          <a:r>
            <a:rPr lang="en-US"/>
            <a:t>Dr. Pamela Thomas, </a:t>
          </a:r>
          <a:r>
            <a:rPr lang="en-US">
              <a:hlinkClick xmlns:r="http://schemas.openxmlformats.org/officeDocument/2006/relationships" r:id="rId4"/>
            </a:rPr>
            <a:t>pthomas@Illinoisheartland.org</a:t>
          </a:r>
          <a:endParaRPr lang="en-US"/>
        </a:p>
      </dgm:t>
    </dgm:pt>
    <dgm:pt modelId="{84D6F3AD-93E5-4684-B503-728F29EB40A6}" type="parTrans" cxnId="{CC4DCD95-C410-431A-867C-64945BD8042D}">
      <dgm:prSet/>
      <dgm:spPr/>
      <dgm:t>
        <a:bodyPr/>
        <a:lstStyle/>
        <a:p>
          <a:endParaRPr lang="en-US"/>
        </a:p>
      </dgm:t>
    </dgm:pt>
    <dgm:pt modelId="{AA53E68A-AD01-4700-83DD-4F866B9D7852}" type="sibTrans" cxnId="{CC4DCD95-C410-431A-867C-64945BD8042D}">
      <dgm:prSet/>
      <dgm:spPr/>
      <dgm:t>
        <a:bodyPr/>
        <a:lstStyle/>
        <a:p>
          <a:endParaRPr lang="en-US"/>
        </a:p>
      </dgm:t>
    </dgm:pt>
    <dgm:pt modelId="{B79E2834-20F9-4B3D-B3B5-0DD2731BC88F}" type="pres">
      <dgm:prSet presAssocID="{8A87D1F2-8E47-419F-AB9F-CAE5AF338B58}" presName="root" presStyleCnt="0">
        <dgm:presLayoutVars>
          <dgm:dir/>
          <dgm:resizeHandles val="exact"/>
        </dgm:presLayoutVars>
      </dgm:prSet>
      <dgm:spPr/>
    </dgm:pt>
    <dgm:pt modelId="{B2A21F6C-1975-4720-A513-E08A44BB04C7}" type="pres">
      <dgm:prSet presAssocID="{72EB16ED-23C2-4062-B45B-5C37BC1AA12D}" presName="compNode" presStyleCnt="0"/>
      <dgm:spPr/>
    </dgm:pt>
    <dgm:pt modelId="{B04F8005-561E-40F8-AE1E-48F52FDEE6E2}" type="pres">
      <dgm:prSet presAssocID="{72EB16ED-23C2-4062-B45B-5C37BC1AA12D}" presName="bgRect" presStyleLbl="bgShp" presStyleIdx="0" presStyleCnt="4"/>
      <dgm:spPr/>
    </dgm:pt>
    <dgm:pt modelId="{341C6897-411D-429F-AC3F-E2CFA17D304E}" type="pres">
      <dgm:prSet presAssocID="{72EB16ED-23C2-4062-B45B-5C37BC1AA12D}" presName="iconRect" presStyleLbl="node1" presStyleIdx="0"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mb"/>
        </a:ext>
      </dgm:extLst>
    </dgm:pt>
    <dgm:pt modelId="{5D53C5B9-657D-4BDD-9EAB-FB248F8D7BC1}" type="pres">
      <dgm:prSet presAssocID="{72EB16ED-23C2-4062-B45B-5C37BC1AA12D}" presName="spaceRect" presStyleCnt="0"/>
      <dgm:spPr/>
    </dgm:pt>
    <dgm:pt modelId="{8AF0110F-CA48-4E45-8666-AEE54DB56767}" type="pres">
      <dgm:prSet presAssocID="{72EB16ED-23C2-4062-B45B-5C37BC1AA12D}" presName="parTx" presStyleLbl="revTx" presStyleIdx="0" presStyleCnt="4">
        <dgm:presLayoutVars>
          <dgm:chMax val="0"/>
          <dgm:chPref val="0"/>
        </dgm:presLayoutVars>
      </dgm:prSet>
      <dgm:spPr/>
    </dgm:pt>
    <dgm:pt modelId="{CEC087AD-15F3-40E2-B7E8-36508BB74593}" type="pres">
      <dgm:prSet presAssocID="{B36BD8F5-4B8F-4712-9E67-D6F8EF8523CF}" presName="sibTrans" presStyleCnt="0"/>
      <dgm:spPr/>
    </dgm:pt>
    <dgm:pt modelId="{815E4120-509E-41C8-BC2B-DBB150FAFF32}" type="pres">
      <dgm:prSet presAssocID="{AE4477EB-E4B2-4D74-922D-6B4617626ADF}" presName="compNode" presStyleCnt="0"/>
      <dgm:spPr/>
    </dgm:pt>
    <dgm:pt modelId="{A0A5FDE6-78DB-4763-BFD6-B763B9FBF2A9}" type="pres">
      <dgm:prSet presAssocID="{AE4477EB-E4B2-4D74-922D-6B4617626ADF}" presName="bgRect" presStyleLbl="bgShp" presStyleIdx="1" presStyleCnt="4"/>
      <dgm:spPr/>
    </dgm:pt>
    <dgm:pt modelId="{4CF38C96-61B3-4BBA-B773-034E38AA0CBA}" type="pres">
      <dgm:prSet presAssocID="{AE4477EB-E4B2-4D74-922D-6B4617626ADF}" presName="iconRect" presStyleLbl="node1" presStyleIdx="1"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Envelope"/>
        </a:ext>
      </dgm:extLst>
    </dgm:pt>
    <dgm:pt modelId="{4C0FE3E2-E237-4E35-B777-25E787CC49B1}" type="pres">
      <dgm:prSet presAssocID="{AE4477EB-E4B2-4D74-922D-6B4617626ADF}" presName="spaceRect" presStyleCnt="0"/>
      <dgm:spPr/>
    </dgm:pt>
    <dgm:pt modelId="{9F906F2B-A750-4B18-BCCA-72A62AAD9D7A}" type="pres">
      <dgm:prSet presAssocID="{AE4477EB-E4B2-4D74-922D-6B4617626ADF}" presName="parTx" presStyleLbl="revTx" presStyleIdx="1" presStyleCnt="4">
        <dgm:presLayoutVars>
          <dgm:chMax val="0"/>
          <dgm:chPref val="0"/>
        </dgm:presLayoutVars>
      </dgm:prSet>
      <dgm:spPr/>
    </dgm:pt>
    <dgm:pt modelId="{E2A82EDF-7E9D-443A-B3BC-9589F2ADB523}" type="pres">
      <dgm:prSet presAssocID="{0D53FEF1-650E-4E8E-B14C-F3821969C6F6}" presName="sibTrans" presStyleCnt="0"/>
      <dgm:spPr/>
    </dgm:pt>
    <dgm:pt modelId="{207A9750-7047-4FE9-AF50-072B013768A6}" type="pres">
      <dgm:prSet presAssocID="{90235D7A-D28D-422D-9C5E-DA879DDD77B4}" presName="compNode" presStyleCnt="0"/>
      <dgm:spPr/>
    </dgm:pt>
    <dgm:pt modelId="{5B818304-9693-4C8B-9518-980CA0A338BB}" type="pres">
      <dgm:prSet presAssocID="{90235D7A-D28D-422D-9C5E-DA879DDD77B4}" presName="bgRect" presStyleLbl="bgShp" presStyleIdx="2" presStyleCnt="4"/>
      <dgm:spPr/>
    </dgm:pt>
    <dgm:pt modelId="{3CE3D758-F4E8-4CDA-9F4C-7B7C7C2E782E}" type="pres">
      <dgm:prSet presAssocID="{90235D7A-D28D-422D-9C5E-DA879DDD77B4}" presName="iconRect" presStyleLbl="node1" presStyleIdx="2"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Email"/>
        </a:ext>
      </dgm:extLst>
    </dgm:pt>
    <dgm:pt modelId="{53DBD59B-EA8B-43D4-8753-45CB4DA1F2F0}" type="pres">
      <dgm:prSet presAssocID="{90235D7A-D28D-422D-9C5E-DA879DDD77B4}" presName="spaceRect" presStyleCnt="0"/>
      <dgm:spPr/>
    </dgm:pt>
    <dgm:pt modelId="{29A0B6E9-E193-4DD0-8371-9239B7FCEB05}" type="pres">
      <dgm:prSet presAssocID="{90235D7A-D28D-422D-9C5E-DA879DDD77B4}" presName="parTx" presStyleLbl="revTx" presStyleIdx="2" presStyleCnt="4">
        <dgm:presLayoutVars>
          <dgm:chMax val="0"/>
          <dgm:chPref val="0"/>
        </dgm:presLayoutVars>
      </dgm:prSet>
      <dgm:spPr/>
    </dgm:pt>
    <dgm:pt modelId="{068C6863-AB53-40F2-BB05-5D4A086E14AC}" type="pres">
      <dgm:prSet presAssocID="{4D9C9956-11C6-45FB-8D1D-127F29A4FC95}" presName="sibTrans" presStyleCnt="0"/>
      <dgm:spPr/>
    </dgm:pt>
    <dgm:pt modelId="{504DB5ED-2537-47A1-9769-EBB09F30517A}" type="pres">
      <dgm:prSet presAssocID="{B89BF115-7A82-4C8C-80B0-1EBF745FE183}" presName="compNode" presStyleCnt="0"/>
      <dgm:spPr/>
    </dgm:pt>
    <dgm:pt modelId="{B92223F1-9F7F-46D4-A595-6DFF2B923768}" type="pres">
      <dgm:prSet presAssocID="{B89BF115-7A82-4C8C-80B0-1EBF745FE183}" presName="bgRect" presStyleLbl="bgShp" presStyleIdx="3" presStyleCnt="4"/>
      <dgm:spPr/>
    </dgm:pt>
    <dgm:pt modelId="{7284665B-BDBC-4E42-BB07-2174C1910898}" type="pres">
      <dgm:prSet presAssocID="{B89BF115-7A82-4C8C-80B0-1EBF745FE183}" presName="iconRect" presStyleLbl="node1" presStyleIdx="3" presStyleCnt="4"/>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Open envelope"/>
        </a:ext>
      </dgm:extLst>
    </dgm:pt>
    <dgm:pt modelId="{31D1F2F1-32F8-4EF1-B7DF-DD9B6FAAE46E}" type="pres">
      <dgm:prSet presAssocID="{B89BF115-7A82-4C8C-80B0-1EBF745FE183}" presName="spaceRect" presStyleCnt="0"/>
      <dgm:spPr/>
    </dgm:pt>
    <dgm:pt modelId="{D3DC30F2-F751-4E13-A0D1-99B6D5D3727A}" type="pres">
      <dgm:prSet presAssocID="{B89BF115-7A82-4C8C-80B0-1EBF745FE183}" presName="parTx" presStyleLbl="revTx" presStyleIdx="3" presStyleCnt="4">
        <dgm:presLayoutVars>
          <dgm:chMax val="0"/>
          <dgm:chPref val="0"/>
        </dgm:presLayoutVars>
      </dgm:prSet>
      <dgm:spPr/>
    </dgm:pt>
  </dgm:ptLst>
  <dgm:cxnLst>
    <dgm:cxn modelId="{CBDEDB1E-1650-41E8-A30A-BAEA712A8E7B}" type="presOf" srcId="{AE4477EB-E4B2-4D74-922D-6B4617626ADF}" destId="{9F906F2B-A750-4B18-BCCA-72A62AAD9D7A}" srcOrd="0" destOrd="0" presId="urn:microsoft.com/office/officeart/2018/2/layout/IconVerticalSolidList"/>
    <dgm:cxn modelId="{5252C433-0D80-4BA8-864B-D64097B11EBA}" type="presOf" srcId="{72EB16ED-23C2-4062-B45B-5C37BC1AA12D}" destId="{8AF0110F-CA48-4E45-8666-AEE54DB56767}" srcOrd="0" destOrd="0" presId="urn:microsoft.com/office/officeart/2018/2/layout/IconVerticalSolidList"/>
    <dgm:cxn modelId="{3A27868F-6F22-4AB5-BC37-3F1EA1F530E4}" srcId="{8A87D1F2-8E47-419F-AB9F-CAE5AF338B58}" destId="{90235D7A-D28D-422D-9C5E-DA879DDD77B4}" srcOrd="2" destOrd="0" parTransId="{77C1785A-8FC2-4F12-A439-92FE126FC8F9}" sibTransId="{4D9C9956-11C6-45FB-8D1D-127F29A4FC95}"/>
    <dgm:cxn modelId="{CC4DCD95-C410-431A-867C-64945BD8042D}" srcId="{8A87D1F2-8E47-419F-AB9F-CAE5AF338B58}" destId="{B89BF115-7A82-4C8C-80B0-1EBF745FE183}" srcOrd="3" destOrd="0" parTransId="{84D6F3AD-93E5-4684-B503-728F29EB40A6}" sibTransId="{AA53E68A-AD01-4700-83DD-4F866B9D7852}"/>
    <dgm:cxn modelId="{44D14D97-97C1-471C-B971-0E4BDE73FC8A}" type="presOf" srcId="{8A87D1F2-8E47-419F-AB9F-CAE5AF338B58}" destId="{B79E2834-20F9-4B3D-B3B5-0DD2731BC88F}" srcOrd="0" destOrd="0" presId="urn:microsoft.com/office/officeart/2018/2/layout/IconVerticalSolidList"/>
    <dgm:cxn modelId="{CEB86C9D-92DE-4B8E-A33B-B43F4DE06B35}" type="presOf" srcId="{90235D7A-D28D-422D-9C5E-DA879DDD77B4}" destId="{29A0B6E9-E193-4DD0-8371-9239B7FCEB05}" srcOrd="0" destOrd="0" presId="urn:microsoft.com/office/officeart/2018/2/layout/IconVerticalSolidList"/>
    <dgm:cxn modelId="{7C5C82A1-6E66-4BB0-96C6-890F40223628}" type="presOf" srcId="{B89BF115-7A82-4C8C-80B0-1EBF745FE183}" destId="{D3DC30F2-F751-4E13-A0D1-99B6D5D3727A}" srcOrd="0" destOrd="0" presId="urn:microsoft.com/office/officeart/2018/2/layout/IconVerticalSolidList"/>
    <dgm:cxn modelId="{AE4282D7-679C-40A6-876A-F569B0278B86}" srcId="{8A87D1F2-8E47-419F-AB9F-CAE5AF338B58}" destId="{72EB16ED-23C2-4062-B45B-5C37BC1AA12D}" srcOrd="0" destOrd="0" parTransId="{AC88B8BB-47A3-4728-A0A8-2FFDCFD50E21}" sibTransId="{B36BD8F5-4B8F-4712-9E67-D6F8EF8523CF}"/>
    <dgm:cxn modelId="{2AA371E2-DD9E-49D9-9DC9-7975ABFF90C9}" srcId="{8A87D1F2-8E47-419F-AB9F-CAE5AF338B58}" destId="{AE4477EB-E4B2-4D74-922D-6B4617626ADF}" srcOrd="1" destOrd="0" parTransId="{D0CF265D-0C7C-40FF-BDCC-59545314E8B5}" sibTransId="{0D53FEF1-650E-4E8E-B14C-F3821969C6F6}"/>
    <dgm:cxn modelId="{C44580F0-F27A-4C5C-9AE3-771F9F59A75E}" type="presParOf" srcId="{B79E2834-20F9-4B3D-B3B5-0DD2731BC88F}" destId="{B2A21F6C-1975-4720-A513-E08A44BB04C7}" srcOrd="0" destOrd="0" presId="urn:microsoft.com/office/officeart/2018/2/layout/IconVerticalSolidList"/>
    <dgm:cxn modelId="{DA617E0C-6570-4011-9554-946D783741B2}" type="presParOf" srcId="{B2A21F6C-1975-4720-A513-E08A44BB04C7}" destId="{B04F8005-561E-40F8-AE1E-48F52FDEE6E2}" srcOrd="0" destOrd="0" presId="urn:microsoft.com/office/officeart/2018/2/layout/IconVerticalSolidList"/>
    <dgm:cxn modelId="{50C7DF86-765E-4F8F-AC32-CA0B57F1CEF5}" type="presParOf" srcId="{B2A21F6C-1975-4720-A513-E08A44BB04C7}" destId="{341C6897-411D-429F-AC3F-E2CFA17D304E}" srcOrd="1" destOrd="0" presId="urn:microsoft.com/office/officeart/2018/2/layout/IconVerticalSolidList"/>
    <dgm:cxn modelId="{8DCEF0CD-0088-4F32-BAE0-D3DDDCCB4AAF}" type="presParOf" srcId="{B2A21F6C-1975-4720-A513-E08A44BB04C7}" destId="{5D53C5B9-657D-4BDD-9EAB-FB248F8D7BC1}" srcOrd="2" destOrd="0" presId="urn:microsoft.com/office/officeart/2018/2/layout/IconVerticalSolidList"/>
    <dgm:cxn modelId="{B4D85D33-AEDB-4202-A252-702987987E30}" type="presParOf" srcId="{B2A21F6C-1975-4720-A513-E08A44BB04C7}" destId="{8AF0110F-CA48-4E45-8666-AEE54DB56767}" srcOrd="3" destOrd="0" presId="urn:microsoft.com/office/officeart/2018/2/layout/IconVerticalSolidList"/>
    <dgm:cxn modelId="{02B77CB7-9DCA-4791-A9A7-775A2DBC33D4}" type="presParOf" srcId="{B79E2834-20F9-4B3D-B3B5-0DD2731BC88F}" destId="{CEC087AD-15F3-40E2-B7E8-36508BB74593}" srcOrd="1" destOrd="0" presId="urn:microsoft.com/office/officeart/2018/2/layout/IconVerticalSolidList"/>
    <dgm:cxn modelId="{FACFE625-056B-4F6F-889F-5B31A727C5F8}" type="presParOf" srcId="{B79E2834-20F9-4B3D-B3B5-0DD2731BC88F}" destId="{815E4120-509E-41C8-BC2B-DBB150FAFF32}" srcOrd="2" destOrd="0" presId="urn:microsoft.com/office/officeart/2018/2/layout/IconVerticalSolidList"/>
    <dgm:cxn modelId="{020B4BC3-2C52-48C2-AF4D-19B93C967B3D}" type="presParOf" srcId="{815E4120-509E-41C8-BC2B-DBB150FAFF32}" destId="{A0A5FDE6-78DB-4763-BFD6-B763B9FBF2A9}" srcOrd="0" destOrd="0" presId="urn:microsoft.com/office/officeart/2018/2/layout/IconVerticalSolidList"/>
    <dgm:cxn modelId="{AECC4DF6-9616-475F-9FAA-7FD50A1754A0}" type="presParOf" srcId="{815E4120-509E-41C8-BC2B-DBB150FAFF32}" destId="{4CF38C96-61B3-4BBA-B773-034E38AA0CBA}" srcOrd="1" destOrd="0" presId="urn:microsoft.com/office/officeart/2018/2/layout/IconVerticalSolidList"/>
    <dgm:cxn modelId="{9D84CFBF-8C20-4690-85B9-F9849E0CF416}" type="presParOf" srcId="{815E4120-509E-41C8-BC2B-DBB150FAFF32}" destId="{4C0FE3E2-E237-4E35-B777-25E787CC49B1}" srcOrd="2" destOrd="0" presId="urn:microsoft.com/office/officeart/2018/2/layout/IconVerticalSolidList"/>
    <dgm:cxn modelId="{4821CE7F-99BD-4043-825A-38A4E90CB6A2}" type="presParOf" srcId="{815E4120-509E-41C8-BC2B-DBB150FAFF32}" destId="{9F906F2B-A750-4B18-BCCA-72A62AAD9D7A}" srcOrd="3" destOrd="0" presId="urn:microsoft.com/office/officeart/2018/2/layout/IconVerticalSolidList"/>
    <dgm:cxn modelId="{3EB47D58-6067-466C-938C-CEDD0338047A}" type="presParOf" srcId="{B79E2834-20F9-4B3D-B3B5-0DD2731BC88F}" destId="{E2A82EDF-7E9D-443A-B3BC-9589F2ADB523}" srcOrd="3" destOrd="0" presId="urn:microsoft.com/office/officeart/2018/2/layout/IconVerticalSolidList"/>
    <dgm:cxn modelId="{6B0D8775-83EC-4367-8FCD-90A3FCCAD8F4}" type="presParOf" srcId="{B79E2834-20F9-4B3D-B3B5-0DD2731BC88F}" destId="{207A9750-7047-4FE9-AF50-072B013768A6}" srcOrd="4" destOrd="0" presId="urn:microsoft.com/office/officeart/2018/2/layout/IconVerticalSolidList"/>
    <dgm:cxn modelId="{75C7F222-960B-464D-A3D4-5BEF2A30B13C}" type="presParOf" srcId="{207A9750-7047-4FE9-AF50-072B013768A6}" destId="{5B818304-9693-4C8B-9518-980CA0A338BB}" srcOrd="0" destOrd="0" presId="urn:microsoft.com/office/officeart/2018/2/layout/IconVerticalSolidList"/>
    <dgm:cxn modelId="{6D9BB8E6-EE38-4D13-A477-E7232B79E0CE}" type="presParOf" srcId="{207A9750-7047-4FE9-AF50-072B013768A6}" destId="{3CE3D758-F4E8-4CDA-9F4C-7B7C7C2E782E}" srcOrd="1" destOrd="0" presId="urn:microsoft.com/office/officeart/2018/2/layout/IconVerticalSolidList"/>
    <dgm:cxn modelId="{F6711209-1A95-41D7-A170-72C2732EF58B}" type="presParOf" srcId="{207A9750-7047-4FE9-AF50-072B013768A6}" destId="{53DBD59B-EA8B-43D4-8753-45CB4DA1F2F0}" srcOrd="2" destOrd="0" presId="urn:microsoft.com/office/officeart/2018/2/layout/IconVerticalSolidList"/>
    <dgm:cxn modelId="{539233B4-77BF-42EC-AF33-B5AB46A84D3C}" type="presParOf" srcId="{207A9750-7047-4FE9-AF50-072B013768A6}" destId="{29A0B6E9-E193-4DD0-8371-9239B7FCEB05}" srcOrd="3" destOrd="0" presId="urn:microsoft.com/office/officeart/2018/2/layout/IconVerticalSolidList"/>
    <dgm:cxn modelId="{182B9143-B7E1-470B-9169-51F299AC215F}" type="presParOf" srcId="{B79E2834-20F9-4B3D-B3B5-0DD2731BC88F}" destId="{068C6863-AB53-40F2-BB05-5D4A086E14AC}" srcOrd="5" destOrd="0" presId="urn:microsoft.com/office/officeart/2018/2/layout/IconVerticalSolidList"/>
    <dgm:cxn modelId="{AF890E14-230A-43C2-B330-857AEA1C5042}" type="presParOf" srcId="{B79E2834-20F9-4B3D-B3B5-0DD2731BC88F}" destId="{504DB5ED-2537-47A1-9769-EBB09F30517A}" srcOrd="6" destOrd="0" presId="urn:microsoft.com/office/officeart/2018/2/layout/IconVerticalSolidList"/>
    <dgm:cxn modelId="{3A824C81-7C84-4407-8219-E281F62558B5}" type="presParOf" srcId="{504DB5ED-2537-47A1-9769-EBB09F30517A}" destId="{B92223F1-9F7F-46D4-A595-6DFF2B923768}" srcOrd="0" destOrd="0" presId="urn:microsoft.com/office/officeart/2018/2/layout/IconVerticalSolidList"/>
    <dgm:cxn modelId="{31D1C97F-75AD-4B7A-8B7E-315AC00981C1}" type="presParOf" srcId="{504DB5ED-2537-47A1-9769-EBB09F30517A}" destId="{7284665B-BDBC-4E42-BB07-2174C1910898}" srcOrd="1" destOrd="0" presId="urn:microsoft.com/office/officeart/2018/2/layout/IconVerticalSolidList"/>
    <dgm:cxn modelId="{C5D35184-534A-4DA3-94DD-99E40D19BBAA}" type="presParOf" srcId="{504DB5ED-2537-47A1-9769-EBB09F30517A}" destId="{31D1F2F1-32F8-4EF1-B7DF-DD9B6FAAE46E}" srcOrd="2" destOrd="0" presId="urn:microsoft.com/office/officeart/2018/2/layout/IconVerticalSolidList"/>
    <dgm:cxn modelId="{AB483B4A-3BBB-4E70-947B-BA230DFB7E15}" type="presParOf" srcId="{504DB5ED-2537-47A1-9769-EBB09F30517A}" destId="{D3DC30F2-F751-4E13-A0D1-99B6D5D372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F8005-561E-40F8-AE1E-48F52FDEE6E2}">
      <dsp:nvSpPr>
        <dsp:cNvPr id="0" name=""/>
        <dsp:cNvSpPr/>
      </dsp:nvSpPr>
      <dsp:spPr>
        <a:xfrm>
          <a:off x="0" y="1609"/>
          <a:ext cx="9363456" cy="815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C6897-411D-429F-AC3F-E2CFA17D304E}">
      <dsp:nvSpPr>
        <dsp:cNvPr id="0" name=""/>
        <dsp:cNvSpPr/>
      </dsp:nvSpPr>
      <dsp:spPr>
        <a:xfrm>
          <a:off x="246702" y="185106"/>
          <a:ext cx="448549" cy="4485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0110F-CA48-4E45-8666-AEE54DB56767}">
      <dsp:nvSpPr>
        <dsp:cNvPr id="0" name=""/>
        <dsp:cNvSpPr/>
      </dsp:nvSpPr>
      <dsp:spPr>
        <a:xfrm>
          <a:off x="941954" y="1609"/>
          <a:ext cx="8421501" cy="81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2" tIns="86312" rIns="86312" bIns="86312" numCol="1" spcCol="1270" anchor="ctr" anchorCtr="0">
          <a:noAutofit/>
        </a:bodyPr>
        <a:lstStyle/>
        <a:p>
          <a:pPr marL="0" lvl="0" indent="0" algn="l" defTabSz="977900">
            <a:lnSpc>
              <a:spcPct val="100000"/>
            </a:lnSpc>
            <a:spcBef>
              <a:spcPct val="0"/>
            </a:spcBef>
            <a:spcAft>
              <a:spcPct val="35000"/>
            </a:spcAft>
            <a:buNone/>
          </a:pPr>
          <a:r>
            <a:rPr lang="en-US" sz="2200" kern="1200"/>
            <a:t>Barbera (Barb) Scoby, </a:t>
          </a:r>
          <a:r>
            <a:rPr lang="en-US" sz="2200" kern="1200">
              <a:hlinkClick xmlns:r="http://schemas.openxmlformats.org/officeDocument/2006/relationships" r:id="rId3"/>
            </a:rPr>
            <a:t>bscoby@illinoisheartland.org</a:t>
          </a:r>
          <a:endParaRPr lang="en-US" sz="2200" kern="1200"/>
        </a:p>
      </dsp:txBody>
      <dsp:txXfrm>
        <a:off x="941954" y="1609"/>
        <a:ext cx="8421501" cy="815544"/>
      </dsp:txXfrm>
    </dsp:sp>
    <dsp:sp modelId="{A0A5FDE6-78DB-4763-BFD6-B763B9FBF2A9}">
      <dsp:nvSpPr>
        <dsp:cNvPr id="0" name=""/>
        <dsp:cNvSpPr/>
      </dsp:nvSpPr>
      <dsp:spPr>
        <a:xfrm>
          <a:off x="0" y="1021040"/>
          <a:ext cx="9363456" cy="815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F38C96-61B3-4BBA-B773-034E38AA0CBA}">
      <dsp:nvSpPr>
        <dsp:cNvPr id="0" name=""/>
        <dsp:cNvSpPr/>
      </dsp:nvSpPr>
      <dsp:spPr>
        <a:xfrm>
          <a:off x="246702" y="1204537"/>
          <a:ext cx="448549" cy="448549"/>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06F2B-A750-4B18-BCCA-72A62AAD9D7A}">
      <dsp:nvSpPr>
        <dsp:cNvPr id="0" name=""/>
        <dsp:cNvSpPr/>
      </dsp:nvSpPr>
      <dsp:spPr>
        <a:xfrm>
          <a:off x="941954" y="1021040"/>
          <a:ext cx="8421501" cy="81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2" tIns="86312" rIns="86312" bIns="86312" numCol="1" spcCol="1270" anchor="ctr" anchorCtr="0">
          <a:noAutofit/>
        </a:bodyPr>
        <a:lstStyle/>
        <a:p>
          <a:pPr marL="0" lvl="0" indent="0" algn="l" defTabSz="977900">
            <a:lnSpc>
              <a:spcPct val="100000"/>
            </a:lnSpc>
            <a:spcBef>
              <a:spcPct val="0"/>
            </a:spcBef>
            <a:spcAft>
              <a:spcPct val="35000"/>
            </a:spcAft>
            <a:buNone/>
          </a:pPr>
          <a:r>
            <a:rPr lang="en-US" sz="2200" kern="1200"/>
            <a:t>Eric McKinney, </a:t>
          </a:r>
          <a:r>
            <a:rPr lang="en-US" sz="2200" kern="1200">
              <a:hlinkClick xmlns:r="http://schemas.openxmlformats.org/officeDocument/2006/relationships" r:id="rId6"/>
            </a:rPr>
            <a:t>emckinney@illinoisheartland.org</a:t>
          </a:r>
          <a:endParaRPr lang="en-US" sz="2200" kern="1200"/>
        </a:p>
      </dsp:txBody>
      <dsp:txXfrm>
        <a:off x="941954" y="1021040"/>
        <a:ext cx="8421501" cy="815544"/>
      </dsp:txXfrm>
    </dsp:sp>
    <dsp:sp modelId="{5B818304-9693-4C8B-9518-980CA0A338BB}">
      <dsp:nvSpPr>
        <dsp:cNvPr id="0" name=""/>
        <dsp:cNvSpPr/>
      </dsp:nvSpPr>
      <dsp:spPr>
        <a:xfrm>
          <a:off x="0" y="2040471"/>
          <a:ext cx="9363456" cy="815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3D758-F4E8-4CDA-9F4C-7B7C7C2E782E}">
      <dsp:nvSpPr>
        <dsp:cNvPr id="0" name=""/>
        <dsp:cNvSpPr/>
      </dsp:nvSpPr>
      <dsp:spPr>
        <a:xfrm>
          <a:off x="246702" y="2223968"/>
          <a:ext cx="448549" cy="4485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A0B6E9-E193-4DD0-8371-9239B7FCEB05}">
      <dsp:nvSpPr>
        <dsp:cNvPr id="0" name=""/>
        <dsp:cNvSpPr/>
      </dsp:nvSpPr>
      <dsp:spPr>
        <a:xfrm>
          <a:off x="941954" y="2040471"/>
          <a:ext cx="8421501" cy="81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2" tIns="86312" rIns="86312" bIns="86312" numCol="1" spcCol="1270" anchor="ctr" anchorCtr="0">
          <a:noAutofit/>
        </a:bodyPr>
        <a:lstStyle/>
        <a:p>
          <a:pPr marL="0" lvl="0" indent="0" algn="l" defTabSz="977900">
            <a:lnSpc>
              <a:spcPct val="100000"/>
            </a:lnSpc>
            <a:spcBef>
              <a:spcPct val="0"/>
            </a:spcBef>
            <a:spcAft>
              <a:spcPct val="35000"/>
            </a:spcAft>
            <a:buNone/>
          </a:pPr>
          <a:r>
            <a:rPr lang="en-US" sz="2200" kern="1200"/>
            <a:t>Mary Cornell, </a:t>
          </a:r>
          <a:r>
            <a:rPr lang="en-US" sz="2200" kern="1200">
              <a:hlinkClick xmlns:r="http://schemas.openxmlformats.org/officeDocument/2006/relationships" r:id="rId9"/>
            </a:rPr>
            <a:t>mcornell@illinoisheartland.org</a:t>
          </a:r>
          <a:endParaRPr lang="en-US" sz="2200" kern="1200"/>
        </a:p>
      </dsp:txBody>
      <dsp:txXfrm>
        <a:off x="941954" y="2040471"/>
        <a:ext cx="8421501" cy="815544"/>
      </dsp:txXfrm>
    </dsp:sp>
    <dsp:sp modelId="{B92223F1-9F7F-46D4-A595-6DFF2B923768}">
      <dsp:nvSpPr>
        <dsp:cNvPr id="0" name=""/>
        <dsp:cNvSpPr/>
      </dsp:nvSpPr>
      <dsp:spPr>
        <a:xfrm>
          <a:off x="0" y="3059902"/>
          <a:ext cx="9363456" cy="81554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84665B-BDBC-4E42-BB07-2174C1910898}">
      <dsp:nvSpPr>
        <dsp:cNvPr id="0" name=""/>
        <dsp:cNvSpPr/>
      </dsp:nvSpPr>
      <dsp:spPr>
        <a:xfrm>
          <a:off x="246702" y="3243399"/>
          <a:ext cx="448549" cy="448549"/>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C30F2-F751-4E13-A0D1-99B6D5D3727A}">
      <dsp:nvSpPr>
        <dsp:cNvPr id="0" name=""/>
        <dsp:cNvSpPr/>
      </dsp:nvSpPr>
      <dsp:spPr>
        <a:xfrm>
          <a:off x="941954" y="3059902"/>
          <a:ext cx="8421501" cy="815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312" tIns="86312" rIns="86312" bIns="86312" numCol="1" spcCol="1270" anchor="ctr" anchorCtr="0">
          <a:noAutofit/>
        </a:bodyPr>
        <a:lstStyle/>
        <a:p>
          <a:pPr marL="0" lvl="0" indent="0" algn="l" defTabSz="977900">
            <a:lnSpc>
              <a:spcPct val="100000"/>
            </a:lnSpc>
            <a:spcBef>
              <a:spcPct val="0"/>
            </a:spcBef>
            <a:spcAft>
              <a:spcPct val="35000"/>
            </a:spcAft>
            <a:buNone/>
          </a:pPr>
          <a:r>
            <a:rPr lang="en-US" sz="2200" kern="1200"/>
            <a:t>Dr. Pamela Thomas, </a:t>
          </a:r>
          <a:r>
            <a:rPr lang="en-US" sz="2200" kern="1200">
              <a:hlinkClick xmlns:r="http://schemas.openxmlformats.org/officeDocument/2006/relationships" r:id="rId12"/>
            </a:rPr>
            <a:t>pthomas@Illinoisheartland.org</a:t>
          </a:r>
          <a:endParaRPr lang="en-US" sz="2200" kern="1200"/>
        </a:p>
      </dsp:txBody>
      <dsp:txXfrm>
        <a:off x="941954" y="3059902"/>
        <a:ext cx="8421501" cy="81554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11/15/2022</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11/15/2022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mailto:cmc@illinoisheartland.or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going to talk about the free cataloging services that the CMC provides to all libraries in Illinois.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226656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413540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today’s agenda. I will provide a brief introduction about the CMC, criteria and guidelines, introduce you to the CMC team along with contact information, and then provide a brief summary. I will also take questions at the end of the presentation.</a:t>
            </a:r>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CMC has been in existence since 2001. It is funded through the state library. </a:t>
            </a:r>
            <a:r>
              <a:rPr lang="en-US" sz="1200" b="0" i="0" dirty="0">
                <a:effectLst/>
              </a:rPr>
              <a:t>The mission of the Cataloging Maintenance Center (CMC) is to provide cataloging support to Illinois library system members, which means that the CMC offers free cataloging services to all libraries in Illinois, even standalone libraries.</a:t>
            </a: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332601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requesting library must be a library system member (many standalone libraries are for resource sharing purposes): Illinois Heartland Library System (IHLS), Reaching Across Illinois Library System (RAILS), or Chicago Public Library (CPL) System. Eligible collections for original or copy cataloging include local authors, genealogy, local history, and special collections (as defined by your library; for example: community cookbooks, government documents, world languages, etc.). Eligible collections of material in most modern world languages can be accommodated. We can also catalog braille materials. (</a:t>
            </a:r>
            <a:r>
              <a:rPr lang="en-US" dirty="0">
                <a:cs typeface="Calibri"/>
              </a:rPr>
              <a:t>I realize that braille is not a language.) Local publishers are not eligible for free cataloging. </a:t>
            </a:r>
            <a:r>
              <a:rPr lang="en-US" dirty="0"/>
              <a:t>The CMC provides training using Moodle on the SHARE training website. We currently offer courses on Cataloging 3D Objects, Kits, and Realia; Subject Analysis; Cataloging Basics; RDA Book Training; and RDA Video and Audio Recordings Training. We also present monthly webinars, Online with the CMC, from August-May; this fiscal year, we are covering topics from book repair to digitizing photos. Is your database full of minimal records or missing OCLC numbers? Then, the CMC staff can help. Please email the CMC, </a:t>
            </a:r>
            <a:r>
              <a:rPr lang="en-US" dirty="0">
                <a:hlinkClick r:id="rId3"/>
              </a:rPr>
              <a:t>cmc@illinoisheartland.org</a:t>
            </a:r>
            <a:r>
              <a:rPr lang="en-US" dirty="0"/>
              <a:t> to discuss your database cleanup project. The CMC has enhanced or identified bibliographic record merges in more than 17,000 records for the PrairieCat cleanup project. I will discuss the Consortia of Academic and Research Libraries in Illinois (CARLI) cleanup project in a few minutes.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3382001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contact the CMC to determine if your item or items are eligible for free cataloging. When sending items through delivery, please provide contact information and make sure your items are identified/property stamped for your location. Ship all items marked with the current ILDS label. What library classification would you like added to the OCLC record? Put that in the notes section on the ILDS label. You can send one item or as many items that will fit in a box. The box should not weigh more than 40 pounds. In some circumstances, CMC staff may be able to visit your library to complete the cataloging. Travel by CMC staff will be on a limited basis, depending on several factors (i.e., availability of staff, distance, size of the collection to be cataloged, condition of the collection, etc.). Wi-Fi capability is required. Items will be cataloged in the order they are received with turnaround time varying depending on the scope of the project and other factors. Most items will be returned within 30 days (current turnaround time is 2 weeks). However, if you have an item that needs to be cataloged quickly, just add Rush to the Notes section on the ILDS label and we will catalog your item right away. CMC staff will create an original bibliographic record in OCLC or will supply an existing OCLC record. An export file of bibliographic records will be sent to your library to import into your local catalog/database in a .dat format. CMC staff will not create item or holding records for individual copies. When sending items written by local authors, please provide information about the author's relationship to the state of Illinois (current or previous resident of Illinois, works or worked in Illinois, etc.) and any other pertinent information, since the majority of the CMC staff can create name authority records in OCLC, and any and all information is helpful.</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3815619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just finished interviewing for a metadata cataloger, who will start in early December.</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136293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contact information for all of us.</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561369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Katie, Blake, and Bonnie are our full-time, temporary, special project catalogers, working on the Alma cleanup project. </a:t>
            </a:r>
            <a:r>
              <a:rPr lang="en-US" sz="1200" dirty="0">
                <a:solidFill>
                  <a:schemeClr val="tx1">
                    <a:alpha val="60000"/>
                  </a:schemeClr>
                </a:solidFill>
              </a:rPr>
              <a:t>In September 2021, the CMC hired three temporary, full-time catalogers to merge, edit, update, and/or delete duplicate records in the Consortium of Academic and Research Libraries in Illinois (CARLI) database.  To date, 25,862 bibliographic records have been edited; 2,951,376 records have been deleted, and 174,269 records have been merged. We finished interviews for a new special project cataloger (replacing Bonnie), who will start later this month.</a:t>
            </a:r>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1609842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Here is my contact information, the CMC email, and our website.</a:t>
            </a:r>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91350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pthomas@illinoisheartland.org"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www.illinoisheartland.org/cmc" TargetMode="External"/><Relationship Id="rId4" Type="http://schemas.openxmlformats.org/officeDocument/2006/relationships/hyperlink" Target="mailto:cmc@illinoisheartland.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hyperlink" Target="https://creativecommons.org/licenses/by-nc-sa/3.0/" TargetMode="External"/><Relationship Id="rId4" Type="http://schemas.openxmlformats.org/officeDocument/2006/relationships/hyperlink" Target="http://librarianshipstudies.blogspot.com/2015/05/cataloging-glossary-library.html?spref=p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cmc@illinoisheartland.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Library_catalog" TargetMode="External"/><Relationship Id="rId2" Type="http://schemas.openxmlformats.org/officeDocument/2006/relationships/image" Target="../media/image20.JPG"/><Relationship Id="rId1" Type="http://schemas.openxmlformats.org/officeDocument/2006/relationships/slideLayout" Target="../slideLayouts/slideLayout16.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dirty="0"/>
              <a:t>What Can the Cataloging Maintenance Center (CMC) Do for CCS?</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1524000" y="3842068"/>
            <a:ext cx="9144000" cy="1655762"/>
          </a:xfrm>
        </p:spPr>
        <p:txBody>
          <a:bodyPr/>
          <a:lstStyle/>
          <a:p>
            <a:r>
              <a:rPr lang="en-US" dirty="0"/>
              <a:t>Dr. Pamela Thomas, CMC/IHLS</a:t>
            </a:r>
          </a:p>
          <a:p>
            <a:r>
              <a:rPr lang="en-US" dirty="0"/>
              <a:t>November 16, 2023</a:t>
            </a:r>
          </a:p>
          <a:p>
            <a:r>
              <a:rPr lang="en-US" dirty="0"/>
              <a:t>9:30 a.m.</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a:lstStyle/>
          <a:p>
            <a:r>
              <a:rPr lang="en-US" dirty="0">
                <a:solidFill>
                  <a:schemeClr val="bg1"/>
                </a:solidFill>
              </a:rPr>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524000" y="3602038"/>
            <a:ext cx="9144000" cy="1952942"/>
          </a:xfrm>
        </p:spPr>
        <p:txBody>
          <a:bodyPr>
            <a:normAutofit lnSpcReduction="10000"/>
          </a:bodyPr>
          <a:lstStyle/>
          <a:p>
            <a:r>
              <a:rPr lang="en-US" sz="2800" dirty="0"/>
              <a:t>Dr. Pamela Thomas</a:t>
            </a:r>
          </a:p>
          <a:p>
            <a:r>
              <a:rPr lang="en-US" sz="2800" dirty="0">
                <a:hlinkClick r:id="rId3"/>
              </a:rPr>
              <a:t>pthomas@illinoisheartland.org</a:t>
            </a:r>
            <a:r>
              <a:rPr lang="en-US" sz="2800" dirty="0"/>
              <a:t> </a:t>
            </a:r>
          </a:p>
          <a:p>
            <a:r>
              <a:rPr lang="en-US" sz="2800" dirty="0">
                <a:hlinkClick r:id="rId4"/>
              </a:rPr>
              <a:t>cmc@illinoisheartland.org</a:t>
            </a:r>
            <a:r>
              <a:rPr lang="en-US" sz="2800" dirty="0"/>
              <a:t> </a:t>
            </a:r>
          </a:p>
          <a:p>
            <a:r>
              <a:rPr lang="en-US" sz="2800" dirty="0">
                <a:hlinkClick r:id="rId5"/>
              </a:rPr>
              <a:t>https://www.illinoisheartland.org/cmc</a:t>
            </a:r>
            <a:r>
              <a:rPr lang="en-US" sz="2800" dirty="0"/>
              <a:t> </a:t>
            </a:r>
          </a:p>
        </p:txBody>
      </p:sp>
    </p:spTree>
    <p:extLst>
      <p:ext uri="{BB962C8B-B14F-4D97-AF65-F5344CB8AC3E}">
        <p14:creationId xmlns:p14="http://schemas.microsoft.com/office/powerpoint/2010/main" val="257793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3558B-7792-7341-0A01-8C447DDDAD9C}"/>
              </a:ext>
            </a:extLst>
          </p:cNvPr>
          <p:cNvSpPr>
            <a:spLocks noGrp="1"/>
          </p:cNvSpPr>
          <p:nvPr>
            <p:ph type="ctrTitle"/>
          </p:nvPr>
        </p:nvSpPr>
        <p:spPr/>
        <p:txBody>
          <a:bodyPr/>
          <a:lstStyle/>
          <a:p>
            <a:r>
              <a:rPr lang="en-US" dirty="0">
                <a:solidFill>
                  <a:schemeClr val="bg1"/>
                </a:solidFill>
              </a:rPr>
              <a:t>Questions?</a:t>
            </a:r>
          </a:p>
        </p:txBody>
      </p:sp>
    </p:spTree>
    <p:extLst>
      <p:ext uri="{BB962C8B-B14F-4D97-AF65-F5344CB8AC3E}">
        <p14:creationId xmlns:p14="http://schemas.microsoft.com/office/powerpoint/2010/main" val="303933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dirty="0"/>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1575592463"/>
              </p:ext>
            </p:extLst>
          </p:nvPr>
        </p:nvGraphicFramePr>
        <p:xfrm>
          <a:off x="7082790" y="851767"/>
          <a:ext cx="4680966" cy="3995428"/>
        </p:xfrm>
        <a:graphic>
          <a:graphicData uri="http://schemas.openxmlformats.org/drawingml/2006/table">
            <a:tbl>
              <a:tblPr firstRow="1" bandRow="1"/>
              <a:tblGrid>
                <a:gridCol w="4680966">
                  <a:extLst>
                    <a:ext uri="{9D8B030D-6E8A-4147-A177-3AD203B41FA5}">
                      <a16:colId xmlns:a16="http://schemas.microsoft.com/office/drawing/2014/main" val="1563570424"/>
                    </a:ext>
                  </a:extLst>
                </a:gridCol>
              </a:tblGrid>
              <a:tr h="7556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2800" dirty="0">
                        <a:latin typeface="+mn-lt"/>
                        <a:cs typeface="Gill Sans Light" panose="020B0302020104020203" pitchFamily="34" charset="-79"/>
                      </a:endParaRPr>
                    </a:p>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mn-lt"/>
                          <a:cs typeface="Gill Sans Light" panose="020B0302020104020203" pitchFamily="34" charset="-79"/>
                        </a:rPr>
                        <a:t>INTRODUCTION</a:t>
                      </a: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kern="1200" dirty="0">
                          <a:solidFill>
                            <a:schemeClr val="tx1"/>
                          </a:solidFill>
                          <a:latin typeface="+mn-lt"/>
                          <a:ea typeface="+mn-ea"/>
                          <a:cs typeface="Gill Sans Light" panose="020B0302020104020203" pitchFamily="34" charset="-79"/>
                        </a:rPr>
                        <a:t>CRITERIA AND GUIDELINES</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mn-lt"/>
                          <a:cs typeface="Gill Sans Light" panose="020B0302020104020203" pitchFamily="34" charset="-79"/>
                        </a:rPr>
                        <a:t>CMC TEAM &amp; CONTACT INFORMATION</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9205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800" dirty="0">
                          <a:latin typeface="+mn-lt"/>
                          <a:cs typeface="Gill Sans Light" panose="020B0302020104020203" pitchFamily="34" charset="-79"/>
                        </a:rPr>
                        <a:t>SUMMARY</a:t>
                      </a: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a:extLst>
              <a:ext uri="{FF2B5EF4-FFF2-40B4-BE49-F238E27FC236}">
                <a16:creationId xmlns:a16="http://schemas.microsoft.com/office/drawing/2014/main" id="{64C89AC3-3D7A-65BB-C3F4-2B1CB19E78D1}"/>
              </a:ext>
            </a:extLst>
          </p:cNvPr>
          <p:cNvSpPr>
            <a:spLocks noGrp="1"/>
          </p:cNvSpPr>
          <p:nvPr>
            <p:ph sz="half" idx="1"/>
          </p:nvPr>
        </p:nvSpPr>
        <p:spPr>
          <a:xfrm>
            <a:off x="576071" y="1825625"/>
            <a:ext cx="5443729" cy="3397885"/>
          </a:xfrm>
        </p:spPr>
        <p:txBody>
          <a:bodyPr>
            <a:normAutofit/>
          </a:bodyPr>
          <a:lstStyle/>
          <a:p>
            <a:r>
              <a:rPr lang="en-US" dirty="0"/>
              <a:t>CMC, circa 2001</a:t>
            </a:r>
          </a:p>
          <a:p>
            <a:r>
              <a:rPr lang="en-US" dirty="0"/>
              <a:t>State-funded</a:t>
            </a:r>
          </a:p>
          <a:p>
            <a:r>
              <a:rPr lang="en-US" dirty="0"/>
              <a:t>CMC mission</a:t>
            </a:r>
          </a:p>
          <a:p>
            <a:r>
              <a:rPr lang="en-US" dirty="0"/>
              <a:t>Free cataloging to all Illinois libraries</a:t>
            </a:r>
          </a:p>
        </p:txBody>
      </p:sp>
      <p:pic>
        <p:nvPicPr>
          <p:cNvPr id="22" name="Picture Placeholder 21">
            <a:extLst>
              <a:ext uri="{FF2B5EF4-FFF2-40B4-BE49-F238E27FC236}">
                <a16:creationId xmlns:a16="http://schemas.microsoft.com/office/drawing/2014/main" id="{07415596-3C86-E792-A622-F817DB08D587}"/>
              </a:ext>
            </a:extLst>
          </p:cNvPr>
          <p:cNvPicPr>
            <a:picLocks noGrp="1" noChangeAspect="1"/>
          </p:cNvPicPr>
          <p:nvPr>
            <p:ph sz="half" idx="2"/>
          </p:nvPr>
        </p:nvPicPr>
        <p:blipFill rotWithShape="1">
          <a:blip r:embed="rId3">
            <a:extLst>
              <a:ext uri="{837473B0-CC2E-450A-ABE3-18F120FF3D39}">
                <a1611:picAttrSrcUrl xmlns:a1611="http://schemas.microsoft.com/office/drawing/2016/11/main" r:id="rId4"/>
              </a:ext>
            </a:extLst>
          </a:blip>
          <a:srcRect l="20230" t="7690" r="20230" b="7203"/>
          <a:stretch/>
        </p:blipFill>
        <p:spPr>
          <a:xfrm>
            <a:off x="6172200" y="1108709"/>
            <a:ext cx="5181600" cy="3703321"/>
          </a:xfrm>
          <a:noFill/>
        </p:spPr>
      </p:pic>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a:xfrm>
            <a:off x="576071" y="704088"/>
            <a:ext cx="9144000" cy="676656"/>
          </a:xfrm>
        </p:spPr>
        <p:txBody>
          <a:bodyPr anchor="b">
            <a:noAutofit/>
          </a:bodyPr>
          <a:lstStyle/>
          <a:p>
            <a:r>
              <a:rPr lang="en-US" sz="6000" dirty="0">
                <a:solidFill>
                  <a:schemeClr val="bg1"/>
                </a:solidFill>
              </a:rPr>
              <a:t>introduction</a:t>
            </a:r>
          </a:p>
        </p:txBody>
      </p:sp>
      <p:sp>
        <p:nvSpPr>
          <p:cNvPr id="2" name="TextBox 1">
            <a:extLst>
              <a:ext uri="{FF2B5EF4-FFF2-40B4-BE49-F238E27FC236}">
                <a16:creationId xmlns:a16="http://schemas.microsoft.com/office/drawing/2014/main" id="{AE896F46-22DB-3F06-95B6-8BA90BDE0751}"/>
              </a:ext>
            </a:extLst>
          </p:cNvPr>
          <p:cNvSpPr txBox="1"/>
          <p:nvPr/>
        </p:nvSpPr>
        <p:spPr>
          <a:xfrm>
            <a:off x="8881648" y="4925348"/>
            <a:ext cx="247215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librarianshipstudies.blogspot.com/2015/05/cataloging-glossary-library.html?spref=pi">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435077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p:txBody>
          <a:bodyPr/>
          <a:lstStyle/>
          <a:p>
            <a:r>
              <a:rPr lang="en-US" dirty="0"/>
              <a:t>criteria</a:t>
            </a:r>
          </a:p>
        </p:txBody>
      </p:sp>
      <p:sp>
        <p:nvSpPr>
          <p:cNvPr id="2" name="TextBox 1">
            <a:extLst>
              <a:ext uri="{FF2B5EF4-FFF2-40B4-BE49-F238E27FC236}">
                <a16:creationId xmlns:a16="http://schemas.microsoft.com/office/drawing/2014/main" id="{AE68E001-286B-6A15-B94D-B1AD472D7FAE}"/>
              </a:ext>
            </a:extLst>
          </p:cNvPr>
          <p:cNvSpPr txBox="1"/>
          <p:nvPr/>
        </p:nvSpPr>
        <p:spPr>
          <a:xfrm>
            <a:off x="7498080" y="1012954"/>
            <a:ext cx="3749040" cy="4832092"/>
          </a:xfrm>
          <a:prstGeom prst="rect">
            <a:avLst/>
          </a:prstGeom>
          <a:noFill/>
        </p:spPr>
        <p:txBody>
          <a:bodyPr wrap="square" rtlCol="0">
            <a:spAutoFit/>
          </a:bodyPr>
          <a:lstStyle/>
          <a:p>
            <a:pPr marL="457200" indent="-457200">
              <a:buFont typeface="Arial" panose="020B0604020202020204" pitchFamily="34" charset="0"/>
              <a:buChar char="•"/>
            </a:pPr>
            <a:r>
              <a:rPr lang="en-US" sz="2800" dirty="0"/>
              <a:t>Libraries must be a library system member</a:t>
            </a:r>
          </a:p>
          <a:p>
            <a:pPr marL="457200" indent="-457200">
              <a:buFont typeface="Arial" panose="020B0604020202020204" pitchFamily="34" charset="0"/>
              <a:buChar char="•"/>
            </a:pPr>
            <a:r>
              <a:rPr lang="en-US" sz="2800" dirty="0"/>
              <a:t>Local authors, genealogy, history, or special collections</a:t>
            </a:r>
          </a:p>
          <a:p>
            <a:pPr marL="914400" lvl="1" indent="-457200">
              <a:buFont typeface="Courier New" panose="02070309020205020404" pitchFamily="49" charset="0"/>
              <a:buChar char="o"/>
            </a:pPr>
            <a:r>
              <a:rPr lang="en-US" sz="2800" dirty="0"/>
              <a:t>Most modern world languages</a:t>
            </a:r>
          </a:p>
          <a:p>
            <a:pPr marL="914400" lvl="1" indent="-457200">
              <a:buFont typeface="Courier New" panose="02070309020205020404" pitchFamily="49" charset="0"/>
              <a:buChar char="o"/>
            </a:pPr>
            <a:r>
              <a:rPr lang="en-US" sz="2800" dirty="0"/>
              <a:t>Braille</a:t>
            </a:r>
          </a:p>
          <a:p>
            <a:pPr marL="457200" indent="-457200">
              <a:buFont typeface="Arial" panose="020B0604020202020204" pitchFamily="34" charset="0"/>
              <a:buChar char="•"/>
            </a:pPr>
            <a:r>
              <a:rPr lang="en-US" sz="2800" dirty="0"/>
              <a:t>Training</a:t>
            </a:r>
          </a:p>
          <a:p>
            <a:pPr marL="457200" indent="-457200">
              <a:buFont typeface="Arial" panose="020B0604020202020204" pitchFamily="34" charset="0"/>
              <a:buChar char="•"/>
            </a:pPr>
            <a:r>
              <a:rPr lang="en-US" sz="2800" dirty="0"/>
              <a:t>Database cleanup</a:t>
            </a:r>
          </a:p>
        </p:txBody>
      </p:sp>
    </p:spTree>
    <p:extLst>
      <p:ext uri="{BB962C8B-B14F-4D97-AF65-F5344CB8AC3E}">
        <p14:creationId xmlns:p14="http://schemas.microsoft.com/office/powerpoint/2010/main" val="520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26A2-CDEE-0081-7542-2AC02A2FD5A4}"/>
              </a:ext>
            </a:extLst>
          </p:cNvPr>
          <p:cNvSpPr>
            <a:spLocks noGrp="1"/>
          </p:cNvSpPr>
          <p:nvPr>
            <p:ph type="title"/>
          </p:nvPr>
        </p:nvSpPr>
        <p:spPr/>
        <p:txBody>
          <a:bodyPr/>
          <a:lstStyle/>
          <a:p>
            <a:r>
              <a:rPr lang="en-US" dirty="0"/>
              <a:t>guidelines</a:t>
            </a:r>
          </a:p>
        </p:txBody>
      </p:sp>
      <p:sp>
        <p:nvSpPr>
          <p:cNvPr id="3" name="Content Placeholder 2">
            <a:extLst>
              <a:ext uri="{FF2B5EF4-FFF2-40B4-BE49-F238E27FC236}">
                <a16:creationId xmlns:a16="http://schemas.microsoft.com/office/drawing/2014/main" id="{6D775207-168C-88E6-5E78-F795FBC7FE1D}"/>
              </a:ext>
            </a:extLst>
          </p:cNvPr>
          <p:cNvSpPr>
            <a:spLocks noGrp="1"/>
          </p:cNvSpPr>
          <p:nvPr>
            <p:ph idx="1"/>
          </p:nvPr>
        </p:nvSpPr>
        <p:spPr>
          <a:xfrm>
            <a:off x="7141930" y="880110"/>
            <a:ext cx="5770160" cy="5634990"/>
          </a:xfrm>
        </p:spPr>
        <p:txBody>
          <a:bodyPr>
            <a:normAutofit lnSpcReduction="10000"/>
          </a:bodyPr>
          <a:lstStyle/>
          <a:p>
            <a:pPr marL="457200" indent="-457200" algn="l" defTabSz="914400">
              <a:lnSpc>
                <a:spcPct val="85000"/>
              </a:lnSpc>
              <a:spcAft>
                <a:spcPts val="600"/>
              </a:spcAft>
              <a:buFont typeface="Arial" panose="020B0604020202020204" pitchFamily="34" charset="0"/>
              <a:buChar char="•"/>
            </a:pPr>
            <a:r>
              <a:rPr lang="en-US" sz="2800" b="0" i="0" cap="none" dirty="0">
                <a:effectLst/>
              </a:rPr>
              <a:t>Determine eligibility, </a:t>
            </a:r>
            <a:r>
              <a:rPr lang="en-US" sz="2800" i="0" cap="none" dirty="0">
                <a:effectLst/>
                <a:hlinkClick r:id="rId3">
                  <a:extLst>
                    <a:ext uri="{A12FA001-AC4F-418D-AE19-62706E023703}">
                      <ahyp:hlinkClr xmlns:ahyp="http://schemas.microsoft.com/office/drawing/2018/hyperlinkcolor" val="tx"/>
                    </a:ext>
                  </a:extLst>
                </a:hlinkClick>
              </a:rPr>
              <a:t>cmc@illinoisheartland.org</a:t>
            </a:r>
            <a:endParaRPr lang="en-US" sz="2800" cap="none" dirty="0"/>
          </a:p>
          <a:p>
            <a:pPr marL="457200" indent="-457200" algn="l" defTabSz="914400">
              <a:lnSpc>
                <a:spcPct val="85000"/>
              </a:lnSpc>
              <a:spcAft>
                <a:spcPts val="600"/>
              </a:spcAft>
              <a:buFont typeface="Arial" panose="020B0604020202020204" pitchFamily="34" charset="0"/>
              <a:buChar char="•"/>
            </a:pPr>
            <a:r>
              <a:rPr lang="en-US" sz="2800" b="0" i="0" cap="none" dirty="0">
                <a:effectLst/>
              </a:rPr>
              <a:t>ILDS</a:t>
            </a:r>
          </a:p>
          <a:p>
            <a:pPr marL="457200" indent="-457200" algn="l" defTabSz="914400">
              <a:lnSpc>
                <a:spcPct val="85000"/>
              </a:lnSpc>
              <a:spcAft>
                <a:spcPts val="600"/>
              </a:spcAft>
              <a:buFont typeface="Arial" panose="020B0604020202020204" pitchFamily="34" charset="0"/>
              <a:buChar char="•"/>
            </a:pPr>
            <a:r>
              <a:rPr lang="en-US" sz="2800" b="0" i="0" cap="none" dirty="0">
                <a:effectLst/>
              </a:rPr>
              <a:t>Property stamp your items! </a:t>
            </a:r>
          </a:p>
          <a:p>
            <a:pPr marL="457200" indent="-457200" algn="l" defTabSz="914400">
              <a:lnSpc>
                <a:spcPct val="85000"/>
              </a:lnSpc>
              <a:spcAft>
                <a:spcPts val="600"/>
              </a:spcAft>
              <a:buFont typeface="Arial" panose="020B0604020202020204" pitchFamily="34" charset="0"/>
              <a:buChar char="•"/>
            </a:pPr>
            <a:r>
              <a:rPr lang="en-US" sz="2800" cap="none" dirty="0"/>
              <a:t>L</a:t>
            </a:r>
            <a:r>
              <a:rPr lang="en-US" sz="2800" b="0" i="0" cap="none" dirty="0">
                <a:effectLst/>
              </a:rPr>
              <a:t>ibrary classification?</a:t>
            </a:r>
            <a:endParaRPr lang="en-US" sz="2800" i="0" cap="none" dirty="0">
              <a:effectLst/>
            </a:endParaRPr>
          </a:p>
          <a:p>
            <a:pPr marL="457200" indent="-457200" algn="l">
              <a:buFont typeface="Arial" panose="020B0604020202020204" pitchFamily="34" charset="0"/>
              <a:buChar char="•"/>
            </a:pPr>
            <a:r>
              <a:rPr lang="en-US" sz="2800" cap="none" dirty="0"/>
              <a:t>Site visits</a:t>
            </a:r>
          </a:p>
          <a:p>
            <a:pPr marL="457200" indent="-457200" algn="l">
              <a:buFont typeface="Arial" panose="020B0604020202020204" pitchFamily="34" charset="0"/>
              <a:buChar char="•"/>
            </a:pPr>
            <a:r>
              <a:rPr lang="en-US" sz="2800" cap="none" dirty="0"/>
              <a:t>Turnaround time</a:t>
            </a:r>
          </a:p>
          <a:p>
            <a:pPr marL="457200" indent="-457200" algn="l">
              <a:buFont typeface="Arial" panose="020B0604020202020204" pitchFamily="34" charset="0"/>
              <a:buChar char="•"/>
            </a:pPr>
            <a:r>
              <a:rPr lang="en-US" sz="2800" cap="none" dirty="0"/>
              <a:t>Create original records</a:t>
            </a:r>
          </a:p>
          <a:p>
            <a:pPr marL="457200" indent="-457200" algn="l">
              <a:buFont typeface="Arial" panose="020B0604020202020204" pitchFamily="34" charset="0"/>
              <a:buChar char="•"/>
            </a:pPr>
            <a:r>
              <a:rPr lang="en-US" sz="2800" cap="none" dirty="0"/>
              <a:t>No item/holding records</a:t>
            </a:r>
          </a:p>
          <a:p>
            <a:pPr marL="457200" indent="-457200" algn="l">
              <a:buFont typeface="Arial" panose="020B0604020202020204" pitchFamily="34" charset="0"/>
              <a:buChar char="•"/>
            </a:pPr>
            <a:r>
              <a:rPr lang="en-US" sz="2800" cap="none" dirty="0"/>
              <a:t>Local author information</a:t>
            </a:r>
          </a:p>
          <a:p>
            <a:pPr marL="457200" indent="-457200" algn="l">
              <a:buFont typeface="Arial" panose="020B0604020202020204" pitchFamily="34" charset="0"/>
              <a:buChar char="•"/>
            </a:pPr>
            <a:r>
              <a:rPr lang="en-US" sz="2800" cap="none" dirty="0"/>
              <a:t>Create name authority records</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a:p>
            <a:pPr defTabSz="914400">
              <a:lnSpc>
                <a:spcPct val="85000"/>
              </a:lnSpc>
              <a:spcAft>
                <a:spcPts val="600"/>
              </a:spcAft>
            </a:pPr>
            <a:endParaRPr lang="en-US" sz="2400" b="0" i="0" dirty="0">
              <a:effectLst/>
            </a:endParaRPr>
          </a:p>
          <a:p>
            <a:endParaRPr lang="en-US" dirty="0"/>
          </a:p>
        </p:txBody>
      </p:sp>
    </p:spTree>
    <p:extLst>
      <p:ext uri="{BB962C8B-B14F-4D97-AF65-F5344CB8AC3E}">
        <p14:creationId xmlns:p14="http://schemas.microsoft.com/office/powerpoint/2010/main" val="354302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p:txBody>
          <a:bodyPr/>
          <a:lstStyle/>
          <a:p>
            <a:r>
              <a:rPr lang="en-US" sz="6000" dirty="0">
                <a:solidFill>
                  <a:schemeClr val="bg1"/>
                </a:solidFill>
              </a:rPr>
              <a:t>meet our team</a:t>
            </a:r>
          </a:p>
        </p:txBody>
      </p:sp>
      <p:pic>
        <p:nvPicPr>
          <p:cNvPr id="45" name="Picture Placeholder 44">
            <a:extLst>
              <a:ext uri="{FF2B5EF4-FFF2-40B4-BE49-F238E27FC236}">
                <a16:creationId xmlns:a16="http://schemas.microsoft.com/office/drawing/2014/main" id="{BF83E8E2-2284-9684-FCF6-1A6EA943A1FB}"/>
              </a:ext>
            </a:extLst>
          </p:cNvPr>
          <p:cNvPicPr>
            <a:picLocks noGrp="1" noChangeAspect="1"/>
          </p:cNvPicPr>
          <p:nvPr>
            <p:ph type="pic" sz="quarter" idx="13"/>
          </p:nvPr>
        </p:nvPicPr>
        <p:blipFill>
          <a:blip r:embed="rId3"/>
          <a:srcRect t="3098" b="3098"/>
          <a:stretch/>
        </p:blipFill>
        <p:spPr>
          <a:xfrm>
            <a:off x="535984" y="1691640"/>
            <a:ext cx="2425322" cy="3343204"/>
          </a:xfrm>
          <a:prstGeom prst="rect">
            <a:avLst/>
          </a:prstGeom>
          <a:ln w="228600" cap="sq" cmpd="thickThin">
            <a:solidFill>
              <a:srgbClr val="000000"/>
            </a:solidFill>
            <a:prstDash val="solid"/>
            <a:miter lim="800000"/>
          </a:ln>
          <a:effectLst>
            <a:innerShdw blurRad="76200">
              <a:srgbClr val="000000"/>
            </a:innerShdw>
          </a:effectLst>
        </p:spPr>
      </p:pic>
      <p:pic>
        <p:nvPicPr>
          <p:cNvPr id="48" name="Picture Placeholder 47">
            <a:extLst>
              <a:ext uri="{FF2B5EF4-FFF2-40B4-BE49-F238E27FC236}">
                <a16:creationId xmlns:a16="http://schemas.microsoft.com/office/drawing/2014/main" id="{B0AC71BE-6C36-5953-EF84-04DB27D399EF}"/>
              </a:ext>
            </a:extLst>
          </p:cNvPr>
          <p:cNvPicPr>
            <a:picLocks noGrp="1" noChangeAspect="1"/>
          </p:cNvPicPr>
          <p:nvPr>
            <p:ph type="pic" sz="quarter" idx="14"/>
          </p:nvPr>
        </p:nvPicPr>
        <p:blipFill>
          <a:blip r:embed="rId4"/>
          <a:srcRect l="11461" r="11461"/>
          <a:stretch/>
        </p:blipFill>
        <p:spPr>
          <a:xfrm>
            <a:off x="3444123" y="1691640"/>
            <a:ext cx="2425322" cy="3343204"/>
          </a:xfrm>
          <a:prstGeom prst="rect">
            <a:avLst/>
          </a:prstGeom>
          <a:ln w="228600" cap="sq" cmpd="thickThin">
            <a:solidFill>
              <a:srgbClr val="000000"/>
            </a:solidFill>
            <a:prstDash val="solid"/>
            <a:miter lim="800000"/>
          </a:ln>
          <a:effectLst>
            <a:innerShdw blurRad="76200">
              <a:srgbClr val="000000"/>
            </a:innerShdw>
          </a:effectLst>
        </p:spPr>
      </p:pic>
      <p:pic>
        <p:nvPicPr>
          <p:cNvPr id="51" name="Picture Placeholder 50">
            <a:extLst>
              <a:ext uri="{FF2B5EF4-FFF2-40B4-BE49-F238E27FC236}">
                <a16:creationId xmlns:a16="http://schemas.microsoft.com/office/drawing/2014/main" id="{E67A1306-8387-8408-FEAF-520A43BB1D8D}"/>
              </a:ext>
            </a:extLst>
          </p:cNvPr>
          <p:cNvPicPr>
            <a:picLocks noGrp="1" noChangeAspect="1"/>
          </p:cNvPicPr>
          <p:nvPr>
            <p:ph type="pic" sz="quarter" idx="15"/>
          </p:nvPr>
        </p:nvPicPr>
        <p:blipFill>
          <a:blip r:embed="rId5"/>
          <a:srcRect l="12793" r="12793"/>
          <a:stretch/>
        </p:blipFill>
        <p:spPr>
          <a:xfrm>
            <a:off x="6352262" y="1691640"/>
            <a:ext cx="2425322" cy="3343204"/>
          </a:xfrm>
          <a:prstGeom prst="rect">
            <a:avLst/>
          </a:prstGeom>
          <a:ln w="228600" cap="sq" cmpd="thickThin">
            <a:solidFill>
              <a:srgbClr val="000000"/>
            </a:solidFill>
            <a:prstDash val="solid"/>
            <a:miter lim="800000"/>
          </a:ln>
          <a:effectLst>
            <a:innerShdw blurRad="76200">
              <a:srgbClr val="000000"/>
            </a:innerShdw>
          </a:effectLst>
        </p:spPr>
      </p:pic>
      <p:pic>
        <p:nvPicPr>
          <p:cNvPr id="58" name="Picture Placeholder 57">
            <a:extLst>
              <a:ext uri="{FF2B5EF4-FFF2-40B4-BE49-F238E27FC236}">
                <a16:creationId xmlns:a16="http://schemas.microsoft.com/office/drawing/2014/main" id="{A5E932A8-FB95-D4B9-7C31-E32737B02106}"/>
              </a:ext>
            </a:extLst>
          </p:cNvPr>
          <p:cNvPicPr>
            <a:picLocks noGrp="1" noChangeAspect="1"/>
          </p:cNvPicPr>
          <p:nvPr>
            <p:ph type="pic" sz="quarter" idx="16"/>
          </p:nvPr>
        </p:nvPicPr>
        <p:blipFill>
          <a:blip r:embed="rId6"/>
          <a:srcRect t="4028" b="4028"/>
          <a:stretch/>
        </p:blipFill>
        <p:spPr>
          <a:xfrm>
            <a:off x="9260401" y="1691640"/>
            <a:ext cx="2425322" cy="3343204"/>
          </a:xfrm>
          <a:prstGeom prst="rect">
            <a:avLst/>
          </a:prstGeom>
          <a:ln w="228600" cap="sq" cmpd="thickThin">
            <a:solidFill>
              <a:srgbClr val="000000"/>
            </a:solidFill>
            <a:prstDash val="solid"/>
            <a:miter lim="800000"/>
          </a:ln>
          <a:effectLst>
            <a:innerShdw blurRad="76200">
              <a:srgbClr val="000000"/>
            </a:innerShdw>
          </a:effectLst>
        </p:spPr>
      </p:pic>
      <p:sp>
        <p:nvSpPr>
          <p:cNvPr id="26" name="Text Placeholder 25">
            <a:extLst>
              <a:ext uri="{FF2B5EF4-FFF2-40B4-BE49-F238E27FC236}">
                <a16:creationId xmlns:a16="http://schemas.microsoft.com/office/drawing/2014/main" id="{F237C2FF-8AE7-02AF-7E17-D62F80F65FAA}"/>
              </a:ext>
            </a:extLst>
          </p:cNvPr>
          <p:cNvSpPr>
            <a:spLocks noGrp="1"/>
          </p:cNvSpPr>
          <p:nvPr>
            <p:ph type="body" sz="quarter" idx="17"/>
          </p:nvPr>
        </p:nvSpPr>
        <p:spPr>
          <a:xfrm>
            <a:off x="666433" y="5404104"/>
            <a:ext cx="2423160" cy="365760"/>
          </a:xfrm>
        </p:spPr>
        <p:txBody>
          <a:bodyPr/>
          <a:lstStyle/>
          <a:p>
            <a:r>
              <a:rPr lang="en-US" dirty="0"/>
              <a:t>Barb scoby</a:t>
            </a:r>
          </a:p>
        </p:txBody>
      </p:sp>
      <p:sp>
        <p:nvSpPr>
          <p:cNvPr id="27" name="Text Placeholder 26">
            <a:extLst>
              <a:ext uri="{FF2B5EF4-FFF2-40B4-BE49-F238E27FC236}">
                <a16:creationId xmlns:a16="http://schemas.microsoft.com/office/drawing/2014/main" id="{00C27F86-4C80-C4F3-6CE8-D40C84F64932}"/>
              </a:ext>
            </a:extLst>
          </p:cNvPr>
          <p:cNvSpPr>
            <a:spLocks noGrp="1"/>
          </p:cNvSpPr>
          <p:nvPr>
            <p:ph type="body" sz="quarter" idx="18"/>
          </p:nvPr>
        </p:nvSpPr>
        <p:spPr>
          <a:xfrm>
            <a:off x="3444123" y="5381244"/>
            <a:ext cx="2423160" cy="365760"/>
          </a:xfrm>
        </p:spPr>
        <p:txBody>
          <a:bodyPr/>
          <a:lstStyle/>
          <a:p>
            <a:r>
              <a:rPr lang="en-US" dirty="0"/>
              <a:t>Eric mckinney</a:t>
            </a:r>
          </a:p>
        </p:txBody>
      </p:sp>
      <p:sp>
        <p:nvSpPr>
          <p:cNvPr id="28" name="Text Placeholder 27">
            <a:extLst>
              <a:ext uri="{FF2B5EF4-FFF2-40B4-BE49-F238E27FC236}">
                <a16:creationId xmlns:a16="http://schemas.microsoft.com/office/drawing/2014/main" id="{437F270A-5AE8-3D7C-4649-C8CE5C3BBE73}"/>
              </a:ext>
            </a:extLst>
          </p:cNvPr>
          <p:cNvSpPr>
            <a:spLocks noGrp="1"/>
          </p:cNvSpPr>
          <p:nvPr>
            <p:ph type="body" sz="quarter" idx="19"/>
          </p:nvPr>
        </p:nvSpPr>
        <p:spPr>
          <a:xfrm>
            <a:off x="6434931" y="5358384"/>
            <a:ext cx="2423160" cy="365760"/>
          </a:xfrm>
        </p:spPr>
        <p:txBody>
          <a:bodyPr/>
          <a:lstStyle/>
          <a:p>
            <a:r>
              <a:rPr lang="en-US" dirty="0"/>
              <a:t>Mary cornell</a:t>
            </a:r>
          </a:p>
        </p:txBody>
      </p:sp>
      <p:sp>
        <p:nvSpPr>
          <p:cNvPr id="29" name="Text Placeholder 28">
            <a:extLst>
              <a:ext uri="{FF2B5EF4-FFF2-40B4-BE49-F238E27FC236}">
                <a16:creationId xmlns:a16="http://schemas.microsoft.com/office/drawing/2014/main" id="{88C30139-2108-5DD5-D7B5-F4C5CA6CCBF3}"/>
              </a:ext>
            </a:extLst>
          </p:cNvPr>
          <p:cNvSpPr>
            <a:spLocks noGrp="1"/>
          </p:cNvSpPr>
          <p:nvPr>
            <p:ph type="body" sz="quarter" idx="20"/>
          </p:nvPr>
        </p:nvSpPr>
        <p:spPr>
          <a:xfrm>
            <a:off x="9260400" y="5358384"/>
            <a:ext cx="2754815" cy="365760"/>
          </a:xfrm>
        </p:spPr>
        <p:txBody>
          <a:bodyPr/>
          <a:lstStyle/>
          <a:p>
            <a:r>
              <a:rPr lang="en-US" dirty="0"/>
              <a:t>Dr. pamela thomas</a:t>
            </a:r>
          </a:p>
        </p:txBody>
      </p:sp>
      <p:sp>
        <p:nvSpPr>
          <p:cNvPr id="30" name="Text Placeholder 29">
            <a:extLst>
              <a:ext uri="{FF2B5EF4-FFF2-40B4-BE49-F238E27FC236}">
                <a16:creationId xmlns:a16="http://schemas.microsoft.com/office/drawing/2014/main" id="{7E1DA776-AFFE-AE39-7F7B-59EB501D7E5F}"/>
              </a:ext>
            </a:extLst>
          </p:cNvPr>
          <p:cNvSpPr>
            <a:spLocks noGrp="1"/>
          </p:cNvSpPr>
          <p:nvPr>
            <p:ph type="body" sz="quarter" idx="21"/>
          </p:nvPr>
        </p:nvSpPr>
        <p:spPr>
          <a:xfrm>
            <a:off x="666433" y="5779008"/>
            <a:ext cx="2423160" cy="365760"/>
          </a:xfrm>
        </p:spPr>
        <p:txBody>
          <a:bodyPr/>
          <a:lstStyle/>
          <a:p>
            <a:r>
              <a:rPr lang="en-US" dirty="0"/>
              <a:t>cataloger</a:t>
            </a:r>
          </a:p>
          <a:p>
            <a:endParaRPr lang="en-US" dirty="0"/>
          </a:p>
        </p:txBody>
      </p:sp>
      <p:sp>
        <p:nvSpPr>
          <p:cNvPr id="31" name="Text Placeholder 30">
            <a:extLst>
              <a:ext uri="{FF2B5EF4-FFF2-40B4-BE49-F238E27FC236}">
                <a16:creationId xmlns:a16="http://schemas.microsoft.com/office/drawing/2014/main" id="{1F74C8AB-F847-F58A-7B89-FC1F3E125FB9}"/>
              </a:ext>
            </a:extLst>
          </p:cNvPr>
          <p:cNvSpPr>
            <a:spLocks noGrp="1"/>
          </p:cNvSpPr>
          <p:nvPr>
            <p:ph type="body" sz="quarter" idx="22"/>
          </p:nvPr>
        </p:nvSpPr>
        <p:spPr>
          <a:xfrm>
            <a:off x="3444123" y="5756148"/>
            <a:ext cx="2423160" cy="365760"/>
          </a:xfrm>
        </p:spPr>
        <p:txBody>
          <a:bodyPr/>
          <a:lstStyle/>
          <a:p>
            <a:r>
              <a:rPr lang="en-US" dirty="0"/>
              <a:t>cataloger</a:t>
            </a:r>
          </a:p>
        </p:txBody>
      </p:sp>
      <p:sp>
        <p:nvSpPr>
          <p:cNvPr id="32" name="Text Placeholder 31">
            <a:extLst>
              <a:ext uri="{FF2B5EF4-FFF2-40B4-BE49-F238E27FC236}">
                <a16:creationId xmlns:a16="http://schemas.microsoft.com/office/drawing/2014/main" id="{0A4B179D-6ECE-CDC7-80E3-5E1843793A1D}"/>
              </a:ext>
            </a:extLst>
          </p:cNvPr>
          <p:cNvSpPr>
            <a:spLocks noGrp="1"/>
          </p:cNvSpPr>
          <p:nvPr>
            <p:ph type="body" sz="quarter" idx="23"/>
          </p:nvPr>
        </p:nvSpPr>
        <p:spPr>
          <a:xfrm>
            <a:off x="6434931" y="5733288"/>
            <a:ext cx="2423160" cy="365760"/>
          </a:xfrm>
        </p:spPr>
        <p:txBody>
          <a:bodyPr/>
          <a:lstStyle/>
          <a:p>
            <a:r>
              <a:rPr lang="en-US" dirty="0"/>
              <a:t>cataloger</a:t>
            </a:r>
          </a:p>
        </p:txBody>
      </p:sp>
      <p:sp>
        <p:nvSpPr>
          <p:cNvPr id="34" name="Text Placeholder 33">
            <a:extLst>
              <a:ext uri="{FF2B5EF4-FFF2-40B4-BE49-F238E27FC236}">
                <a16:creationId xmlns:a16="http://schemas.microsoft.com/office/drawing/2014/main" id="{20510531-78E7-6DD4-B8ED-F8484240C2E1}"/>
              </a:ext>
            </a:extLst>
          </p:cNvPr>
          <p:cNvSpPr>
            <a:spLocks noGrp="1"/>
          </p:cNvSpPr>
          <p:nvPr>
            <p:ph type="body" sz="quarter" idx="24"/>
          </p:nvPr>
        </p:nvSpPr>
        <p:spPr>
          <a:xfrm>
            <a:off x="9260401" y="5733288"/>
            <a:ext cx="2754814" cy="365760"/>
          </a:xfrm>
        </p:spPr>
        <p:txBody>
          <a:bodyPr/>
          <a:lstStyle/>
          <a:p>
            <a:r>
              <a:rPr lang="en-US" dirty="0"/>
              <a:t>bibliographic grant manager</a:t>
            </a:r>
          </a:p>
        </p:txBody>
      </p:sp>
    </p:spTree>
    <p:extLst>
      <p:ext uri="{BB962C8B-B14F-4D97-AF65-F5344CB8AC3E}">
        <p14:creationId xmlns:p14="http://schemas.microsoft.com/office/powerpoint/2010/main" val="1002104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5768EFB-B317-47EA-C969-D365EB136882}"/>
              </a:ext>
            </a:extLst>
          </p:cNvPr>
          <p:cNvSpPr>
            <a:spLocks noGrp="1"/>
          </p:cNvSpPr>
          <p:nvPr>
            <p:ph type="title"/>
          </p:nvPr>
        </p:nvSpPr>
        <p:spPr/>
        <p:txBody>
          <a:bodyPr/>
          <a:lstStyle/>
          <a:p>
            <a:r>
              <a:rPr lang="en-US" sz="6000" dirty="0">
                <a:solidFill>
                  <a:schemeClr val="bg1"/>
                </a:solidFill>
              </a:rPr>
              <a:t>contact information</a:t>
            </a:r>
          </a:p>
        </p:txBody>
      </p:sp>
      <p:graphicFrame>
        <p:nvGraphicFramePr>
          <p:cNvPr id="18" name="Text Placeholder 15">
            <a:extLst>
              <a:ext uri="{FF2B5EF4-FFF2-40B4-BE49-F238E27FC236}">
                <a16:creationId xmlns:a16="http://schemas.microsoft.com/office/drawing/2014/main" id="{9322BCA8-BC33-3D6E-DBB9-892A50B1FD2A}"/>
              </a:ext>
            </a:extLst>
          </p:cNvPr>
          <p:cNvGraphicFramePr>
            <a:graphicFrameLocks noGrp="1"/>
          </p:cNvGraphicFramePr>
          <p:nvPr>
            <p:ph idx="1"/>
          </p:nvPr>
        </p:nvGraphicFramePr>
        <p:xfrm>
          <a:off x="576072" y="1901952"/>
          <a:ext cx="9363456" cy="3877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6717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38" name="Title 37">
            <a:extLst>
              <a:ext uri="{FF2B5EF4-FFF2-40B4-BE49-F238E27FC236}">
                <a16:creationId xmlns:a16="http://schemas.microsoft.com/office/drawing/2014/main" id="{BE14C3C8-CE39-133E-31F8-E2A69DFA914D}"/>
              </a:ext>
            </a:extLst>
          </p:cNvPr>
          <p:cNvSpPr>
            <a:spLocks noGrp="1"/>
          </p:cNvSpPr>
          <p:nvPr>
            <p:ph type="title"/>
          </p:nvPr>
        </p:nvSpPr>
        <p:spPr/>
        <p:txBody>
          <a:bodyPr/>
          <a:lstStyle/>
          <a:p>
            <a:r>
              <a:rPr lang="en-US" sz="6000" dirty="0">
                <a:solidFill>
                  <a:schemeClr val="bg1"/>
                </a:solidFill>
              </a:rPr>
              <a:t>meet our extended team</a:t>
            </a:r>
          </a:p>
        </p:txBody>
      </p:sp>
      <p:pic>
        <p:nvPicPr>
          <p:cNvPr id="45" name="Picture Placeholder 44">
            <a:extLst>
              <a:ext uri="{FF2B5EF4-FFF2-40B4-BE49-F238E27FC236}">
                <a16:creationId xmlns:a16="http://schemas.microsoft.com/office/drawing/2014/main" id="{BF83E8E2-2284-9684-FCF6-1A6EA943A1FB}"/>
              </a:ext>
            </a:extLst>
          </p:cNvPr>
          <p:cNvPicPr>
            <a:picLocks noGrp="1" noChangeAspect="1"/>
          </p:cNvPicPr>
          <p:nvPr>
            <p:ph type="pic" sz="quarter" idx="13"/>
          </p:nvPr>
        </p:nvPicPr>
        <p:blipFill>
          <a:blip r:embed="rId3"/>
          <a:srcRect t="154" b="154"/>
          <a:stretch/>
        </p:blipFill>
        <p:spPr>
          <a:xfrm>
            <a:off x="2084959" y="2235708"/>
            <a:ext cx="1652651" cy="2288286"/>
          </a:xfrm>
          <a:prstGeom prst="rect">
            <a:avLst/>
          </a:prstGeom>
          <a:ln w="228600" cap="sq" cmpd="thickThin">
            <a:solidFill>
              <a:srgbClr val="000000"/>
            </a:solidFill>
            <a:prstDash val="solid"/>
            <a:miter lim="800000"/>
          </a:ln>
          <a:effectLst>
            <a:innerShdw blurRad="76200">
              <a:srgbClr val="000000"/>
            </a:innerShdw>
          </a:effectLst>
        </p:spPr>
      </p:pic>
      <p:sp>
        <p:nvSpPr>
          <p:cNvPr id="26" name="Text Placeholder 25">
            <a:extLst>
              <a:ext uri="{FF2B5EF4-FFF2-40B4-BE49-F238E27FC236}">
                <a16:creationId xmlns:a16="http://schemas.microsoft.com/office/drawing/2014/main" id="{F237C2FF-8AE7-02AF-7E17-D62F80F65FAA}"/>
              </a:ext>
            </a:extLst>
          </p:cNvPr>
          <p:cNvSpPr>
            <a:spLocks noGrp="1"/>
          </p:cNvSpPr>
          <p:nvPr>
            <p:ph type="body" sz="quarter" idx="17"/>
          </p:nvPr>
        </p:nvSpPr>
        <p:spPr>
          <a:xfrm>
            <a:off x="1776259" y="4866894"/>
            <a:ext cx="2423160" cy="310896"/>
          </a:xfrm>
        </p:spPr>
        <p:txBody>
          <a:bodyPr/>
          <a:lstStyle/>
          <a:p>
            <a:r>
              <a:rPr lang="en-US" sz="1800" dirty="0"/>
              <a:t>Katie roberts</a:t>
            </a:r>
          </a:p>
        </p:txBody>
      </p:sp>
      <p:sp>
        <p:nvSpPr>
          <p:cNvPr id="27" name="Text Placeholder 26">
            <a:extLst>
              <a:ext uri="{FF2B5EF4-FFF2-40B4-BE49-F238E27FC236}">
                <a16:creationId xmlns:a16="http://schemas.microsoft.com/office/drawing/2014/main" id="{00C27F86-4C80-C4F3-6CE8-D40C84F64932}"/>
              </a:ext>
            </a:extLst>
          </p:cNvPr>
          <p:cNvSpPr>
            <a:spLocks noGrp="1"/>
          </p:cNvSpPr>
          <p:nvPr>
            <p:ph type="body" sz="quarter" idx="18"/>
          </p:nvPr>
        </p:nvSpPr>
        <p:spPr>
          <a:xfrm>
            <a:off x="4574194" y="4866894"/>
            <a:ext cx="2423160" cy="310896"/>
          </a:xfrm>
        </p:spPr>
        <p:txBody>
          <a:bodyPr/>
          <a:lstStyle/>
          <a:p>
            <a:r>
              <a:rPr lang="en-US" sz="1800" dirty="0"/>
              <a:t>Blake walter</a:t>
            </a:r>
          </a:p>
        </p:txBody>
      </p:sp>
      <p:sp>
        <p:nvSpPr>
          <p:cNvPr id="28" name="Text Placeholder 27">
            <a:extLst>
              <a:ext uri="{FF2B5EF4-FFF2-40B4-BE49-F238E27FC236}">
                <a16:creationId xmlns:a16="http://schemas.microsoft.com/office/drawing/2014/main" id="{437F270A-5AE8-3D7C-4649-C8CE5C3BBE73}"/>
              </a:ext>
            </a:extLst>
          </p:cNvPr>
          <p:cNvSpPr>
            <a:spLocks noGrp="1"/>
          </p:cNvSpPr>
          <p:nvPr>
            <p:ph type="body" sz="quarter" idx="19"/>
          </p:nvPr>
        </p:nvSpPr>
        <p:spPr>
          <a:xfrm>
            <a:off x="7326409" y="4855464"/>
            <a:ext cx="2423160" cy="310896"/>
          </a:xfrm>
        </p:spPr>
        <p:txBody>
          <a:bodyPr/>
          <a:lstStyle/>
          <a:p>
            <a:r>
              <a:rPr lang="en-US" sz="1800" dirty="0"/>
              <a:t>Bonnie dauer</a:t>
            </a:r>
          </a:p>
        </p:txBody>
      </p:sp>
      <p:sp>
        <p:nvSpPr>
          <p:cNvPr id="30" name="Text Placeholder 29">
            <a:extLst>
              <a:ext uri="{FF2B5EF4-FFF2-40B4-BE49-F238E27FC236}">
                <a16:creationId xmlns:a16="http://schemas.microsoft.com/office/drawing/2014/main" id="{7E1DA776-AFFE-AE39-7F7B-59EB501D7E5F}"/>
              </a:ext>
            </a:extLst>
          </p:cNvPr>
          <p:cNvSpPr>
            <a:spLocks noGrp="1"/>
          </p:cNvSpPr>
          <p:nvPr>
            <p:ph type="body" sz="quarter" idx="21"/>
          </p:nvPr>
        </p:nvSpPr>
        <p:spPr>
          <a:xfrm>
            <a:off x="1776259" y="5166360"/>
            <a:ext cx="2423160" cy="310896"/>
          </a:xfrm>
        </p:spPr>
        <p:txBody>
          <a:bodyPr/>
          <a:lstStyle/>
          <a:p>
            <a:r>
              <a:rPr lang="en-US" sz="1800" dirty="0"/>
              <a:t>special project cataloger</a:t>
            </a:r>
          </a:p>
          <a:p>
            <a:endParaRPr lang="en-US" dirty="0"/>
          </a:p>
        </p:txBody>
      </p:sp>
      <p:sp>
        <p:nvSpPr>
          <p:cNvPr id="31" name="Text Placeholder 30">
            <a:extLst>
              <a:ext uri="{FF2B5EF4-FFF2-40B4-BE49-F238E27FC236}">
                <a16:creationId xmlns:a16="http://schemas.microsoft.com/office/drawing/2014/main" id="{1F74C8AB-F847-F58A-7B89-FC1F3E125FB9}"/>
              </a:ext>
            </a:extLst>
          </p:cNvPr>
          <p:cNvSpPr>
            <a:spLocks noGrp="1"/>
          </p:cNvSpPr>
          <p:nvPr>
            <p:ph type="body" sz="quarter" idx="22"/>
          </p:nvPr>
        </p:nvSpPr>
        <p:spPr>
          <a:xfrm>
            <a:off x="4574194" y="5161788"/>
            <a:ext cx="2423160" cy="310896"/>
          </a:xfrm>
        </p:spPr>
        <p:txBody>
          <a:bodyPr/>
          <a:lstStyle/>
          <a:p>
            <a:r>
              <a:rPr lang="en-US" sz="1800" dirty="0"/>
              <a:t>special project cataloger</a:t>
            </a:r>
          </a:p>
        </p:txBody>
      </p:sp>
      <p:sp>
        <p:nvSpPr>
          <p:cNvPr id="32" name="Text Placeholder 31">
            <a:extLst>
              <a:ext uri="{FF2B5EF4-FFF2-40B4-BE49-F238E27FC236}">
                <a16:creationId xmlns:a16="http://schemas.microsoft.com/office/drawing/2014/main" id="{0A4B179D-6ECE-CDC7-80E3-5E1843793A1D}"/>
              </a:ext>
            </a:extLst>
          </p:cNvPr>
          <p:cNvSpPr>
            <a:spLocks noGrp="1"/>
          </p:cNvSpPr>
          <p:nvPr>
            <p:ph type="body" sz="quarter" idx="23"/>
          </p:nvPr>
        </p:nvSpPr>
        <p:spPr>
          <a:xfrm>
            <a:off x="7429279" y="5161788"/>
            <a:ext cx="2423160" cy="310896"/>
          </a:xfrm>
        </p:spPr>
        <p:txBody>
          <a:bodyPr/>
          <a:lstStyle/>
          <a:p>
            <a:r>
              <a:rPr lang="en-US" sz="1800" dirty="0"/>
              <a:t>special project cataloger</a:t>
            </a:r>
          </a:p>
        </p:txBody>
      </p:sp>
      <p:pic>
        <p:nvPicPr>
          <p:cNvPr id="60" name="Picture Placeholder 59" descr="A person wearing glasses&#10;&#10;Description automatically generated with medium confidence">
            <a:extLst>
              <a:ext uri="{FF2B5EF4-FFF2-40B4-BE49-F238E27FC236}">
                <a16:creationId xmlns:a16="http://schemas.microsoft.com/office/drawing/2014/main" id="{E22C0D76-BD66-45D9-04A8-4C3E1B867A06}"/>
              </a:ext>
            </a:extLst>
          </p:cNvPr>
          <p:cNvPicPr>
            <a:picLocks noGrp="1" noChangeAspect="1"/>
          </p:cNvPicPr>
          <p:nvPr>
            <p:ph type="pic" sz="quarter" idx="14"/>
          </p:nvPr>
        </p:nvPicPr>
        <p:blipFill>
          <a:blip r:embed="rId4"/>
          <a:srcRect l="13835" r="13835"/>
          <a:stretch>
            <a:fillRect/>
          </a:stretch>
        </p:blipFill>
        <p:spPr>
          <a:xfrm>
            <a:off x="4871339" y="2235708"/>
            <a:ext cx="1646047" cy="2279142"/>
          </a:xfrm>
          <a:prstGeom prst="rect">
            <a:avLst/>
          </a:prstGeom>
          <a:ln w="228600" cap="sq" cmpd="thickThin">
            <a:solidFill>
              <a:srgbClr val="000000"/>
            </a:solidFill>
            <a:prstDash val="solid"/>
            <a:miter lim="800000"/>
          </a:ln>
          <a:effectLst>
            <a:innerShdw blurRad="76200">
              <a:srgbClr val="000000"/>
            </a:innerShdw>
          </a:effectLst>
        </p:spPr>
      </p:pic>
      <p:pic>
        <p:nvPicPr>
          <p:cNvPr id="62" name="Picture Placeholder 61" descr="A picture containing person, wall, indoor&#10;&#10;Description automatically generated">
            <a:extLst>
              <a:ext uri="{FF2B5EF4-FFF2-40B4-BE49-F238E27FC236}">
                <a16:creationId xmlns:a16="http://schemas.microsoft.com/office/drawing/2014/main" id="{5BFD37AE-39B6-6CDA-338E-1A573FB03871}"/>
              </a:ext>
            </a:extLst>
          </p:cNvPr>
          <p:cNvPicPr>
            <a:picLocks noGrp="1" noChangeAspect="1"/>
          </p:cNvPicPr>
          <p:nvPr>
            <p:ph type="pic" sz="quarter" idx="15"/>
          </p:nvPr>
        </p:nvPicPr>
        <p:blipFill>
          <a:blip r:embed="rId5"/>
          <a:srcRect l="1896" r="1896"/>
          <a:stretch>
            <a:fillRect/>
          </a:stretch>
        </p:blipFill>
        <p:spPr>
          <a:xfrm>
            <a:off x="7651115" y="2235708"/>
            <a:ext cx="1646047" cy="227914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44501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D974E0F4-4228-ADA5-280C-1A75B87392A3}"/>
              </a:ext>
            </a:extLst>
          </p:cNvPr>
          <p:cNvSpPr>
            <a:spLocks noGrp="1"/>
          </p:cNvSpPr>
          <p:nvPr>
            <p:ph sz="half" idx="1"/>
          </p:nvPr>
        </p:nvSpPr>
        <p:spPr>
          <a:xfrm>
            <a:off x="838200" y="1825625"/>
            <a:ext cx="5181600" cy="4351338"/>
          </a:xfrm>
        </p:spPr>
        <p:txBody>
          <a:bodyPr/>
          <a:lstStyle/>
          <a:p>
            <a:r>
              <a:rPr lang="en-US" dirty="0"/>
              <a:t>If an item fits the criteria (local author, local history, local genealogy, or special collection), then the CMC will catalog your items for free!</a:t>
            </a:r>
          </a:p>
        </p:txBody>
      </p:sp>
      <p:pic>
        <p:nvPicPr>
          <p:cNvPr id="8" name="Picture Placeholder 7">
            <a:extLst>
              <a:ext uri="{FF2B5EF4-FFF2-40B4-BE49-F238E27FC236}">
                <a16:creationId xmlns:a16="http://schemas.microsoft.com/office/drawing/2014/main" id="{71DAFD00-5660-EAA6-4DE3-83F373055A99}"/>
              </a:ext>
            </a:extLst>
          </p:cNvPr>
          <p:cNvPicPr>
            <a:picLocks noGrp="1" noChangeAspect="1"/>
          </p:cNvPicPr>
          <p:nvPr>
            <p:ph sz="half" idx="2"/>
          </p:nvPr>
        </p:nvPicPr>
        <p:blipFill rotWithShape="1">
          <a:blip r:embed="rId2">
            <a:extLst>
              <a:ext uri="{837473B0-CC2E-450A-ABE3-18F120FF3D39}">
                <a1611:picAttrSrcUrl xmlns:a1611="http://schemas.microsoft.com/office/drawing/2016/11/main" r:id="rId3"/>
              </a:ext>
            </a:extLst>
          </a:blip>
          <a:srcRect l="8290" r="12143"/>
          <a:stretch/>
        </p:blipFill>
        <p:spPr>
          <a:xfrm>
            <a:off x="6172200" y="1825625"/>
            <a:ext cx="5181600" cy="4351338"/>
          </a:xfrm>
          <a:noFill/>
        </p:spPr>
      </p:pic>
      <p:sp>
        <p:nvSpPr>
          <p:cNvPr id="3" name="Title 2">
            <a:extLst>
              <a:ext uri="{FF2B5EF4-FFF2-40B4-BE49-F238E27FC236}">
                <a16:creationId xmlns:a16="http://schemas.microsoft.com/office/drawing/2014/main" id="{FA7AB109-D696-F27C-BD95-5BEBCF3AC000}"/>
              </a:ext>
            </a:extLst>
          </p:cNvPr>
          <p:cNvSpPr>
            <a:spLocks noGrp="1"/>
          </p:cNvSpPr>
          <p:nvPr>
            <p:ph type="title"/>
          </p:nvPr>
        </p:nvSpPr>
        <p:spPr>
          <a:xfrm>
            <a:off x="576071" y="704088"/>
            <a:ext cx="9144000" cy="676656"/>
          </a:xfrm>
        </p:spPr>
        <p:txBody>
          <a:bodyPr anchor="b">
            <a:noAutofit/>
          </a:bodyPr>
          <a:lstStyle/>
          <a:p>
            <a:r>
              <a:rPr lang="en-US" sz="6000" dirty="0">
                <a:solidFill>
                  <a:schemeClr val="bg1"/>
                </a:solidFill>
              </a:rPr>
              <a:t>summary</a:t>
            </a:r>
          </a:p>
        </p:txBody>
      </p:sp>
      <p:sp>
        <p:nvSpPr>
          <p:cNvPr id="4" name="TextBox 3">
            <a:extLst>
              <a:ext uri="{FF2B5EF4-FFF2-40B4-BE49-F238E27FC236}">
                <a16:creationId xmlns:a16="http://schemas.microsoft.com/office/drawing/2014/main" id="{E5B6770E-805C-B1D2-71C3-C6ABD41EA078}"/>
              </a:ext>
            </a:extLst>
          </p:cNvPr>
          <p:cNvSpPr txBox="1"/>
          <p:nvPr/>
        </p:nvSpPr>
        <p:spPr>
          <a:xfrm>
            <a:off x="9037140" y="5976908"/>
            <a:ext cx="231666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Library_catalo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418206844"/>
      </p:ext>
    </p:extLst>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{BD7C7C6B-670D-4B66-A257-F0587E71AF74}tf11964407_win32</Template>
  <TotalTime>10382</TotalTime>
  <Words>1200</Words>
  <Application>Microsoft Office PowerPoint</Application>
  <PresentationFormat>Widescreen</PresentationFormat>
  <Paragraphs>86</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Courier New</vt:lpstr>
      <vt:lpstr>Gill Sans Nova</vt:lpstr>
      <vt:lpstr>Gill Sans Nova Light</vt:lpstr>
      <vt:lpstr>Sagona Book</vt:lpstr>
      <vt:lpstr>Office Theme</vt:lpstr>
      <vt:lpstr>What Can the Cataloging Maintenance Center (CMC) Do for CCS?</vt:lpstr>
      <vt:lpstr>agenda</vt:lpstr>
      <vt:lpstr>introduction</vt:lpstr>
      <vt:lpstr>criteria</vt:lpstr>
      <vt:lpstr>guidelines</vt:lpstr>
      <vt:lpstr>meet our team</vt:lpstr>
      <vt:lpstr>contact information</vt:lpstr>
      <vt:lpstr>meet our extended team</vt:lpstr>
      <vt:lpstr>summary</vt:lpstr>
      <vt:lpstr>thank you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Can the CMC Do for CCS?</dc:title>
  <dc:creator>Pamela Thomas</dc:creator>
  <cp:lastModifiedBy>Rachel Fischer</cp:lastModifiedBy>
  <cp:revision>9</cp:revision>
  <dcterms:created xsi:type="dcterms:W3CDTF">2022-10-24T20:21:52Z</dcterms:created>
  <dcterms:modified xsi:type="dcterms:W3CDTF">2022-11-15T21:16:26Z</dcterms:modified>
</cp:coreProperties>
</file>