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4" r:id="rId4"/>
    <p:sldId id="257" r:id="rId5"/>
    <p:sldId id="258" r:id="rId6"/>
    <p:sldId id="259" r:id="rId7"/>
    <p:sldId id="267" r:id="rId8"/>
    <p:sldId id="265" r:id="rId9"/>
    <p:sldId id="273" r:id="rId10"/>
    <p:sldId id="263" r:id="rId11"/>
    <p:sldId id="270" r:id="rId12"/>
    <p:sldId id="262" r:id="rId13"/>
    <p:sldId id="261" r:id="rId14"/>
    <p:sldId id="264" r:id="rId15"/>
    <p:sldId id="268" r:id="rId16"/>
    <p:sldId id="272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94822-A1E4-0C02-4A4C-C0E76774EB65}" v="1" dt="2022-12-09T22:27:24.482"/>
    <p1510:client id="{290BA729-EC32-B698-3BA0-3C4876E102B1}" v="61" dt="2022-12-14T19:39:01.801"/>
    <p1510:client id="{625C3200-9D14-C137-63EC-7AA657863B7A}" v="594" dt="2022-12-06T23:37:20.245"/>
    <p1510:client id="{6AD5699B-83F6-1AA6-E79F-B486B8A26758}" v="90" dt="2022-12-14T17:28:07.447"/>
    <p1510:client id="{9B660578-0FDA-4368-948F-A41BCA28F033}" v="208" dt="2022-12-06T21:14:30.551"/>
    <p1510:client id="{DB3777B0-5E76-D837-F292-E13D51A9AB86}" v="35" dt="2022-12-13T18:58:45.328"/>
    <p1510:client id="{EFFEF7F1-A9D4-0771-B1E9-6CA1727351E7}" v="1650" dt="2022-12-09T20:39:01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stantia"/>
                <a:cs typeface="Calibri Light"/>
              </a:rPr>
              <a:t>Des Plaines Public Library</a:t>
            </a: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26" y="3868718"/>
            <a:ext cx="6255998" cy="20996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nstantia"/>
                <a:cs typeface="Calibri"/>
              </a:rPr>
              <a:t>20,000 picture books, 5,000 discards,</a:t>
            </a:r>
          </a:p>
          <a:p>
            <a:r>
              <a:rPr lang="en-US" dirty="0">
                <a:latin typeface="Constantia"/>
                <a:cs typeface="Calibri"/>
              </a:rPr>
              <a:t>90 shelving bins, 40 crates, 5 teams, </a:t>
            </a:r>
          </a:p>
          <a:p>
            <a:r>
              <a:rPr lang="en-US" dirty="0">
                <a:latin typeface="Constantia"/>
                <a:cs typeface="Calibri"/>
              </a:rPr>
              <a:t>and a partridge in a pear tree</a:t>
            </a:r>
          </a:p>
          <a:p>
            <a:r>
              <a:rPr lang="en-US" sz="1800" dirty="0">
                <a:latin typeface="Constantia"/>
                <a:cs typeface="Calibri"/>
              </a:rPr>
              <a:t>As experienced by Stephanie Spetter, Head of Youth Services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460A1F7-51D2-B261-8F93-722FA861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2213652"/>
            <a:ext cx="4939504" cy="2047749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98AC-9659-D2E7-EEF0-AF4BB637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Constantia"/>
                <a:cs typeface="Calibri Light"/>
              </a:rPr>
              <a:t>YouTube time-lapse videos documented the process</a:t>
            </a:r>
            <a:endParaRPr lang="en-US" sz="3600">
              <a:latin typeface="Constantia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4B5F22-C30A-D58E-89C6-D058F52E1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973" y="1385597"/>
            <a:ext cx="7924954" cy="5467506"/>
          </a:xfrm>
        </p:spPr>
      </p:pic>
    </p:spTree>
    <p:extLst>
      <p:ext uri="{BB962C8B-B14F-4D97-AF65-F5344CB8AC3E}">
        <p14:creationId xmlns:p14="http://schemas.microsoft.com/office/powerpoint/2010/main" val="289748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2A3-9022-2025-79A7-3D06A43E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7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nstantia"/>
                <a:cs typeface="Calibri Light"/>
              </a:rPr>
              <a:t>PICTURE BOOK HOLDINGS 2010-2017</a:t>
            </a:r>
            <a:endParaRPr lang="en-US" dirty="0">
              <a:latin typeface="Constantia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130EB4-4B26-4E9B-1C1F-28F268B6B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07136"/>
              </p:ext>
            </p:extLst>
          </p:nvPr>
        </p:nvGraphicFramePr>
        <p:xfrm>
          <a:off x="837259" y="959555"/>
          <a:ext cx="10515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14515265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782892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0981748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6706560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781459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135958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648837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9635233"/>
                    </a:ext>
                  </a:extLst>
                </a:gridCol>
              </a:tblGrid>
              <a:tr h="180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holdings​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3399533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2012​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2013​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2014​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2015​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2016​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2017​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523100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180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194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039133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153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173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6112232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120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149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803602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183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229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22686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298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473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311735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103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123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812096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   61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105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918144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182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219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512130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105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180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169564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171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214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698172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800" dirty="0">
                          <a:effectLst/>
                        </a:rPr>
                        <a:t>0​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154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      219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335312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 16,416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18,301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19,525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20,012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18,861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17,751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15,900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14,395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905752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641532"/>
                  </a:ext>
                </a:extLst>
              </a:tr>
              <a:tr h="1809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 16,416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18,301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19,525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20,012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18,861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17,751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17,610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      16,673 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3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0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3327-311B-1323-6E8F-2D54EDA1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532"/>
            <a:ext cx="10515600" cy="1461261"/>
          </a:xfrm>
        </p:spPr>
        <p:txBody>
          <a:bodyPr/>
          <a:lstStyle/>
          <a:p>
            <a:pPr algn="ctr"/>
            <a:r>
              <a:rPr lang="en-US" dirty="0">
                <a:latin typeface="Constantia"/>
              </a:rPr>
              <a:t>PICTURE BOOK CIRCULATION 2016-2017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89360D-6E32-4BE6-76E7-1DF755C05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515349"/>
              </p:ext>
            </p:extLst>
          </p:nvPr>
        </p:nvGraphicFramePr>
        <p:xfrm>
          <a:off x="-10732" y="1330816"/>
          <a:ext cx="12192658" cy="541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842">
                  <a:extLst>
                    <a:ext uri="{9D8B030D-6E8A-4147-A177-3AD203B41FA5}">
                      <a16:colId xmlns:a16="http://schemas.microsoft.com/office/drawing/2014/main" val="3107910793"/>
                    </a:ext>
                  </a:extLst>
                </a:gridCol>
                <a:gridCol w="3143424">
                  <a:extLst>
                    <a:ext uri="{9D8B030D-6E8A-4147-A177-3AD203B41FA5}">
                      <a16:colId xmlns:a16="http://schemas.microsoft.com/office/drawing/2014/main" val="1284060781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2153752250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4271364885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181922324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573369047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3292890182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2052678646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2154324770"/>
                    </a:ext>
                  </a:extLst>
                </a:gridCol>
                <a:gridCol w="920799">
                  <a:extLst>
                    <a:ext uri="{9D8B030D-6E8A-4147-A177-3AD203B41FA5}">
                      <a16:colId xmlns:a16="http://schemas.microsoft.com/office/drawing/2014/main" val="325356187"/>
                    </a:ext>
                  </a:extLst>
                </a:gridCol>
              </a:tblGrid>
              <a:tr h="36083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277662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0516909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1,089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9315652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JPBABC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ABC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4057608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JPBCONCEPT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Concepts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1,081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436020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JPBDINOS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Dinosaurs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2,273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6664652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JPBDISNEY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Disney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4,063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5,818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5773569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JPBNURSERY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Nursery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024394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JPBPOPUP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Pop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1,330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534636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JPBROYALTY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Royalty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1,033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680112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JPBSUPER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Superheroes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2,210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840605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JPBTRAINS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Trains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2,435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0437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JPBWITHCD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 - with CD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1,086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1,449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5782990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 Picture Book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61,011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64,533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67,548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62,160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57,339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67,331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70,257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70,422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4936559"/>
                  </a:ext>
                </a:extLst>
              </a:tr>
              <a:tr h="360837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85,454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90,710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5132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05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9FF7-D295-B6B9-90FA-B0A72E90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949" y="629268"/>
            <a:ext cx="7959972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Constantia"/>
                <a:cs typeface="Calibri Light"/>
              </a:rPr>
              <a:t>COSTS CIRCA 2015-2016</a:t>
            </a:r>
            <a:endParaRPr lang="en-US">
              <a:latin typeface="Constanti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1C9E-6DD0-7137-1276-E23E9062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94" y="2438400"/>
            <a:ext cx="8157526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Constantia"/>
                <a:cs typeface="Calibri"/>
              </a:rPr>
              <a:t>(LFI) Bin shelving project: bins, wedges, end panels, remove and dispose of existing shelving, installation of new shelving</a:t>
            </a:r>
          </a:p>
          <a:p>
            <a:r>
              <a:rPr lang="en-US" sz="2000" dirty="0">
                <a:latin typeface="Constantia"/>
                <a:cs typeface="Calibri"/>
              </a:rPr>
              <a:t>$90,606</a:t>
            </a:r>
          </a:p>
          <a:p>
            <a:endParaRPr lang="en-US" sz="2000" dirty="0">
              <a:latin typeface="Constantia"/>
              <a:cs typeface="Calibri"/>
            </a:endParaRPr>
          </a:p>
          <a:p>
            <a:r>
              <a:rPr lang="en-US" sz="2000" dirty="0">
                <a:latin typeface="Constantia"/>
                <a:cs typeface="Calibri"/>
              </a:rPr>
              <a:t>(Product Architecture) Architect fees:</a:t>
            </a:r>
          </a:p>
          <a:p>
            <a:r>
              <a:rPr lang="en-US" sz="2000" dirty="0">
                <a:latin typeface="Constantia"/>
                <a:cs typeface="Calibri"/>
              </a:rPr>
              <a:t>$10,023</a:t>
            </a:r>
            <a:endParaRPr lang="en-US" sz="2000">
              <a:latin typeface="Constantia"/>
            </a:endParaRPr>
          </a:p>
          <a:p>
            <a:pPr marL="0" indent="0">
              <a:buNone/>
            </a:pPr>
            <a:endParaRPr lang="en-US" sz="2000" dirty="0">
              <a:latin typeface="Constantia"/>
              <a:cs typeface="Calibri"/>
            </a:endParaRPr>
          </a:p>
          <a:p>
            <a:r>
              <a:rPr lang="en-US" sz="2000" dirty="0">
                <a:latin typeface="Constantia"/>
                <a:cs typeface="Calibri"/>
              </a:rPr>
              <a:t>(Rent-A-Crate) Storage of PB collection during demo/installation:</a:t>
            </a:r>
          </a:p>
          <a:p>
            <a:r>
              <a:rPr lang="en-US" sz="2000" dirty="0">
                <a:latin typeface="Constantia"/>
                <a:cs typeface="Calibri"/>
              </a:rPr>
              <a:t>40 crates for 2 weeks</a:t>
            </a:r>
          </a:p>
          <a:p>
            <a:r>
              <a:rPr lang="en-US" sz="2000" dirty="0">
                <a:latin typeface="Constantia"/>
                <a:cs typeface="Calibri"/>
              </a:rPr>
              <a:t>$1,846.00</a:t>
            </a:r>
            <a:endParaRPr lang="en-US" sz="2000" dirty="0">
              <a:latin typeface="Constantia"/>
            </a:endParaRPr>
          </a:p>
          <a:p>
            <a:endParaRPr lang="en-US" sz="2000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ED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4A446720-4237-F78C-3E7B-47D46F69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4" y="-1881"/>
            <a:ext cx="3056348" cy="6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0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A308-2020-D246-F47D-50C9D96A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tantia"/>
                <a:cs typeface="Calibri Light"/>
              </a:rPr>
              <a:t>Since 2016...</a:t>
            </a:r>
            <a:endParaRPr lang="en-US" dirty="0">
              <a:latin typeface="Constant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16A5-4BAF-60F5-5A27-BF8EF092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26" y="1435333"/>
            <a:ext cx="10516748" cy="49274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onstantia"/>
                <a:cs typeface="Calibri"/>
              </a:rPr>
              <a:t>The bins were so popular and so good for circ that we shifted the entire PB collection and converted to Boutique Bins at the front of the alpha-org collection.</a:t>
            </a:r>
          </a:p>
          <a:p>
            <a:r>
              <a:rPr lang="en-US" dirty="0">
                <a:latin typeface="Constantia"/>
                <a:cs typeface="Calibri"/>
              </a:rPr>
              <a:t>Moved Concepts (shapes/colors), ABC's, and 123's to those first three bins.</a:t>
            </a:r>
          </a:p>
          <a:p>
            <a:r>
              <a:rPr lang="en-US" dirty="0">
                <a:latin typeface="Constantia"/>
                <a:cs typeface="Calibri"/>
              </a:rPr>
              <a:t>Moved Pop-up books collection to furniture in Play corner and converted to Picture Puzzle bin.</a:t>
            </a:r>
          </a:p>
          <a:p>
            <a:r>
              <a:rPr lang="en-US" dirty="0">
                <a:latin typeface="Constantia"/>
                <a:cs typeface="Calibri"/>
              </a:rPr>
              <a:t>Rearranged configuration of original Boutique Bin area when Fire Marshall said it was blocking access to restroom hallway</a:t>
            </a:r>
          </a:p>
          <a:p>
            <a:r>
              <a:rPr lang="en-US" dirty="0">
                <a:latin typeface="Constantia"/>
                <a:cs typeface="Calibri"/>
              </a:rPr>
              <a:t>Leftover shelving: hoping for additional bin coming in 2023 (fingers crossed).</a:t>
            </a:r>
          </a:p>
          <a:p>
            <a:r>
              <a:rPr lang="en-US" dirty="0">
                <a:latin typeface="Constantia"/>
                <a:cs typeface="Calibri"/>
              </a:rPr>
              <a:t>Generally, 1 year with no circ in the bins = weed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08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42F6-B146-6B11-C1DC-977DAAC7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latin typeface="Constantia"/>
                <a:cs typeface="Calibri Light"/>
              </a:rPr>
              <a:t>MANY THANKS TO ORIGINAL TEAM AND SUCCESSORS</a:t>
            </a:r>
            <a:endParaRPr lang="en-US" sz="3000">
              <a:latin typeface="Constant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B29F-4D48-C13F-DBBF-7D5C3540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76" y="1528260"/>
            <a:ext cx="9874406" cy="469184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Constantia"/>
                <a:cs typeface="Calibri"/>
              </a:rPr>
              <a:t>Courtney O'Keefe Schroeder, Preschool Liaison Librarian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Susan Farid, Head of Circulation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Virginia Holler, Circulation Manager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Michelle Meyer-Edley, Technical Services Manager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John </a:t>
            </a:r>
            <a:r>
              <a:rPr lang="en-US" dirty="0" err="1">
                <a:latin typeface="Constantia"/>
                <a:ea typeface="+mn-lt"/>
                <a:cs typeface="+mn-lt"/>
              </a:rPr>
              <a:t>Lavalie</a:t>
            </a:r>
            <a:r>
              <a:rPr lang="en-US" dirty="0">
                <a:latin typeface="Constantia"/>
                <a:ea typeface="+mn-lt"/>
                <a:cs typeface="+mn-lt"/>
              </a:rPr>
              <a:t>, Cataloging and Metadata Specialist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The exceptional teams of DPPL Pages, Clerks, and Materials Processors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Steph Wolferman, Preschool Liaison Librarian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Cheryl Gladfelter, Preschool Liaison Librarian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Lynne Rubio, Manager of Acquisitions &amp; Cataloging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Laurie </a:t>
            </a:r>
            <a:r>
              <a:rPr lang="en-US" dirty="0" err="1">
                <a:latin typeface="Constantia"/>
                <a:ea typeface="+mn-lt"/>
                <a:cs typeface="+mn-lt"/>
              </a:rPr>
              <a:t>Papadourakis</a:t>
            </a:r>
            <a:r>
              <a:rPr lang="en-US" dirty="0">
                <a:latin typeface="Constantia"/>
                <a:ea typeface="+mn-lt"/>
                <a:cs typeface="+mn-lt"/>
              </a:rPr>
              <a:t>, Circulation Manager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Fernando Martin, Page Supervisor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Dana Jenkins, Materials Services Manager</a:t>
            </a:r>
          </a:p>
        </p:txBody>
      </p:sp>
    </p:spTree>
    <p:extLst>
      <p:ext uri="{BB962C8B-B14F-4D97-AF65-F5344CB8AC3E}">
        <p14:creationId xmlns:p14="http://schemas.microsoft.com/office/powerpoint/2010/main" val="280549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BC26F8B-5794-D847-F5A1-3A48AD86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78" y="2254"/>
            <a:ext cx="8905050" cy="68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6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E37B223-3182-0446-938D-35FCD79C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78" y="-766"/>
            <a:ext cx="8989718" cy="69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41D9F8-D0AD-AC63-DF4B-31FF4293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85" y="1700"/>
            <a:ext cx="6440308" cy="67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62F516-190A-99D6-B2F2-06A5EDA9B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" y="1317045"/>
            <a:ext cx="12188235" cy="4308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F68D9-359E-9038-563B-7E8EB5614081}"/>
              </a:ext>
            </a:extLst>
          </p:cNvPr>
          <p:cNvSpPr txBox="1"/>
          <p:nvPr/>
        </p:nvSpPr>
        <p:spPr>
          <a:xfrm>
            <a:off x="338667" y="517407"/>
            <a:ext cx="115146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onstantia"/>
              </a:rPr>
              <a:t>WHAT THE DPPL PICTURE BOOK COLLECTION LOOKS LIKE TODAY</a:t>
            </a:r>
            <a:endParaRPr lang="en-US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902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indoor, shelf, cluttered&#10;&#10;Description automatically generated">
            <a:extLst>
              <a:ext uri="{FF2B5EF4-FFF2-40B4-BE49-F238E27FC236}">
                <a16:creationId xmlns:a16="http://schemas.microsoft.com/office/drawing/2014/main" id="{D8A766E4-5119-9FEC-AF48-F49E296B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" y="1112958"/>
            <a:ext cx="12188236" cy="5130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3C928-FB7E-101D-240E-EE225FA08E79}"/>
              </a:ext>
            </a:extLst>
          </p:cNvPr>
          <p:cNvSpPr txBox="1"/>
          <p:nvPr/>
        </p:nvSpPr>
        <p:spPr>
          <a:xfrm>
            <a:off x="733777" y="479777"/>
            <a:ext cx="109054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onstantia"/>
              </a:rPr>
              <a:t>Currently at 17 Boutique Bins, hoping for 1 more in 2023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326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15C87E78-3471-8979-3137-9B54BACF0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839" y="-223915"/>
            <a:ext cx="9728915" cy="7302052"/>
          </a:xfrm>
        </p:spPr>
      </p:pic>
    </p:spTree>
    <p:extLst>
      <p:ext uri="{BB962C8B-B14F-4D97-AF65-F5344CB8AC3E}">
        <p14:creationId xmlns:p14="http://schemas.microsoft.com/office/powerpoint/2010/main" val="391716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AB63D5E-BCBB-E36B-4873-224D9E696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031" y="-142162"/>
            <a:ext cx="9638153" cy="7242029"/>
          </a:xfrm>
        </p:spPr>
      </p:pic>
    </p:spTree>
    <p:extLst>
      <p:ext uri="{BB962C8B-B14F-4D97-AF65-F5344CB8AC3E}">
        <p14:creationId xmlns:p14="http://schemas.microsoft.com/office/powerpoint/2010/main" val="3934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A3564AE-1BC1-0FA0-1ABE-C682D0331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7624"/>
            <a:ext cx="10515600" cy="3929706"/>
          </a:xfrm>
        </p:spPr>
      </p:pic>
    </p:spTree>
    <p:extLst>
      <p:ext uri="{BB962C8B-B14F-4D97-AF65-F5344CB8AC3E}">
        <p14:creationId xmlns:p14="http://schemas.microsoft.com/office/powerpoint/2010/main" val="131754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B951-5DA5-99AA-F5A8-B91F88F3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34"/>
          </a:xfrm>
        </p:spPr>
        <p:txBody>
          <a:bodyPr/>
          <a:lstStyle/>
          <a:p>
            <a:pPr algn="ctr"/>
            <a:r>
              <a:rPr lang="en-US" dirty="0">
                <a:latin typeface="Constantia"/>
                <a:cs typeface="Calibri Light"/>
              </a:rPr>
              <a:t>IMPORTANT 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642F-702E-B6B3-5A4E-82B9AA16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162"/>
            <a:ext cx="10515600" cy="53735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onstantia"/>
                <a:cs typeface="Calibri"/>
              </a:rPr>
              <a:t>BUY-IN.</a:t>
            </a:r>
            <a:endParaRPr lang="en-US">
              <a:latin typeface="Constantia"/>
            </a:endParaRPr>
          </a:p>
          <a:p>
            <a:pPr lvl="1"/>
            <a:r>
              <a:rPr lang="en-US" dirty="0">
                <a:latin typeface="Constantia"/>
                <a:ea typeface="+mn-lt"/>
                <a:cs typeface="+mn-lt"/>
              </a:rPr>
              <a:t>We could not make a move without Cataloging, Circulation, and Technical Services on board. Arranged meetings with all stakeholders individually, then as a group.</a:t>
            </a:r>
          </a:p>
          <a:p>
            <a:r>
              <a:rPr lang="en-US" dirty="0">
                <a:latin typeface="Constantia"/>
                <a:cs typeface="Calibri"/>
              </a:rPr>
              <a:t>LEAD TIME</a:t>
            </a:r>
          </a:p>
          <a:p>
            <a:pPr lvl="1"/>
            <a:r>
              <a:rPr lang="en-US" dirty="0">
                <a:latin typeface="Constantia"/>
                <a:ea typeface="+mn-lt"/>
                <a:cs typeface="+mn-lt"/>
              </a:rPr>
              <a:t>It took us almost three years to thoughtfully and carefully bring the collection to a place where it was manageable for the project and so there would be no re-classification of the items we would not keep.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PROCESSING</a:t>
            </a:r>
          </a:p>
          <a:p>
            <a:pPr lvl="1"/>
            <a:r>
              <a:rPr lang="en-US" dirty="0">
                <a:latin typeface="Constantia"/>
                <a:ea typeface="+mn-lt"/>
                <a:cs typeface="+mn-lt"/>
              </a:rPr>
              <a:t>Spine labels on forward-facing materials – not a good fit</a:t>
            </a:r>
          </a:p>
          <a:p>
            <a:pPr lvl="1"/>
            <a:r>
              <a:rPr lang="en-US" dirty="0">
                <a:latin typeface="Constantia"/>
                <a:ea typeface="+mn-lt"/>
                <a:cs typeface="+mn-lt"/>
              </a:rPr>
              <a:t>Re-cataloging by location</a:t>
            </a:r>
          </a:p>
          <a:p>
            <a:r>
              <a:rPr lang="en-US" dirty="0">
                <a:latin typeface="Constantia"/>
                <a:ea typeface="+mn-lt"/>
                <a:cs typeface="+mn-lt"/>
              </a:rPr>
              <a:t>MONEY. It's not cheap.</a:t>
            </a:r>
            <a:endParaRPr lang="en-US">
              <a:latin typeface="Constantia"/>
              <a:cs typeface="Calibri"/>
            </a:endParaRPr>
          </a:p>
          <a:p>
            <a:pPr lvl="1"/>
            <a:r>
              <a:rPr lang="en-US" dirty="0">
                <a:latin typeface="Constantia"/>
                <a:cs typeface="Calibri"/>
              </a:rPr>
              <a:t>We used a combination of community grant funds, partnership/donated funds, and library dollars.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39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510E-ADD9-9B1D-DCA1-5E65F7BD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" y="365125"/>
            <a:ext cx="12190118" cy="1344377"/>
          </a:xfrm>
        </p:spPr>
        <p:txBody>
          <a:bodyPr/>
          <a:lstStyle/>
          <a:p>
            <a:pPr algn="ctr"/>
            <a:r>
              <a:rPr lang="en-US" dirty="0">
                <a:latin typeface="Constantia"/>
                <a:cs typeface="Calibri Light"/>
              </a:rPr>
              <a:t>Subject considerations for "BOUTIQUE BINS"</a:t>
            </a:r>
            <a:endParaRPr lang="en-US" dirty="0">
              <a:latin typeface="Constant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0A15E-FC84-264E-593A-2A74A1BE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99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nstantia"/>
                <a:cs typeface="Calibri"/>
              </a:rPr>
              <a:t>Number of bins available (spatially) for planned location</a:t>
            </a:r>
          </a:p>
          <a:p>
            <a:r>
              <a:rPr lang="en-US" dirty="0">
                <a:latin typeface="Constantia"/>
                <a:cs typeface="Calibri"/>
              </a:rPr>
              <a:t>Discussion among YS team members</a:t>
            </a:r>
          </a:p>
          <a:p>
            <a:r>
              <a:rPr lang="en-US" dirty="0">
                <a:latin typeface="Constantia"/>
                <a:cs typeface="Calibri"/>
              </a:rPr>
              <a:t>Most-requested themes</a:t>
            </a:r>
          </a:p>
          <a:p>
            <a:r>
              <a:rPr lang="en-US" dirty="0">
                <a:latin typeface="Constantia"/>
                <a:cs typeface="Calibri"/>
              </a:rPr>
              <a:t>Space for highlighting NEW Picture Books</a:t>
            </a:r>
          </a:p>
          <a:p>
            <a:r>
              <a:rPr lang="en-US" dirty="0">
                <a:latin typeface="Constantia"/>
                <a:cs typeface="Calibri"/>
              </a:rPr>
              <a:t>We started with 12 Boutique Bins:</a:t>
            </a:r>
          </a:p>
          <a:p>
            <a:pPr lvl="1"/>
            <a:r>
              <a:rPr lang="en-US" dirty="0">
                <a:latin typeface="Constantia"/>
                <a:cs typeface="Calibri"/>
              </a:rPr>
              <a:t>NEW, Disney, Superheroes, Trains, Royalty, Dinosaurs, Mother Goose/Nursery Rhymes, ABC's, 123's, Concepts (shapes and colors), Pop-ups, PB with Audio.</a:t>
            </a:r>
          </a:p>
          <a:p>
            <a:pPr lvl="1"/>
            <a:r>
              <a:rPr lang="en-US" dirty="0">
                <a:latin typeface="Constantia"/>
                <a:cs typeface="Calibri"/>
              </a:rPr>
              <a:t>Then added Monarch, Water Travel, Air Travel, Cars &amp; Trucks, and most recently: People and Picture Puzzles.</a:t>
            </a:r>
          </a:p>
          <a:p>
            <a:pPr lvl="1"/>
            <a:r>
              <a:rPr lang="en-US" dirty="0">
                <a:latin typeface="Constantia"/>
                <a:cs typeface="Calibri"/>
              </a:rPr>
              <a:t>Removed Pop-ups.</a:t>
            </a:r>
            <a:endParaRPr lang="en-US" dirty="0"/>
          </a:p>
          <a:p>
            <a:pPr lvl="2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64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35F10706-73E3-502F-717B-17134FA9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48" y="294317"/>
            <a:ext cx="5988755" cy="3127291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4875E2A-C86D-32BE-A0E3-B793B3DC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63" y="3621610"/>
            <a:ext cx="5941718" cy="29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FD8AEDA893740B2E2B561320165F3" ma:contentTypeVersion="16" ma:contentTypeDescription="Create a new document." ma:contentTypeScope="" ma:versionID="c866420877e244c70eb9470a613692b8">
  <xsd:schema xmlns:xsd="http://www.w3.org/2001/XMLSchema" xmlns:xs="http://www.w3.org/2001/XMLSchema" xmlns:p="http://schemas.microsoft.com/office/2006/metadata/properties" xmlns:ns2="49174984-12fa-4a24-9ef6-8a7dc6c2db71" xmlns:ns3="04fb2b99-be89-4f45-b37c-be1ef0c04955" targetNamespace="http://schemas.microsoft.com/office/2006/metadata/properties" ma:root="true" ma:fieldsID="0fce3598c79f3c6131aba85682f8cf75" ns2:_="" ns3:_="">
    <xsd:import namespace="49174984-12fa-4a24-9ef6-8a7dc6c2db71"/>
    <xsd:import namespace="04fb2b99-be89-4f45-b37c-be1ef0c049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74984-12fa-4a24-9ef6-8a7dc6c2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a66db-708c-4f1a-b3bc-bbce3a8f22fd}" ma:internalName="TaxCatchAll" ma:showField="CatchAllData" ma:web="49174984-12fa-4a24-9ef6-8a7dc6c2d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b99-be89-4f45-b37c-be1ef0c04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242fc-8867-421b-8d4f-f4d5bb518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fb2b99-be89-4f45-b37c-be1ef0c04955">
      <Terms xmlns="http://schemas.microsoft.com/office/infopath/2007/PartnerControls"/>
    </lcf76f155ced4ddcb4097134ff3c332f>
    <TaxCatchAll xmlns="49174984-12fa-4a24-9ef6-8a7dc6c2db71" xsi:nil="true"/>
  </documentManagement>
</p:properties>
</file>

<file path=customXml/itemProps1.xml><?xml version="1.0" encoding="utf-8"?>
<ds:datastoreItem xmlns:ds="http://schemas.openxmlformats.org/officeDocument/2006/customXml" ds:itemID="{D9BADDA2-047B-4A63-B0F6-95F5142FD786}"/>
</file>

<file path=customXml/itemProps2.xml><?xml version="1.0" encoding="utf-8"?>
<ds:datastoreItem xmlns:ds="http://schemas.openxmlformats.org/officeDocument/2006/customXml" ds:itemID="{60C1779A-F827-49C1-BBEC-4AF79837FAB8}"/>
</file>

<file path=customXml/itemProps3.xml><?xml version="1.0" encoding="utf-8"?>
<ds:datastoreItem xmlns:ds="http://schemas.openxmlformats.org/officeDocument/2006/customXml" ds:itemID="{93576C66-D6E0-4807-B5B5-21DFEBD9D0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1364</Words>
  <Application>Microsoft Office PowerPoint</Application>
  <PresentationFormat>Widescreen</PresentationFormat>
  <Paragraphs>317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office theme</vt:lpstr>
      <vt:lpstr>Des Plaines Public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ISSUES TO CONSIDER</vt:lpstr>
      <vt:lpstr>Subject considerations for "BOUTIQUE BINS"</vt:lpstr>
      <vt:lpstr>PowerPoint Presentation</vt:lpstr>
      <vt:lpstr>YouTube time-lapse videos documented the process</vt:lpstr>
      <vt:lpstr>PICTURE BOOK HOLDINGS 2010-2017</vt:lpstr>
      <vt:lpstr>PICTURE BOOK CIRCULATION 2016-2017</vt:lpstr>
      <vt:lpstr>COSTS CIRCA 2015-2016</vt:lpstr>
      <vt:lpstr>Since 2016...</vt:lpstr>
      <vt:lpstr>MANY THANKS TO ORIGINAL TEAM AND SUCCESSORS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Spetter</dc:creator>
  <cp:lastModifiedBy>Stephanie Spetter</cp:lastModifiedBy>
  <cp:revision>641</cp:revision>
  <dcterms:created xsi:type="dcterms:W3CDTF">2022-12-06T20:36:20Z</dcterms:created>
  <dcterms:modified xsi:type="dcterms:W3CDTF">2022-12-14T22:54:30Z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0x010100417FD8AEDA893740B2E2B561320165F3</vt:lpwstr>
  </property>
</Properties>
</file>