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4"/>
  </p:sldMasterIdLst>
  <p:notesMasterIdLst>
    <p:notesMasterId r:id="rId17"/>
  </p:notesMasterIdLst>
  <p:sldIdLst>
    <p:sldId id="285" r:id="rId5"/>
    <p:sldId id="291" r:id="rId6"/>
    <p:sldId id="282" r:id="rId7"/>
    <p:sldId id="294" r:id="rId8"/>
    <p:sldId id="295" r:id="rId9"/>
    <p:sldId id="281" r:id="rId10"/>
    <p:sldId id="260" r:id="rId11"/>
    <p:sldId id="296" r:id="rId12"/>
    <p:sldId id="297" r:id="rId13"/>
    <p:sldId id="298" r:id="rId14"/>
    <p:sldId id="272" r:id="rId15"/>
    <p:sldId id="274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0B5E7-9AA2-F6F0-637A-ECE107FD6627}" v="168" dt="2022-09-08T16:51:27.040"/>
    <p1510:client id="{0EE04529-CC4E-44A8-9877-4420F7C17011}" v="272" dt="2022-12-06T20:01:25.797"/>
    <p1510:client id="{1A118B7D-6640-0701-C4E3-C72CF27B7360}" v="2660" dt="2022-12-05T17:51:16.070"/>
    <p1510:client id="{2C1C78C0-E3AA-C488-9D5E-C83EC275B4D1}" v="13" dt="2022-09-06T15:28:33.932"/>
    <p1510:client id="{40C3D302-134B-7E9E-A3FF-DE1F5D59ECFA}" v="123" dt="2022-09-08T20:03:25.147"/>
    <p1510:client id="{54FFBE82-59C0-4BE1-B381-BDDD5ACEB08B}" v="16" dt="2022-09-06T15:38:41.097"/>
    <p1510:client id="{6E21009A-1B82-8125-C664-AD91FF6C4530}" v="1" dt="2022-12-07T16:12:13.863"/>
    <p1510:client id="{A3DC681A-A5F7-7DD9-3BCE-044C6BBA80C9}" v="19" dt="2022-09-07T18:33:19.293"/>
    <p1510:client id="{A406858A-DB25-C874-2B90-60DCD7F26F84}" v="2397" dt="2022-09-06T17:18:16.630"/>
    <p1510:client id="{C0213B94-6AB0-6A5F-9717-A9FA3A539D5B}" v="128" dt="2022-09-08T21:06:16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273" autoAdjust="0"/>
  </p:normalViewPr>
  <p:slideViewPr>
    <p:cSldViewPr snapToGrid="0">
      <p:cViewPr varScale="1">
        <p:scale>
          <a:sx n="43" d="100"/>
          <a:sy n="43" d="100"/>
        </p:scale>
        <p:origin x="15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734CC-E8D5-490D-8A6B-B3E284F73BFB}" type="datetimeFigureOut">
              <a:t>12/16/2022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BA2A9-59F3-40BC-AD94-45B24B70D3A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5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410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38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2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46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11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13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9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38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A2A9-59F3-40BC-AD94-45B24B70D3AA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5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4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1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4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1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57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3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1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0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2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0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03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4" Type="http://schemas.openxmlformats.org/officeDocument/2006/relationships/hyperlink" Target="https://www.ccslib.org/sites/default/files/2022-04/2022%20March%20CCS%20Governing%20Board%20Policies%20APPROVED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hyperlink" Target="mailto:prktech@ccslib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hyperlink" Target="mailto:lvkcirc@ccslib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334E15-F844-52BE-9A55-C6350E47DCA7}"/>
              </a:ext>
            </a:extLst>
          </p:cNvPr>
          <p:cNvSpPr txBox="1"/>
          <p:nvPr/>
        </p:nvSpPr>
        <p:spPr>
          <a:xfrm>
            <a:off x="354419" y="1180213"/>
            <a:ext cx="6280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>
                <a:latin typeface="+mj-lt"/>
              </a:rPr>
              <a:t>Circulation/ILL Advisory Group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0F1708D-0E0C-8821-E47A-1A6A1A5357C5}"/>
              </a:ext>
            </a:extLst>
          </p:cNvPr>
          <p:cNvCxnSpPr>
            <a:cxnSpLocks/>
          </p:cNvCxnSpPr>
          <p:nvPr/>
        </p:nvCxnSpPr>
        <p:spPr>
          <a:xfrm>
            <a:off x="7474689" y="1515369"/>
            <a:ext cx="0" cy="3115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9A6EAD7-4858-AB65-FDC7-AC72C7020BC5}"/>
              </a:ext>
            </a:extLst>
          </p:cNvPr>
          <p:cNvSpPr txBox="1"/>
          <p:nvPr/>
        </p:nvSpPr>
        <p:spPr>
          <a:xfrm>
            <a:off x="8027580" y="2842206"/>
            <a:ext cx="315787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latin typeface="+mj-lt"/>
              </a:rPr>
              <a:t>DECEMBER 9, 2022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62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BD92-B794-4036-B6EE-24599C7E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Polaris Phone Verification Settings</a:t>
            </a:r>
            <a:endParaRPr lang="en-US" sz="4400" dirty="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FB2A0-4632-448A-9A31-BA13CDDAD320}"/>
              </a:ext>
            </a:extLst>
          </p:cNvPr>
          <p:cNvSpPr txBox="1"/>
          <p:nvPr/>
        </p:nvSpPr>
        <p:spPr>
          <a:xfrm>
            <a:off x="1096370" y="2074459"/>
            <a:ext cx="10340453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>
                <a:cs typeface="Calibri"/>
              </a:rPr>
              <a:t>This setting can only be activated at the System Level</a:t>
            </a:r>
            <a:endParaRPr lang="en-US" dirty="0"/>
          </a:p>
          <a:p>
            <a:endParaRPr lang="en-US" sz="2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Calibri"/>
              </a:rPr>
              <a:t>This setting can: </a:t>
            </a:r>
            <a:endParaRPr lang="en-US" sz="240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cs typeface="Calibri"/>
              </a:rPr>
              <a:t>Consider </a:t>
            </a:r>
            <a:r>
              <a:rPr lang="en-US" sz="2400" i="1" dirty="0">
                <a:cs typeface="Calibri"/>
              </a:rPr>
              <a:t>all</a:t>
            </a:r>
            <a:r>
              <a:rPr lang="en-US" sz="2400" dirty="0">
                <a:cs typeface="Calibri"/>
              </a:rPr>
              <a:t> phone numbers OR 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cs typeface="Calibri"/>
              </a:rPr>
              <a:t>Just numbers used with text notifications</a:t>
            </a:r>
          </a:p>
          <a:p>
            <a:endParaRPr lang="en-US" sz="2400" dirty="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694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cs typeface="Calibri Light"/>
              </a:rPr>
              <a:t>5c. Circulation Report Guidelines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46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BD92-B794-4036-B6EE-24599C7E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Background</a:t>
            </a:r>
            <a:endParaRPr lang="en-US" sz="440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FB2A0-4632-448A-9A31-BA13CDDAD320}"/>
              </a:ext>
            </a:extLst>
          </p:cNvPr>
          <p:cNvSpPr txBox="1"/>
          <p:nvPr/>
        </p:nvSpPr>
        <p:spPr>
          <a:xfrm>
            <a:off x="1096370" y="2074459"/>
            <a:ext cx="10340453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" sz="2400" dirty="0">
                <a:ea typeface="+mn-lt"/>
                <a:cs typeface="+mn-lt"/>
              </a:rPr>
              <a:t>Aside from processing the picklist and unclaimed holds (</a:t>
            </a:r>
            <a:r>
              <a:rPr lang="en" sz="2400" i="1" u="sng" dirty="0">
                <a:ea typeface="+mn-lt"/>
                <a:cs typeface="+mn-lt"/>
                <a:hlinkClick r:id="rId4"/>
              </a:rPr>
              <a:t>CCS Governing Board Policies, p.41</a:t>
            </a:r>
            <a:r>
              <a:rPr lang="en" sz="2400" dirty="0">
                <a:ea typeface="+mn-lt"/>
                <a:cs typeface="+mn-lt"/>
              </a:rPr>
              <a:t>) CCS does not have set guidelines on reports or report-adjacent activity for Circulation staff</a:t>
            </a:r>
            <a:endParaRPr lang="en-US" sz="2400" dirty="0">
              <a:cs typeface="Calibri"/>
            </a:endParaRPr>
          </a:p>
          <a:p>
            <a:endParaRPr lang="en-US" sz="24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CCS is interested in creating guidelines around report use, including: </a:t>
            </a:r>
          </a:p>
          <a:p>
            <a:pPr marL="742950" lvl="1" indent="-285750">
              <a:buFont typeface="Arial"/>
              <a:buChar char="•"/>
            </a:pPr>
            <a:r>
              <a:rPr lang="en" sz="2400" dirty="0">
                <a:ea typeface="+mn-lt"/>
                <a:cs typeface="+mn-lt"/>
              </a:rPr>
              <a:t>Which reports Circulation staff are expected to use</a:t>
            </a:r>
          </a:p>
          <a:p>
            <a:pPr marL="742950" lvl="1" indent="-285750">
              <a:buFont typeface="Arial"/>
              <a:buChar char="•"/>
            </a:pPr>
            <a:r>
              <a:rPr lang="en" sz="2400" dirty="0">
                <a:ea typeface="+mn-lt"/>
                <a:cs typeface="+mn-lt"/>
              </a:rPr>
              <a:t>How often</a:t>
            </a:r>
            <a:endParaRPr lang="en-US" dirty="0">
              <a:ea typeface="+mn-lt"/>
              <a:cs typeface="+mn-lt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If any reports should be codified into policy</a:t>
            </a:r>
            <a:endParaRPr lang="en-US" sz="2400" dirty="0">
              <a:cs typeface="Calibri"/>
            </a:endParaRPr>
          </a:p>
          <a:p>
            <a:endParaRPr lang="en-US" sz="2400">
              <a:ea typeface="+mn-lt"/>
              <a:cs typeface="+mn-lt"/>
            </a:endParaRPr>
          </a:p>
          <a:p>
            <a:pPr lvl="1"/>
            <a:endParaRPr lang="en-US" sz="2400">
              <a:ea typeface="+mn-lt"/>
              <a:cs typeface="+mn-lt"/>
            </a:endParaRPr>
          </a:p>
          <a:p>
            <a:pPr lvl="1"/>
            <a:endParaRPr lang="en-US" sz="2400">
              <a:ea typeface="+mn-lt"/>
              <a:cs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925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cs typeface="Calibri Light"/>
              </a:rPr>
              <a:t>5a. CCS-Hosted Department Distribution Email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45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BD92-B794-4036-B6EE-24599C7E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Background</a:t>
            </a:r>
            <a:endParaRPr lang="en-US" sz="4400" dirty="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FB2A0-4632-448A-9A31-BA13CDDAD320}"/>
              </a:ext>
            </a:extLst>
          </p:cNvPr>
          <p:cNvSpPr txBox="1"/>
          <p:nvPr/>
        </p:nvSpPr>
        <p:spPr>
          <a:xfrm>
            <a:off x="1097280" y="1936236"/>
            <a:ext cx="10340453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With a distribution email, someone could contact relevant staff at a library by emailing the department distribution list</a:t>
            </a:r>
          </a:p>
          <a:p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Example: emails to </a:t>
            </a:r>
            <a:r>
              <a:rPr lang="en-US" sz="2400" dirty="0">
                <a:ea typeface="+mn-lt"/>
                <a:cs typeface="+mn-lt"/>
                <a:hlinkClick r:id="rId4"/>
              </a:rPr>
              <a:t>prkcirc@ccslib.org </a:t>
            </a:r>
            <a:r>
              <a:rPr lang="en-US" sz="2400" dirty="0">
                <a:ea typeface="+mn-lt"/>
                <a:cs typeface="+mn-lt"/>
              </a:rPr>
              <a:t>will be sent to just Park Ridge staff on that distribution list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Technical Services departments have library specific, CCS-hosted distribution emails</a:t>
            </a:r>
            <a:endParaRPr lang="en-US" sz="2400" dirty="0"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ea typeface="+mn-lt"/>
              <a:cs typeface="+mn-lt"/>
            </a:endParaRPr>
          </a:p>
          <a:p>
            <a:endParaRPr lang="en-US" sz="2400" dirty="0">
              <a:ea typeface="+mn-lt"/>
              <a:cs typeface="+mn-lt"/>
            </a:endParaRPr>
          </a:p>
          <a:p>
            <a:endParaRPr lang="en-US" sz="2400" dirty="0"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900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BD92-B794-4036-B6EE-24599C7E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CCS-Hosted Department Distribution Email</a:t>
            </a:r>
            <a:endParaRPr lang="en-US" sz="4400" dirty="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FB2A0-4632-448A-9A31-BA13CDDAD320}"/>
              </a:ext>
            </a:extLst>
          </p:cNvPr>
          <p:cNvSpPr txBox="1"/>
          <p:nvPr/>
        </p:nvSpPr>
        <p:spPr>
          <a:xfrm>
            <a:off x="1097280" y="1936236"/>
            <a:ext cx="10340453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CCS does not currently host distribution emails for Circulation or ILL departments</a:t>
            </a:r>
          </a:p>
          <a:p>
            <a:endParaRPr lang="en-US" sz="2400" dirty="0"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Use for circulation and interlibrary loan questions</a:t>
            </a:r>
          </a:p>
          <a:p>
            <a:pPr lvl="1"/>
            <a:r>
              <a:rPr lang="en-US" sz="2400" i="1" dirty="0">
                <a:cs typeface="Calibri" panose="020F0502020204030204"/>
              </a:rPr>
              <a:t>Example: Email </a:t>
            </a:r>
            <a:r>
              <a:rPr lang="en-US" sz="2400" i="1" dirty="0">
                <a:cs typeface="Calibri" panose="020F0502020204030204"/>
                <a:hlinkClick r:id="rId4"/>
              </a:rPr>
              <a:t>lvkcirc@ccslib.org</a:t>
            </a:r>
            <a:r>
              <a:rPr lang="en-US" sz="2400" i="1" dirty="0">
                <a:cs typeface="Calibri" panose="020F0502020204030204"/>
              </a:rPr>
              <a:t> for a request to check the shelf for a claimed intra-CCS loan item</a:t>
            </a:r>
          </a:p>
          <a:p>
            <a:endParaRPr lang="en-US" sz="240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80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BD92-B794-4036-B6EE-24599C7E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CCS-Hosted Department Distribution Email</a:t>
            </a:r>
            <a:endParaRPr lang="en-US" sz="4400" dirty="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FB2A0-4632-448A-9A31-BA13CDDAD320}"/>
              </a:ext>
            </a:extLst>
          </p:cNvPr>
          <p:cNvSpPr txBox="1"/>
          <p:nvPr/>
        </p:nvSpPr>
        <p:spPr>
          <a:xfrm>
            <a:off x="1097280" y="1936236"/>
            <a:ext cx="10340453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Calibri" panose="020F0502020204030204"/>
              </a:rPr>
              <a:t>Expectations and Maintenance</a:t>
            </a:r>
          </a:p>
          <a:p>
            <a:endParaRPr lang="en-US" sz="2400" b="1" dirty="0">
              <a:cs typeface="Calibri" panose="020F0502020204030204"/>
            </a:endParaRPr>
          </a:p>
          <a:p>
            <a:r>
              <a:rPr lang="en-US" sz="2400" dirty="0">
                <a:cs typeface="Calibri" panose="020F0502020204030204"/>
              </a:rPr>
              <a:t>Libraries: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cs typeface="Calibri" panose="020F0502020204030204"/>
              </a:rPr>
              <a:t>Would respond to inquiries to their library's distribution list in a timely manner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cs typeface="Calibri" panose="020F0502020204030204"/>
              </a:rPr>
              <a:t>Would inform CCS of staff email additions or removals to the distribution list</a:t>
            </a:r>
          </a:p>
          <a:p>
            <a:endParaRPr lang="en-US" sz="2400" dirty="0">
              <a:cs typeface="Calibri" panose="020F0502020204030204"/>
            </a:endParaRPr>
          </a:p>
          <a:p>
            <a:r>
              <a:rPr lang="en-US" sz="2400" dirty="0">
                <a:cs typeface="Calibri" panose="020F0502020204030204"/>
              </a:rPr>
              <a:t>CCS: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cs typeface="Calibri" panose="020F0502020204030204"/>
              </a:rPr>
              <a:t>Would add and remove staff emails from the lists as needed</a:t>
            </a:r>
          </a:p>
          <a:p>
            <a:endParaRPr lang="en-US" sz="2400">
              <a:cs typeface="Calibri" panose="020F0502020204030204"/>
            </a:endParaRPr>
          </a:p>
          <a:p>
            <a:endParaRPr lang="en-US" sz="2400" dirty="0"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113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cs typeface="Calibri Light"/>
              </a:rPr>
              <a:t>5b. Polaris Phone Verification Settings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16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BD92-B794-4036-B6EE-24599C7E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Background</a:t>
            </a:r>
            <a:endParaRPr lang="en-US" sz="440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FB2A0-4632-448A-9A31-BA13CDDAD320}"/>
              </a:ext>
            </a:extLst>
          </p:cNvPr>
          <p:cNvSpPr txBox="1"/>
          <p:nvPr/>
        </p:nvSpPr>
        <p:spPr>
          <a:xfrm>
            <a:off x="1096370" y="2074459"/>
            <a:ext cx="10340453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Sending text notices to invalid (improperly formatted) phone numbers can downgrade the sending reputation, which could lead to the carrier blocking the notices</a:t>
            </a: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Calibri"/>
              </a:rPr>
              <a:t>Recommendation from Innovative is to remove improperly formatted numbers</a:t>
            </a:r>
          </a:p>
          <a:p>
            <a:endParaRPr lang="en-US" sz="2400" dirty="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650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BD92-B794-4036-B6EE-24599C7E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Polaris Phone Verification Settings</a:t>
            </a:r>
            <a:endParaRPr lang="en-US" sz="4400" dirty="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FB2A0-4632-448A-9A31-BA13CDDAD320}"/>
              </a:ext>
            </a:extLst>
          </p:cNvPr>
          <p:cNvSpPr txBox="1"/>
          <p:nvPr/>
        </p:nvSpPr>
        <p:spPr>
          <a:xfrm>
            <a:off x="1096370" y="2074459"/>
            <a:ext cx="10340453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Polaris has a phone verification setting</a:t>
            </a: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Calibri"/>
              </a:rPr>
              <a:t>When this setting is active, patrons can only have phone numbers that fit certain formats (10 digits, no letters)</a:t>
            </a:r>
          </a:p>
          <a:p>
            <a:endParaRPr lang="en-US" sz="2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Calibri"/>
              </a:rPr>
              <a:t>If the phone number does not fit a valid format, staff will see an error message when saving the patron record</a:t>
            </a:r>
          </a:p>
          <a:p>
            <a:endParaRPr lang="en-US" sz="2400" dirty="0">
              <a:cs typeface="Calibri"/>
            </a:endParaRPr>
          </a:p>
        </p:txBody>
      </p:sp>
      <p:pic>
        <p:nvPicPr>
          <p:cNvPr id="4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7A92444-3A6A-F0A5-A7D2-630C0C178E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5615" y="4717847"/>
            <a:ext cx="5894521" cy="127568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840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BD92-B794-4036-B6EE-24599C7E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Polaris Phone Verification Settings</a:t>
            </a:r>
            <a:endParaRPr lang="en-US" sz="4400" dirty="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FB2A0-4632-448A-9A31-BA13CDDAD320}"/>
              </a:ext>
            </a:extLst>
          </p:cNvPr>
          <p:cNvSpPr txBox="1"/>
          <p:nvPr/>
        </p:nvSpPr>
        <p:spPr>
          <a:xfrm>
            <a:off x="1096370" y="2074459"/>
            <a:ext cx="1034045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>
                <a:cs typeface="Calibri"/>
              </a:rPr>
              <a:t>Users with other data or types of numbers in their record will be flagged by the verification system, including: 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cs typeface="Calibri"/>
              </a:rPr>
              <a:t>Extensions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cs typeface="Calibri"/>
              </a:rPr>
              <a:t>International numbers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cs typeface="Calibri"/>
              </a:rPr>
              <a:t>Do Not Call notes</a:t>
            </a:r>
          </a:p>
          <a:p>
            <a:pPr lvl="1"/>
            <a:endParaRPr lang="en-US" sz="24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" sz="2400" dirty="0">
                <a:ea typeface="+mn-lt"/>
                <a:cs typeface="+mn-lt"/>
              </a:rPr>
              <a:t>If the patron does not have a phone number on file AND only receive email or print notices, they will not be flagged</a:t>
            </a:r>
            <a:endParaRPr lang="en-US" sz="2400" dirty="0">
              <a:ea typeface="+mn-lt"/>
              <a:cs typeface="+mn-lt"/>
            </a:endParaRPr>
          </a:p>
          <a:p>
            <a:endParaRPr lang="en" sz="24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" sz="2400" dirty="0">
                <a:ea typeface="+mn-lt"/>
                <a:cs typeface="+mn-lt"/>
              </a:rPr>
              <a:t>Patrons will still be able to modify or add a phone number with an invalid format in the </a:t>
            </a:r>
            <a:r>
              <a:rPr lang="en" sz="2400" dirty="0" err="1">
                <a:ea typeface="+mn-lt"/>
                <a:cs typeface="+mn-lt"/>
              </a:rPr>
              <a:t>PowerPAC</a:t>
            </a:r>
            <a:endParaRPr lang="en" sz="2400">
              <a:ea typeface="+mn-lt"/>
              <a:cs typeface="+mn-lt"/>
            </a:endParaRPr>
          </a:p>
          <a:p>
            <a:endParaRPr lang="en-US" sz="2400" dirty="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23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RETROSPECT" val="5U0kL0qF"/>
  <p:tag name="ARTICULATE_SLIDE_THUMBNAIL_REFRESH" val="1"/>
  <p:tag name="ARTICULATE_SLIDE_COUNT" val="1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Mieko Custom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0070C0"/>
      </a:accent1>
      <a:accent2>
        <a:srgbClr val="025283"/>
      </a:accent2>
      <a:accent3>
        <a:srgbClr val="89C43A"/>
      </a:accent3>
      <a:accent4>
        <a:srgbClr val="F79421"/>
      </a:accent4>
      <a:accent5>
        <a:srgbClr val="C00000"/>
      </a:accent5>
      <a:accent6>
        <a:srgbClr val="FFC000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fb2b99-be89-4f45-b37c-be1ef0c04955">
      <Terms xmlns="http://schemas.microsoft.com/office/infopath/2007/PartnerControls"/>
    </lcf76f155ced4ddcb4097134ff3c332f>
    <TaxCatchAll xmlns="49174984-12fa-4a24-9ef6-8a7dc6c2db7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FD8AEDA893740B2E2B561320165F3" ma:contentTypeVersion="16" ma:contentTypeDescription="Create a new document." ma:contentTypeScope="" ma:versionID="c866420877e244c70eb9470a613692b8">
  <xsd:schema xmlns:xsd="http://www.w3.org/2001/XMLSchema" xmlns:xs="http://www.w3.org/2001/XMLSchema" xmlns:p="http://schemas.microsoft.com/office/2006/metadata/properties" xmlns:ns2="49174984-12fa-4a24-9ef6-8a7dc6c2db71" xmlns:ns3="04fb2b99-be89-4f45-b37c-be1ef0c04955" targetNamespace="http://schemas.microsoft.com/office/2006/metadata/properties" ma:root="true" ma:fieldsID="0fce3598c79f3c6131aba85682f8cf75" ns2:_="" ns3:_="">
    <xsd:import namespace="49174984-12fa-4a24-9ef6-8a7dc6c2db71"/>
    <xsd:import namespace="04fb2b99-be89-4f45-b37c-be1ef0c049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74984-12fa-4a24-9ef6-8a7dc6c2db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a66db-708c-4f1a-b3bc-bbce3a8f22fd}" ma:internalName="TaxCatchAll" ma:showField="CatchAllData" ma:web="49174984-12fa-4a24-9ef6-8a7dc6c2db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b2b99-be89-4f45-b37c-be1ef0c04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242fc-8867-421b-8d4f-f4d5bb518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DA6E1E-2AC4-4505-8111-9583FBF5AA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856CE6-88D5-48D5-8D01-C25F352A2670}">
  <ds:schemaRefs>
    <ds:schemaRef ds:uri="http://schemas.microsoft.com/office/2006/metadata/properties"/>
    <ds:schemaRef ds:uri="http://schemas.microsoft.com/office/infopath/2007/PartnerControls"/>
    <ds:schemaRef ds:uri="04fb2b99-be89-4f45-b37c-be1ef0c04955"/>
    <ds:schemaRef ds:uri="49174984-12fa-4a24-9ef6-8a7dc6c2db71"/>
  </ds:schemaRefs>
</ds:datastoreItem>
</file>

<file path=customXml/itemProps3.xml><?xml version="1.0" encoding="utf-8"?>
<ds:datastoreItem xmlns:ds="http://schemas.openxmlformats.org/officeDocument/2006/customXml" ds:itemID="{D9451609-3FDC-4A57-BBDC-BC4561B9F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174984-12fa-4a24-9ef6-8a7dc6c2db71"/>
    <ds:schemaRef ds:uri="04fb2b99-be89-4f45-b37c-be1ef0c049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1706</Words>
  <Application>Microsoft Office PowerPoint</Application>
  <PresentationFormat>Widescreen</PresentationFormat>
  <Paragraphs>112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PowerPoint Presentation</vt:lpstr>
      <vt:lpstr>5a. CCS-Hosted Department Distribution Email</vt:lpstr>
      <vt:lpstr>Background</vt:lpstr>
      <vt:lpstr>CCS-Hosted Department Distribution Email</vt:lpstr>
      <vt:lpstr>CCS-Hosted Department Distribution Email</vt:lpstr>
      <vt:lpstr>5b. Polaris Phone Verification Settings</vt:lpstr>
      <vt:lpstr>Background</vt:lpstr>
      <vt:lpstr>Polaris Phone Verification Settings</vt:lpstr>
      <vt:lpstr>Polaris Phone Verification Settings</vt:lpstr>
      <vt:lpstr>Polaris Phone Verification Settings</vt:lpstr>
      <vt:lpstr>5c. Circulation Report Guidelines</vt:lpstr>
      <vt:lpstr>Background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Mieko</cp:lastModifiedBy>
  <cp:revision>630</cp:revision>
  <dcterms:created xsi:type="dcterms:W3CDTF">2021-08-24T16:46:34Z</dcterms:created>
  <dcterms:modified xsi:type="dcterms:W3CDTF">2022-12-16T14:29:15Z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9156F485-1084-4F2E-92FD-EFA60BCBAD11</vt:lpwstr>
  </property>
  <property fmtid="{D5CDD505-2E9C-101B-9397-08002B2CF9AE}" pid="3" name="ArticulatePath">
    <vt:lpwstr>https://ccsliborg-my.sharepoint.com/personal/mlanders_ccslib_org/Documents/CCS Technical and Advisory Groups/Circ-ILL Advisory Group/2022-September/Slides - SEPT 2022</vt:lpwstr>
  </property>
  <property fmtid="{D5CDD505-2E9C-101B-9397-08002B2CF9AE}" pid="4" name="ContentTypeId">
    <vt:lpwstr>0x010100417FD8AEDA893740B2E2B561320165F3</vt:lpwstr>
  </property>
  <property fmtid="{D5CDD505-2E9C-101B-9397-08002B2CF9AE}" pid="5" name="MediaServiceImageTags">
    <vt:lpwstr/>
  </property>
</Properties>
</file>