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4"/>
  </p:sldMasterIdLst>
  <p:sldIdLst>
    <p:sldId id="256" r:id="rId5"/>
    <p:sldId id="264" r:id="rId6"/>
    <p:sldId id="271" r:id="rId7"/>
    <p:sldId id="272" r:id="rId8"/>
    <p:sldId id="275" r:id="rId9"/>
    <p:sldId id="273" r:id="rId10"/>
    <p:sldId id="276" r:id="rId11"/>
    <p:sldId id="270" r:id="rId12"/>
    <p:sldId id="260" r:id="rId13"/>
    <p:sldId id="274" r:id="rId14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945BD3-817F-4913-1197-9723772BE58D}" v="361" dt="2023-01-05T15:58:33.525"/>
    <p1510:client id="{31D01703-798E-DF58-FA30-609981B2E63E}" v="653" dt="2023-01-09T15:56:48.188"/>
    <p1510:client id="{459701AE-F3F9-55B3-D060-2CFA30D1FAD7}" v="133" dt="2023-01-11T17:35:09.942"/>
    <p1510:client id="{4FF21CB4-CE07-4A26-9310-61CE731CCA6C}" v="1" vWet="5" dt="2023-01-05T15:44:04.252"/>
    <p1510:client id="{BEFDAD42-06E3-F3E6-5B4C-AA7DF4535151}" v="15" dt="2023-01-05T15:23:22.5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942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970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230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44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905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1/19/2023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043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1/19/2023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66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1/19/2023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017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42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1/19/2023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30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1/19/2023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25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214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6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4458" y="2073363"/>
            <a:ext cx="8064285" cy="2144553"/>
          </a:xfrm>
        </p:spPr>
        <p:txBody>
          <a:bodyPr/>
          <a:lstStyle/>
          <a:p>
            <a:r>
              <a:rPr lang="en-US" b="1"/>
              <a:t>CCS Circulation Technical Group Meeting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286" y="4670246"/>
            <a:ext cx="7315200" cy="914400"/>
          </a:xfrm>
        </p:spPr>
        <p:txBody>
          <a:bodyPr/>
          <a:lstStyle/>
          <a:p>
            <a:r>
              <a:rPr lang="en-US"/>
              <a:t>January 13, 2023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D73E5-35F6-B2C7-09B9-8AA9C240B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2227881"/>
            <a:ext cx="3067115" cy="2119134"/>
          </a:xfrm>
        </p:spPr>
        <p:txBody>
          <a:bodyPr>
            <a:normAutofit/>
          </a:bodyPr>
          <a:lstStyle/>
          <a:p>
            <a:r>
              <a:rPr lang="en-US" sz="3600" dirty="0"/>
              <a:t>Circulation Department Distribution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467AC-A928-D49F-C742-1774DC557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2082" y="1114069"/>
            <a:ext cx="7444352" cy="496565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b="1" dirty="0">
                <a:solidFill>
                  <a:schemeClr val="tx2"/>
                </a:solidFill>
                <a:latin typeface="Calibri"/>
                <a:ea typeface="+mn-lt"/>
                <a:cs typeface="Calibri"/>
              </a:rPr>
              <a:t>Next Steps:</a:t>
            </a:r>
            <a:endParaRPr lang="en-US" b="1">
              <a:solidFill>
                <a:schemeClr val="tx2"/>
              </a:solidFill>
              <a:latin typeface="Corbel" panose="020B0503020204020204"/>
              <a:ea typeface="+mn-lt"/>
              <a:cs typeface="Calibri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</a:pPr>
            <a:r>
              <a:rPr lang="en-US" sz="2600" dirty="0">
                <a:solidFill>
                  <a:schemeClr val="tx2"/>
                </a:solidFill>
                <a:latin typeface="Calibri"/>
                <a:cs typeface="Calibri"/>
              </a:rPr>
              <a:t>CCS will reach out to Library Circulation Contacts to gather email addresses for distribution list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</a:pPr>
            <a:r>
              <a:rPr lang="en-US" sz="2600" dirty="0">
                <a:solidFill>
                  <a:schemeClr val="tx2"/>
                </a:solidFill>
                <a:latin typeface="Calibri"/>
                <a:cs typeface="Calibri"/>
              </a:rPr>
              <a:t>CCS will create distribution lists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</a:pPr>
            <a:r>
              <a:rPr lang="en-US" sz="2600" dirty="0">
                <a:solidFill>
                  <a:schemeClr val="tx2"/>
                </a:solidFill>
                <a:latin typeface="Calibri"/>
                <a:cs typeface="Calibri"/>
              </a:rPr>
              <a:t>CCS will post distribution list information to website and send communication when they are ready to use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600" dirty="0">
              <a:solidFill>
                <a:schemeClr val="tx2"/>
              </a:solidFill>
              <a:latin typeface="Calibri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b="1" dirty="0">
                <a:solidFill>
                  <a:schemeClr val="tx2"/>
                </a:solidFill>
                <a:latin typeface="Calibri"/>
                <a:cs typeface="Calibri"/>
              </a:rPr>
              <a:t>Going Forward: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</a:pPr>
            <a:r>
              <a:rPr lang="en-US" sz="2600" dirty="0">
                <a:solidFill>
                  <a:schemeClr val="tx2"/>
                </a:solidFill>
                <a:latin typeface="Calibri"/>
                <a:cs typeface="Calibri"/>
              </a:rPr>
              <a:t>Libraries will notify CCS if staff need to be added or removed from the list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600" dirty="0">
              <a:solidFill>
                <a:srgbClr val="404040"/>
              </a:solidFill>
              <a:latin typeface="Calibri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>
              <a:solidFill>
                <a:srgbClr val="6F664C"/>
              </a:solidFill>
              <a:latin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,Sans-Serif" pitchFamily="18" charset="2"/>
              <a:buChar char="•"/>
            </a:pPr>
            <a:endParaRPr lang="en-US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b="1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2553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92DEF-EB0C-76B2-1B98-20B08E03A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Report Updates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247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D73E5-35F6-B2C7-09B9-8AA9C240B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863" y="1905000"/>
            <a:ext cx="2834640" cy="2377440"/>
          </a:xfrm>
        </p:spPr>
        <p:txBody>
          <a:bodyPr>
            <a:normAutofit/>
          </a:bodyPr>
          <a:lstStyle/>
          <a:p>
            <a:r>
              <a:rPr lang="en-US" sz="3600" dirty="0"/>
              <a:t>Web Report Updates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E185B1-DDAC-F112-ECB4-36339BEC0D62}"/>
              </a:ext>
            </a:extLst>
          </p:cNvPr>
          <p:cNvSpPr txBox="1"/>
          <p:nvPr/>
        </p:nvSpPr>
        <p:spPr>
          <a:xfrm>
            <a:off x="3936569" y="978977"/>
            <a:ext cx="7302284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Corbel"/>
                <a:cs typeface="Segoe UI"/>
              </a:rPr>
              <a:t>Monthly Patrons Expiration Date Next Month</a:t>
            </a:r>
            <a:endParaRPr lang="en-US" dirty="0">
              <a:solidFill>
                <a:schemeClr val="tx2"/>
              </a:solidFill>
              <a:latin typeface="Corbel" panose="020B0503020204020204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latin typeface="Calibri"/>
                <a:cs typeface="Arial"/>
              </a:rPr>
              <a:t>Starting Feb 1, will include a tab for patrons who expire in two months</a:t>
            </a:r>
            <a:endParaRPr lang="en-US" sz="2400" dirty="0">
              <a:solidFill>
                <a:schemeClr val="tx2"/>
              </a:solidFill>
              <a:latin typeface="Corbel" panose="020B0503020204020204"/>
              <a:cs typeface="Arial"/>
            </a:endParaRPr>
          </a:p>
          <a:p>
            <a:endParaRPr lang="en-US" sz="2400" dirty="0">
              <a:solidFill>
                <a:schemeClr val="tx2"/>
              </a:solidFill>
              <a:latin typeface="Calibri"/>
              <a:cs typeface="Arial"/>
            </a:endParaRPr>
          </a:p>
          <a:p>
            <a:pPr marL="342900" indent="-342900">
              <a:buFont typeface="Arial"/>
              <a:buChar char="•"/>
            </a:pPr>
            <a:r>
              <a:rPr lang="en-US" sz="2400" i="1" dirty="0">
                <a:solidFill>
                  <a:schemeClr val="accent4"/>
                </a:solidFill>
                <a:latin typeface="Calibri"/>
                <a:cs typeface="Arial"/>
              </a:rPr>
              <a:t>Example: Feb 1 report will have one tab of patrons who expire in March and a second tab of patrons who expire in April</a:t>
            </a:r>
          </a:p>
          <a:p>
            <a:endParaRPr lang="en-US" sz="2400">
              <a:solidFill>
                <a:srgbClr val="2F2B20"/>
              </a:solidFill>
              <a:latin typeface="Calibri"/>
              <a:cs typeface="Arial"/>
            </a:endParaRPr>
          </a:p>
          <a:p>
            <a:endParaRPr lang="en-US" sz="2400" b="1" dirty="0">
              <a:solidFill>
                <a:schemeClr val="tx2"/>
              </a:solidFill>
              <a:latin typeface="Corbel" panose="020B0503020204020204"/>
              <a:cs typeface="Segoe UI"/>
            </a:endParaRPr>
          </a:p>
        </p:txBody>
      </p:sp>
      <p:pic>
        <p:nvPicPr>
          <p:cNvPr id="3" name="Picture 3" descr="Table&#10;&#10;Description automatically generated">
            <a:extLst>
              <a:ext uri="{FF2B5EF4-FFF2-40B4-BE49-F238E27FC236}">
                <a16:creationId xmlns:a16="http://schemas.microsoft.com/office/drawing/2014/main" id="{50164CD1-BA1E-C889-7CBA-07B8525257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39519" y="3872711"/>
            <a:ext cx="7883471" cy="195393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37531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D73E5-35F6-B2C7-09B9-8AA9C240B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863" y="1905000"/>
            <a:ext cx="2834640" cy="2377440"/>
          </a:xfrm>
        </p:spPr>
        <p:txBody>
          <a:bodyPr>
            <a:normAutofit/>
          </a:bodyPr>
          <a:lstStyle/>
          <a:p>
            <a:r>
              <a:rPr lang="en-US" sz="3600" dirty="0"/>
              <a:t>Web Report Updates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E185B1-DDAC-F112-ECB4-36339BEC0D62}"/>
              </a:ext>
            </a:extLst>
          </p:cNvPr>
          <p:cNvSpPr txBox="1"/>
          <p:nvPr/>
        </p:nvSpPr>
        <p:spPr>
          <a:xfrm>
            <a:off x="3936569" y="978977"/>
            <a:ext cx="7302284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Corbel" panose="020B0503020204020204"/>
                <a:cs typeface="Segoe UI"/>
              </a:rPr>
              <a:t>Daily/Monthly Detail Payment Reports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latin typeface="Calibri"/>
                <a:cs typeface="Arial"/>
              </a:rPr>
              <a:t>Now includes Charge transaction notes</a:t>
            </a:r>
          </a:p>
          <a:p>
            <a:endParaRPr lang="en-US" sz="2400" b="1" dirty="0">
              <a:solidFill>
                <a:schemeClr val="tx2"/>
              </a:solidFill>
              <a:latin typeface="Corbel" panose="020B0503020204020204"/>
              <a:cs typeface="Segoe UI"/>
            </a:endParaRPr>
          </a:p>
        </p:txBody>
      </p:sp>
      <p:pic>
        <p:nvPicPr>
          <p:cNvPr id="4" name="Picture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80714B1F-9CA2-0C34-E0A3-45014071E6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8818" y="2718753"/>
            <a:ext cx="6539592" cy="3142696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11941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D73E5-35F6-B2C7-09B9-8AA9C240B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863" y="1905000"/>
            <a:ext cx="2834640" cy="2377440"/>
          </a:xfrm>
        </p:spPr>
        <p:txBody>
          <a:bodyPr>
            <a:normAutofit/>
          </a:bodyPr>
          <a:lstStyle/>
          <a:p>
            <a:r>
              <a:rPr lang="en-US" sz="3600" dirty="0"/>
              <a:t>Web Report Updates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E185B1-DDAC-F112-ECB4-36339BEC0D62}"/>
              </a:ext>
            </a:extLst>
          </p:cNvPr>
          <p:cNvSpPr txBox="1"/>
          <p:nvPr/>
        </p:nvSpPr>
        <p:spPr>
          <a:xfrm>
            <a:off x="3936569" y="978977"/>
            <a:ext cx="7302284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Corbel" panose="020B0503020204020204"/>
                <a:cs typeface="Segoe UI"/>
              </a:rPr>
              <a:t>Daily/Monthly Detail Payment Reports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latin typeface="Calibri"/>
                <a:cs typeface="Arial"/>
              </a:rPr>
              <a:t>Now includes Charge transaction notes</a:t>
            </a:r>
          </a:p>
          <a:p>
            <a:endParaRPr lang="en-US" sz="2400" b="1" dirty="0">
              <a:solidFill>
                <a:schemeClr val="tx2"/>
              </a:solidFill>
              <a:latin typeface="Corbel" panose="020B0503020204020204"/>
              <a:cs typeface="Segoe UI"/>
            </a:endParaRPr>
          </a:p>
        </p:txBody>
      </p:sp>
      <p:pic>
        <p:nvPicPr>
          <p:cNvPr id="4" name="Picture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80714B1F-9CA2-0C34-E0A3-45014071E6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7428" y="2408787"/>
            <a:ext cx="3711152" cy="1786595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3" name="Picture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B4791EA7-9A91-C67B-56A5-572D384C02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8536" y="4879251"/>
            <a:ext cx="4590081" cy="999906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5" name="Arrow: Down 4">
            <a:extLst>
              <a:ext uri="{FF2B5EF4-FFF2-40B4-BE49-F238E27FC236}">
                <a16:creationId xmlns:a16="http://schemas.microsoft.com/office/drawing/2014/main" id="{D57DB7B2-B499-EBE6-3FCF-8ADC76868437}"/>
              </a:ext>
            </a:extLst>
          </p:cNvPr>
          <p:cNvSpPr/>
          <p:nvPr/>
        </p:nvSpPr>
        <p:spPr>
          <a:xfrm>
            <a:off x="7167966" y="4287864"/>
            <a:ext cx="271220" cy="4649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24372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D73E5-35F6-B2C7-09B9-8AA9C240B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863" y="1905000"/>
            <a:ext cx="2834640" cy="2377440"/>
          </a:xfrm>
        </p:spPr>
        <p:txBody>
          <a:bodyPr>
            <a:normAutofit/>
          </a:bodyPr>
          <a:lstStyle/>
          <a:p>
            <a:r>
              <a:rPr lang="en-US" sz="3600" dirty="0"/>
              <a:t>Web Report Updates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E185B1-DDAC-F112-ECB4-36339BEC0D62}"/>
              </a:ext>
            </a:extLst>
          </p:cNvPr>
          <p:cNvSpPr txBox="1"/>
          <p:nvPr/>
        </p:nvSpPr>
        <p:spPr>
          <a:xfrm>
            <a:off x="3936569" y="978977"/>
            <a:ext cx="7302284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Corbel" panose="020B0503020204020204"/>
                <a:cs typeface="Segoe UI"/>
              </a:rPr>
              <a:t>Patrons Opted Out of </a:t>
            </a:r>
            <a:r>
              <a:rPr lang="en-US" sz="2400" b="1" dirty="0" err="1">
                <a:solidFill>
                  <a:schemeClr val="tx2"/>
                </a:solidFill>
                <a:latin typeface="Corbel" panose="020B0503020204020204"/>
                <a:cs typeface="Segoe UI"/>
              </a:rPr>
              <a:t>Overdues</a:t>
            </a:r>
            <a:r>
              <a:rPr lang="en-US" sz="2400" b="1" dirty="0">
                <a:solidFill>
                  <a:schemeClr val="tx2"/>
                </a:solidFill>
                <a:latin typeface="Corbel" panose="020B0503020204020204"/>
                <a:cs typeface="Segoe UI"/>
              </a:rPr>
              <a:t> or Bills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latin typeface="Calibri"/>
                <a:cs typeface="Arial"/>
              </a:rPr>
              <a:t>Weekly report lists patrons who are excluded from receiving Overdue or Billing notices</a:t>
            </a:r>
          </a:p>
          <a:p>
            <a:r>
              <a:rPr lang="en-US" sz="1000" dirty="0">
                <a:solidFill>
                  <a:schemeClr val="tx2"/>
                </a:solidFill>
                <a:latin typeface="Calibri"/>
                <a:cs typeface="Arial"/>
              </a:rPr>
              <a:t>   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latin typeface="Calibri"/>
                <a:cs typeface="Arial"/>
              </a:rPr>
              <a:t>Items checked out to excluded patrons will never progress to Lost</a:t>
            </a:r>
          </a:p>
          <a:p>
            <a:r>
              <a:rPr lang="en-US" sz="1000" dirty="0">
                <a:solidFill>
                  <a:schemeClr val="tx2"/>
                </a:solidFill>
                <a:latin typeface="Calibri"/>
                <a:cs typeface="Arial"/>
              </a:rPr>
              <a:t>   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latin typeface="Calibri"/>
                <a:cs typeface="Arial"/>
              </a:rPr>
              <a:t>To clean up records, de-select checkboxes next to "Overdue" and/or "Billing"</a:t>
            </a:r>
          </a:p>
          <a:p>
            <a:endParaRPr lang="en-US" sz="2400" b="1" dirty="0">
              <a:solidFill>
                <a:schemeClr val="tx2"/>
              </a:solidFill>
              <a:latin typeface="Corbel" panose="020B0503020204020204"/>
              <a:cs typeface="Segoe UI"/>
            </a:endParaRPr>
          </a:p>
        </p:txBody>
      </p:sp>
      <p:pic>
        <p:nvPicPr>
          <p:cNvPr id="3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9BA2763C-99B0-7F5A-0EBB-CA690B3CD7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6467" y="4167270"/>
            <a:ext cx="5145437" cy="219139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41979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D73E5-35F6-B2C7-09B9-8AA9C240B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863" y="1905000"/>
            <a:ext cx="2834640" cy="2377440"/>
          </a:xfrm>
        </p:spPr>
        <p:txBody>
          <a:bodyPr>
            <a:normAutofit/>
          </a:bodyPr>
          <a:lstStyle/>
          <a:p>
            <a:r>
              <a:rPr lang="en-US" sz="3600" dirty="0"/>
              <a:t>Web Report Updates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E185B1-DDAC-F112-ECB4-36339BEC0D62}"/>
              </a:ext>
            </a:extLst>
          </p:cNvPr>
          <p:cNvSpPr txBox="1"/>
          <p:nvPr/>
        </p:nvSpPr>
        <p:spPr>
          <a:xfrm>
            <a:off x="3936569" y="978977"/>
            <a:ext cx="7302284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Corbel" panose="020B0503020204020204"/>
                <a:cs typeface="Segoe UI"/>
              </a:rPr>
              <a:t>Patrons Opted Out of </a:t>
            </a:r>
            <a:r>
              <a:rPr lang="en-US" sz="2400" b="1" dirty="0" err="1">
                <a:solidFill>
                  <a:schemeClr val="tx2"/>
                </a:solidFill>
                <a:latin typeface="Corbel" panose="020B0503020204020204"/>
                <a:cs typeface="Segoe UI"/>
              </a:rPr>
              <a:t>Overdues</a:t>
            </a:r>
            <a:r>
              <a:rPr lang="en-US" sz="2400" b="1" dirty="0">
                <a:solidFill>
                  <a:schemeClr val="tx2"/>
                </a:solidFill>
                <a:latin typeface="Corbel" panose="020B0503020204020204"/>
                <a:cs typeface="Segoe UI"/>
              </a:rPr>
              <a:t> or Bills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latin typeface="Calibri"/>
                <a:cs typeface="Arial"/>
              </a:rPr>
              <a:t>Weekly report lists patrons who are excluded from receiving Overdue or Billing notices</a:t>
            </a:r>
          </a:p>
          <a:p>
            <a:r>
              <a:rPr lang="en-US" sz="1000" dirty="0">
                <a:solidFill>
                  <a:schemeClr val="tx2"/>
                </a:solidFill>
                <a:latin typeface="Calibri"/>
                <a:cs typeface="Arial"/>
              </a:rPr>
              <a:t>   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latin typeface="Calibri"/>
                <a:cs typeface="Arial"/>
              </a:rPr>
              <a:t>Items checked out to excluded patrons will never progress to Lost</a:t>
            </a:r>
          </a:p>
          <a:p>
            <a:r>
              <a:rPr lang="en-US" sz="1000" dirty="0">
                <a:solidFill>
                  <a:schemeClr val="tx2"/>
                </a:solidFill>
                <a:latin typeface="Calibri"/>
                <a:cs typeface="Arial"/>
              </a:rPr>
              <a:t>   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solidFill>
                  <a:schemeClr val="tx2"/>
                </a:solidFill>
                <a:latin typeface="Calibri"/>
                <a:cs typeface="Arial"/>
              </a:rPr>
              <a:t>To clean up records, de-select checkboxes next to "Overdue" and/or "Billing"</a:t>
            </a:r>
          </a:p>
          <a:p>
            <a:endParaRPr lang="en-US" sz="2400" b="1" dirty="0">
              <a:solidFill>
                <a:schemeClr val="tx2"/>
              </a:solidFill>
              <a:latin typeface="Corbel" panose="020B0503020204020204"/>
              <a:cs typeface="Segoe UI"/>
            </a:endParaRPr>
          </a:p>
        </p:txBody>
      </p:sp>
      <p:pic>
        <p:nvPicPr>
          <p:cNvPr id="5" name="Picture 6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F01D7AE4-6F32-B8F0-A115-B25D9E1914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1485" y="4101788"/>
            <a:ext cx="5494149" cy="2154461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20066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92DEF-EB0C-76B2-1B98-20B08E03A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Circulation Department Distribution Lists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5071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D73E5-35F6-B2C7-09B9-8AA9C240B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2227881"/>
            <a:ext cx="3067115" cy="2119134"/>
          </a:xfrm>
        </p:spPr>
        <p:txBody>
          <a:bodyPr>
            <a:normAutofit/>
          </a:bodyPr>
          <a:lstStyle/>
          <a:p>
            <a:r>
              <a:rPr lang="en-US" sz="3600" dirty="0"/>
              <a:t>Circulation Department Distribution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467AC-A928-D49F-C742-1774DC557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2082" y="1346543"/>
            <a:ext cx="7444352" cy="447487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b="1" dirty="0">
                <a:solidFill>
                  <a:schemeClr val="tx2"/>
                </a:solidFill>
                <a:latin typeface="Calibri"/>
                <a:ea typeface="+mn-lt"/>
                <a:cs typeface="Calibri"/>
              </a:rPr>
              <a:t>What are department distribution lists?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>
                <a:solidFill>
                  <a:schemeClr val="tx2"/>
                </a:solidFill>
                <a:latin typeface="Calibri"/>
                <a:ea typeface="+mn-lt"/>
                <a:cs typeface="Calibri"/>
              </a:rPr>
              <a:t>Email address that distribute messages to selected staff at your library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dirty="0">
                <a:solidFill>
                  <a:schemeClr val="tx2"/>
                </a:solidFill>
                <a:latin typeface="Calibri"/>
                <a:cs typeface="Calibri"/>
              </a:rPr>
              <a:t>   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dirty="0">
                <a:solidFill>
                  <a:schemeClr val="tx2"/>
                </a:solidFill>
                <a:latin typeface="Calibri"/>
                <a:cs typeface="Calibri"/>
              </a:rPr>
              <a:t>More effective way to communicate/ask circulation-related questions with a library than emailing individual staff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dirty="0">
                <a:solidFill>
                  <a:schemeClr val="tx2"/>
                </a:solidFill>
                <a:latin typeface="Calibri"/>
                <a:cs typeface="Calibri"/>
              </a:rPr>
              <a:t>   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600" i="1" dirty="0">
                <a:solidFill>
                  <a:schemeClr val="tx2"/>
                </a:solidFill>
                <a:latin typeface="Calibri"/>
                <a:cs typeface="Calibri"/>
              </a:rPr>
              <a:t>Example: shelf checks, damaged items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600" dirty="0">
              <a:solidFill>
                <a:srgbClr val="404040"/>
              </a:solidFill>
              <a:latin typeface="Calibri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>
              <a:solidFill>
                <a:srgbClr val="6F664C"/>
              </a:solidFill>
              <a:latin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,Sans-Serif" pitchFamily="18" charset="2"/>
              <a:buChar char="•"/>
            </a:pPr>
            <a:endParaRPr lang="en-US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b="1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22458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6"/>
  <p:tag name="ARTICULATE_DESIGN_ID_FRAME" val="E0aYAj3R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Frame">
  <a:themeElements>
    <a:clrScheme name="CCS Style Guide Colo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25283"/>
      </a:accent1>
      <a:accent2>
        <a:srgbClr val="F79421"/>
      </a:accent2>
      <a:accent3>
        <a:srgbClr val="89C43A"/>
      </a:accent3>
      <a:accent4>
        <a:srgbClr val="002045"/>
      </a:accent4>
      <a:accent5>
        <a:srgbClr val="90C3FF"/>
      </a:accent5>
      <a:accent6>
        <a:srgbClr val="1E528E"/>
      </a:accent6>
      <a:hlink>
        <a:srgbClr val="DE8318"/>
      </a:hlink>
      <a:folHlink>
        <a:srgbClr val="DE831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18A1B607-7BAE-46D6-8090-545AC7BDD73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4fb2b99-be89-4f45-b37c-be1ef0c04955">
      <Terms xmlns="http://schemas.microsoft.com/office/infopath/2007/PartnerControls"/>
    </lcf76f155ced4ddcb4097134ff3c332f>
    <TaxCatchAll xmlns="49174984-12fa-4a24-9ef6-8a7dc6c2db7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7FD8AEDA893740B2E2B561320165F3" ma:contentTypeVersion="16" ma:contentTypeDescription="Create a new document." ma:contentTypeScope="" ma:versionID="c866420877e244c70eb9470a613692b8">
  <xsd:schema xmlns:xsd="http://www.w3.org/2001/XMLSchema" xmlns:xs="http://www.w3.org/2001/XMLSchema" xmlns:p="http://schemas.microsoft.com/office/2006/metadata/properties" xmlns:ns2="49174984-12fa-4a24-9ef6-8a7dc6c2db71" xmlns:ns3="04fb2b99-be89-4f45-b37c-be1ef0c04955" targetNamespace="http://schemas.microsoft.com/office/2006/metadata/properties" ma:root="true" ma:fieldsID="0fce3598c79f3c6131aba85682f8cf75" ns2:_="" ns3:_="">
    <xsd:import namespace="49174984-12fa-4a24-9ef6-8a7dc6c2db71"/>
    <xsd:import namespace="04fb2b99-be89-4f45-b37c-be1ef0c0495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174984-12fa-4a24-9ef6-8a7dc6c2db7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eaa66db-708c-4f1a-b3bc-bbce3a8f22fd}" ma:internalName="TaxCatchAll" ma:showField="CatchAllData" ma:web="49174984-12fa-4a24-9ef6-8a7dc6c2db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fb2b99-be89-4f45-b37c-be1ef0c049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48242fc-8867-421b-8d4f-f4d5bb5187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5AC961-F6E8-408B-AF92-60BE9045CADA}">
  <ds:schemaRefs>
    <ds:schemaRef ds:uri="http://schemas.microsoft.com/office/2006/metadata/properties"/>
    <ds:schemaRef ds:uri="http://schemas.microsoft.com/office/infopath/2007/PartnerControls"/>
    <ds:schemaRef ds:uri="04fb2b99-be89-4f45-b37c-be1ef0c04955"/>
    <ds:schemaRef ds:uri="49174984-12fa-4a24-9ef6-8a7dc6c2db71"/>
  </ds:schemaRefs>
</ds:datastoreItem>
</file>

<file path=customXml/itemProps2.xml><?xml version="1.0" encoding="utf-8"?>
<ds:datastoreItem xmlns:ds="http://schemas.openxmlformats.org/officeDocument/2006/customXml" ds:itemID="{060BC185-D97A-4335-BBE5-F06C43A8E6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00F5914-A6C7-4B3D-9D1A-ACE34FC643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174984-12fa-4a24-9ef6-8a7dc6c2db71"/>
    <ds:schemaRef ds:uri="04fb2b99-be89-4f45-b37c-be1ef0c049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Frame</vt:lpstr>
      <vt:lpstr>CCS Circulation Technical Group Meeting</vt:lpstr>
      <vt:lpstr>Web Report Updates</vt:lpstr>
      <vt:lpstr>Web Report Updates</vt:lpstr>
      <vt:lpstr>Web Report Updates</vt:lpstr>
      <vt:lpstr>Web Report Updates</vt:lpstr>
      <vt:lpstr>Web Report Updates</vt:lpstr>
      <vt:lpstr>Web Report Updates</vt:lpstr>
      <vt:lpstr>Circulation Department Distribution Lists</vt:lpstr>
      <vt:lpstr>Circulation Department Distribution Lists</vt:lpstr>
      <vt:lpstr>Circulation Department Distribution Lists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144</cp:revision>
  <dcterms:created xsi:type="dcterms:W3CDTF">2022-10-04T17:26:22Z</dcterms:created>
  <dcterms:modified xsi:type="dcterms:W3CDTF">2023-01-19T18:16:55Z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623FBACF-040D-48A6-9E9E-C3B418E51722</vt:lpwstr>
  </property>
  <property fmtid="{D5CDD505-2E9C-101B-9397-08002B2CF9AE}" pid="3" name="ArticulatePath">
    <vt:lpwstr>https://ccsliborg-my.sharepoint.com/personal/mlanders_ccslib_org/Documents/CCS Technical and Advisory Groups/Circulation Technical Group/2023-Jan/Slides Oct 2022 - Copy</vt:lpwstr>
  </property>
  <property fmtid="{D5CDD505-2E9C-101B-9397-08002B2CF9AE}" pid="4" name="ContentTypeId">
    <vt:lpwstr>0x010100417FD8AEDA893740B2E2B561320165F3</vt:lpwstr>
  </property>
</Properties>
</file>