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64" r:id="rId6"/>
    <p:sldId id="271" r:id="rId7"/>
    <p:sldId id="272" r:id="rId8"/>
    <p:sldId id="275" r:id="rId9"/>
    <p:sldId id="273" r:id="rId10"/>
    <p:sldId id="276" r:id="rId11"/>
    <p:sldId id="270" r:id="rId12"/>
    <p:sldId id="260" r:id="rId13"/>
    <p:sldId id="274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45BD3-817F-4913-1197-9723772BE58D}" v="361" dt="2023-01-05T15:58:33.525"/>
    <p1510:client id="{31D01703-798E-DF58-FA30-609981B2E63E}" v="653" dt="2023-01-09T15:56:48.188"/>
    <p1510:client id="{459701AE-F3F9-55B3-D060-2CFA30D1FAD7}" v="133" dt="2023-01-11T17:35:09.942"/>
    <p1510:client id="{4FF21CB4-CE07-4A26-9310-61CE731CCA6C}" v="1" vWet="5" dt="2023-01-05T15:44:04.252"/>
    <p1510:client id="{BEFDAD42-06E3-F3E6-5B4C-AA7DF4535151}" v="15" dt="2023-01-05T15:23:22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7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4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6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458" y="2073363"/>
            <a:ext cx="8064285" cy="2144553"/>
          </a:xfrm>
        </p:spPr>
        <p:txBody>
          <a:bodyPr/>
          <a:lstStyle/>
          <a:p>
            <a:r>
              <a:rPr lang="en-US" b="1"/>
              <a:t>CCS Circulation Technical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286" y="4670246"/>
            <a:ext cx="7315200" cy="914400"/>
          </a:xfrm>
        </p:spPr>
        <p:txBody>
          <a:bodyPr/>
          <a:lstStyle/>
          <a:p>
            <a:r>
              <a:rPr lang="en-US"/>
              <a:t>January 13,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2227881"/>
            <a:ext cx="3067115" cy="2119134"/>
          </a:xfrm>
        </p:spPr>
        <p:txBody>
          <a:bodyPr>
            <a:normAutofit/>
          </a:bodyPr>
          <a:lstStyle/>
          <a:p>
            <a:r>
              <a:rPr lang="en-US" sz="3600" dirty="0"/>
              <a:t>Circulation Department Distribution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67AC-A928-D49F-C742-1774DC55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082" y="1114069"/>
            <a:ext cx="7444352" cy="49656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Next Steps:</a:t>
            </a:r>
            <a:endParaRPr lang="en-US" b="1">
              <a:solidFill>
                <a:schemeClr val="tx2"/>
              </a:solidFill>
              <a:latin typeface="Corbel" panose="020B0503020204020204"/>
              <a:ea typeface="+mn-lt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CCS will reach out to Library Circulation Contacts to gather email addresses for distribution list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CCS will create distribution lists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CCS will post distribution list information to website and send communication when they are ready to use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tx2"/>
                </a:solidFill>
                <a:latin typeface="Calibri"/>
                <a:cs typeface="Calibri"/>
              </a:rPr>
              <a:t>Going Forward: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Libraries will notify CCS if staff need to be added or removed from the list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55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2DEF-EB0C-76B2-1B98-20B08E03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Report Updates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4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Web Report Updates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3936569" y="978977"/>
            <a:ext cx="7302284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/>
                <a:cs typeface="Segoe UI"/>
              </a:rPr>
              <a:t>Monthly Patrons Expiration Date Next Month</a:t>
            </a:r>
            <a:endParaRPr lang="en-US" dirty="0">
              <a:solidFill>
                <a:schemeClr val="tx2"/>
              </a:solidFill>
              <a:latin typeface="Corbel" panose="020B0503020204020204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Starting Feb 1, will include a tab for patrons who expire in two months</a:t>
            </a:r>
            <a:endParaRPr lang="en-US" sz="2400" dirty="0">
              <a:solidFill>
                <a:schemeClr val="tx2"/>
              </a:solidFill>
              <a:latin typeface="Corbel" panose="020B0503020204020204"/>
              <a:cs typeface="Arial"/>
            </a:endParaRPr>
          </a:p>
          <a:p>
            <a:endParaRPr lang="en-US" sz="2400" dirty="0">
              <a:solidFill>
                <a:schemeClr val="tx2"/>
              </a:solidFill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i="1" dirty="0">
                <a:solidFill>
                  <a:schemeClr val="accent4"/>
                </a:solidFill>
                <a:latin typeface="Calibri"/>
                <a:cs typeface="Arial"/>
              </a:rPr>
              <a:t>Example: Feb 1 report will have one tab of patrons who expire in March and a second tab of patrons who expire in April</a:t>
            </a:r>
          </a:p>
          <a:p>
            <a:endParaRPr lang="en-US" sz="2400">
              <a:solidFill>
                <a:srgbClr val="2F2B20"/>
              </a:solidFill>
              <a:latin typeface="Calibri"/>
              <a:cs typeface="Arial"/>
            </a:endParaRP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50164CD1-BA1E-C889-7CBA-07B852525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519" y="3872711"/>
            <a:ext cx="7883471" cy="195393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753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Web Report Updates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3936569" y="978977"/>
            <a:ext cx="730228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Daily/Monthly Detail Payment Reports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Now includes Charge transaction notes</a:t>
            </a: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0714B1F-9CA2-0C34-E0A3-45014071E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818" y="2718753"/>
            <a:ext cx="6539592" cy="314269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194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Web Report Updates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3936569" y="978977"/>
            <a:ext cx="730228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Daily/Monthly Detail Payment Reports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Now includes Charge transaction notes</a:t>
            </a: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0714B1F-9CA2-0C34-E0A3-45014071E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428" y="2408787"/>
            <a:ext cx="3711152" cy="178659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4791EA7-9A91-C67B-56A5-572D384C02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8536" y="4879251"/>
            <a:ext cx="4590081" cy="9999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D57DB7B2-B499-EBE6-3FCF-8ADC76868437}"/>
              </a:ext>
            </a:extLst>
          </p:cNvPr>
          <p:cNvSpPr/>
          <p:nvPr/>
        </p:nvSpPr>
        <p:spPr>
          <a:xfrm>
            <a:off x="7167966" y="4287864"/>
            <a:ext cx="271220" cy="464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2437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Web Report Updates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3936569" y="978977"/>
            <a:ext cx="7302284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Patrons Opted Out of </a:t>
            </a:r>
            <a:r>
              <a:rPr lang="en-US" sz="2400" b="1" dirty="0" err="1">
                <a:solidFill>
                  <a:schemeClr val="tx2"/>
                </a:solidFill>
                <a:latin typeface="Corbel" panose="020B0503020204020204"/>
                <a:cs typeface="Segoe UI"/>
              </a:rPr>
              <a:t>Overdues</a:t>
            </a:r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 or Bills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Weekly report lists patrons who are excluded from receiving Overdue or Billing notices</a:t>
            </a:r>
          </a:p>
          <a:p>
            <a:r>
              <a:rPr lang="en-US" sz="1000" dirty="0">
                <a:solidFill>
                  <a:schemeClr val="tx2"/>
                </a:solidFill>
                <a:latin typeface="Calibri"/>
                <a:cs typeface="Arial"/>
              </a:rPr>
              <a:t>   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Items checked out to excluded patrons will never progress to Lost</a:t>
            </a:r>
          </a:p>
          <a:p>
            <a:r>
              <a:rPr lang="en-US" sz="1000" dirty="0">
                <a:solidFill>
                  <a:schemeClr val="tx2"/>
                </a:solidFill>
                <a:latin typeface="Calibri"/>
                <a:cs typeface="Arial"/>
              </a:rPr>
              <a:t>   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To clean up records, de-select checkboxes next to "Overdue" and/or "Billing"</a:t>
            </a: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pic>
        <p:nvPicPr>
          <p:cNvPr id="3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BA2763C-99B0-7F5A-0EBB-CA690B3CD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467" y="4167270"/>
            <a:ext cx="5145437" cy="21913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197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Web Report Updates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3936569" y="978977"/>
            <a:ext cx="7302284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Patrons Opted Out of </a:t>
            </a:r>
            <a:r>
              <a:rPr lang="en-US" sz="2400" b="1" dirty="0" err="1">
                <a:solidFill>
                  <a:schemeClr val="tx2"/>
                </a:solidFill>
                <a:latin typeface="Corbel" panose="020B0503020204020204"/>
                <a:cs typeface="Segoe UI"/>
              </a:rPr>
              <a:t>Overdues</a:t>
            </a:r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 or Bills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Weekly report lists patrons who are excluded from receiving Overdue or Billing notices</a:t>
            </a:r>
          </a:p>
          <a:p>
            <a:r>
              <a:rPr lang="en-US" sz="1000" dirty="0">
                <a:solidFill>
                  <a:schemeClr val="tx2"/>
                </a:solidFill>
                <a:latin typeface="Calibri"/>
                <a:cs typeface="Arial"/>
              </a:rPr>
              <a:t>   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Items checked out to excluded patrons will never progress to Lost</a:t>
            </a:r>
          </a:p>
          <a:p>
            <a:r>
              <a:rPr lang="en-US" sz="1000" dirty="0">
                <a:solidFill>
                  <a:schemeClr val="tx2"/>
                </a:solidFill>
                <a:latin typeface="Calibri"/>
                <a:cs typeface="Arial"/>
              </a:rPr>
              <a:t>   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To clean up records, de-select checkboxes next to "Overdue" and/or "Billing"</a:t>
            </a: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pic>
        <p:nvPicPr>
          <p:cNvPr id="5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01D7AE4-6F32-B8F0-A115-B25D9E191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485" y="4101788"/>
            <a:ext cx="5494149" cy="215446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006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2DEF-EB0C-76B2-1B98-20B08E03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 Department Distribution Lists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07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2227881"/>
            <a:ext cx="3067115" cy="2119134"/>
          </a:xfrm>
        </p:spPr>
        <p:txBody>
          <a:bodyPr>
            <a:normAutofit/>
          </a:bodyPr>
          <a:lstStyle/>
          <a:p>
            <a:r>
              <a:rPr lang="en-US" sz="3600" dirty="0"/>
              <a:t>Circulation Department Distribution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67AC-A928-D49F-C742-1774DC55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082" y="1346543"/>
            <a:ext cx="7444352" cy="44748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What are department distribution lists?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Email address that distribute messages to selected staff at your library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More effective way to communicate/ask circulation-related questions with a library than emailing individual staff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i="1" dirty="0">
                <a:solidFill>
                  <a:schemeClr val="tx2"/>
                </a:solidFill>
                <a:latin typeface="Calibri"/>
                <a:cs typeface="Calibri"/>
              </a:rPr>
              <a:t>Example: shelf checks, damaged items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245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6"/>
  <p:tag name="ARTICULATE_DESIGN_ID_FRAME" val="E0aYAj3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CS Style Guid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5283"/>
      </a:accent1>
      <a:accent2>
        <a:srgbClr val="F79421"/>
      </a:accent2>
      <a:accent3>
        <a:srgbClr val="89C43A"/>
      </a:accent3>
      <a:accent4>
        <a:srgbClr val="002045"/>
      </a:accent4>
      <a:accent5>
        <a:srgbClr val="90C3FF"/>
      </a:accent5>
      <a:accent6>
        <a:srgbClr val="1E528E"/>
      </a:accent6>
      <a:hlink>
        <a:srgbClr val="DE8318"/>
      </a:hlink>
      <a:folHlink>
        <a:srgbClr val="DE831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6" ma:contentTypeDescription="Create a new document." ma:contentTypeScope="" ma:versionID="c866420877e244c70eb9470a613692b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fce3598c79f3c6131aba85682f8cf75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5AC961-F6E8-408B-AF92-60BE9045CADA}">
  <ds:schemaRefs>
    <ds:schemaRef ds:uri="http://schemas.microsoft.com/office/2006/metadata/properties"/>
    <ds:schemaRef ds:uri="http://schemas.microsoft.com/office/infopath/2007/PartnerControls"/>
    <ds:schemaRef ds:uri="04fb2b99-be89-4f45-b37c-be1ef0c04955"/>
    <ds:schemaRef ds:uri="49174984-12fa-4a24-9ef6-8a7dc6c2db71"/>
  </ds:schemaRefs>
</ds:datastoreItem>
</file>

<file path=customXml/itemProps2.xml><?xml version="1.0" encoding="utf-8"?>
<ds:datastoreItem xmlns:ds="http://schemas.openxmlformats.org/officeDocument/2006/customXml" ds:itemID="{060BC185-D97A-4335-BBE5-F06C43A8E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F5914-A6C7-4B3D-9D1A-ACE34FC64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Frame</vt:lpstr>
      <vt:lpstr>CCS Circulation Technical Group Meeting</vt:lpstr>
      <vt:lpstr>Web Report Updates</vt:lpstr>
      <vt:lpstr>Web Report Updates</vt:lpstr>
      <vt:lpstr>Web Report Updates</vt:lpstr>
      <vt:lpstr>Web Report Updates</vt:lpstr>
      <vt:lpstr>Web Report Updates</vt:lpstr>
      <vt:lpstr>Web Report Updates</vt:lpstr>
      <vt:lpstr>Circulation Department Distribution Lists</vt:lpstr>
      <vt:lpstr>Circulation Department Distribution Lists</vt:lpstr>
      <vt:lpstr>Circulation Department Distribution 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144</cp:revision>
  <dcterms:created xsi:type="dcterms:W3CDTF">2022-10-04T17:26:22Z</dcterms:created>
  <dcterms:modified xsi:type="dcterms:W3CDTF">2023-01-19T18:16:55Z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623FBACF-040D-48A6-9E9E-C3B418E51722</vt:lpwstr>
  </property>
  <property fmtid="{D5CDD505-2E9C-101B-9397-08002B2CF9AE}" pid="3" name="ArticulatePath">
    <vt:lpwstr>https://ccsliborg-my.sharepoint.com/personal/mlanders_ccslib_org/Documents/CCS Technical and Advisory Groups/Circulation Technical Group/2023-Jan/Slides Oct 2022 - Copy</vt:lpwstr>
  </property>
  <property fmtid="{D5CDD505-2E9C-101B-9397-08002B2CF9AE}" pid="4" name="ContentTypeId">
    <vt:lpwstr>0x010100417FD8AEDA893740B2E2B561320165F3</vt:lpwstr>
  </property>
</Properties>
</file>