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8.xml" ContentType="application/vnd.openxmlformats-officedocument.presentationml.tags+xml"/>
  <Override PartName="/docProps/custom.xml" ContentType="application/vnd.openxmlformats-officedocument.custom-properties+xml"/>
  <Override PartName="/ppt/tags/tag9.xml" ContentType="application/vnd.openxmlformats-officedocument.presentationml.tags+xml"/>
  <Override PartName="/ppt/tags/tag11.xml" ContentType="application/vnd.openxmlformats-officedocument.presentationml.tags+xml"/>
  <Override PartName="/ppt/tags/tag10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2"/>
  </p:notesMasterIdLst>
  <p:sldIdLst>
    <p:sldId id="256" r:id="rId2"/>
    <p:sldId id="264" r:id="rId3"/>
    <p:sldId id="271" r:id="rId4"/>
    <p:sldId id="275" r:id="rId5"/>
    <p:sldId id="270" r:id="rId6"/>
    <p:sldId id="260" r:id="rId7"/>
    <p:sldId id="276" r:id="rId8"/>
    <p:sldId id="277" r:id="rId9"/>
    <p:sldId id="278" r:id="rId10"/>
    <p:sldId id="279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5602" autoAdjust="0"/>
  </p:normalViewPr>
  <p:slideViewPr>
    <p:cSldViewPr snapToGrid="0">
      <p:cViewPr varScale="1">
        <p:scale>
          <a:sx n="35" d="100"/>
          <a:sy n="35" d="100"/>
        </p:scale>
        <p:origin x="18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8CC7E-F87D-4F8D-9727-EDD4919A90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D4735-CB3C-4C8B-A080-76B96F849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59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D4735-CB3C-4C8B-A080-76B96F8495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51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D4735-CB3C-4C8B-A080-76B96F8495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74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D4735-CB3C-4C8B-A080-76B96F8495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1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i="0" dirty="0">
              <a:solidFill>
                <a:srgbClr val="696969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D4735-CB3C-4C8B-A080-76B96F8495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76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D4735-CB3C-4C8B-A080-76B96F84952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18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D4735-CB3C-4C8B-A080-76B96F8495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51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D4735-CB3C-4C8B-A080-76B96F8495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60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D4735-CB3C-4C8B-A080-76B96F8495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00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4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7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30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0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4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6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1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4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3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1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Relationship Id="rId4" Type="http://schemas.openxmlformats.org/officeDocument/2006/relationships/hyperlink" Target="mailto:mlanders@ccslib.or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4458" y="2073363"/>
            <a:ext cx="8064285" cy="2144553"/>
          </a:xfrm>
        </p:spPr>
        <p:txBody>
          <a:bodyPr/>
          <a:lstStyle/>
          <a:p>
            <a:r>
              <a:rPr lang="en-US" b="1" dirty="0"/>
              <a:t>CCS Interlibrary Loan Technical Group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286" y="4670246"/>
            <a:ext cx="7315200" cy="914400"/>
          </a:xfrm>
        </p:spPr>
        <p:txBody>
          <a:bodyPr/>
          <a:lstStyle/>
          <a:p>
            <a:r>
              <a:rPr lang="en-US" dirty="0"/>
              <a:t>February 23, 2023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D73E5-35F6-B2C7-09B9-8AA9C240B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2227881"/>
            <a:ext cx="3067115" cy="2119134"/>
          </a:xfrm>
        </p:spPr>
        <p:txBody>
          <a:bodyPr>
            <a:normAutofit/>
          </a:bodyPr>
          <a:lstStyle/>
          <a:p>
            <a:r>
              <a:rPr lang="en-US" sz="3600" dirty="0"/>
              <a:t>ILLINET Web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467AC-A928-D49F-C742-1774DC557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0421" y="1191560"/>
            <a:ext cx="7986792" cy="447487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600" b="1" dirty="0">
              <a:solidFill>
                <a:schemeClr val="tx2"/>
              </a:solidFill>
              <a:latin typeface="Calibri"/>
              <a:ea typeface="+mn-lt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br>
              <a:rPr lang="en-US" sz="2600" b="1" dirty="0">
                <a:solidFill>
                  <a:schemeClr val="tx2"/>
                </a:solidFill>
                <a:latin typeface="Calibri"/>
                <a:ea typeface="+mn-lt"/>
                <a:cs typeface="Calibri"/>
              </a:rPr>
            </a:br>
            <a:r>
              <a:rPr lang="en-US" sz="2600" dirty="0">
                <a:solidFill>
                  <a:schemeClr val="tx2"/>
                </a:solidFill>
                <a:latin typeface="Calibri"/>
                <a:ea typeface="+mn-lt"/>
                <a:cs typeface="Calibri"/>
              </a:rPr>
              <a:t>Q: Why do numbers in ILLINET Web Report differ from other CCS Web Reports? 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tx2"/>
                </a:solidFill>
                <a:latin typeface="Calibri"/>
                <a:cs typeface="Calibri"/>
              </a:rPr>
              <a:t>  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tx2"/>
                </a:solidFill>
                <a:latin typeface="Calibri"/>
                <a:cs typeface="Calibri"/>
              </a:rPr>
              <a:t>A: Most CCS Web Reports look at checkouts. Some questions on the ILLINET survey are looking for data on requests/supplies.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600" dirty="0">
              <a:solidFill>
                <a:schemeClr val="tx2"/>
              </a:solidFill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tx2"/>
                </a:solidFill>
                <a:latin typeface="Calibri"/>
                <a:cs typeface="Calibri"/>
              </a:rPr>
              <a:t>The ILLINET Web Report counts items sent or received via intra-CCS loan, regardless if they were checked out or not.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tx2"/>
                </a:solidFill>
                <a:latin typeface="Calibri"/>
                <a:cs typeface="Calibri"/>
              </a:rPr>
              <a:t> 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600" dirty="0">
              <a:solidFill>
                <a:srgbClr val="404040"/>
              </a:solidFill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>
              <a:solidFill>
                <a:srgbClr val="6F664C"/>
              </a:solidFill>
              <a:latin typeface="Calibri"/>
              <a:cs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,Sans-Serif" pitchFamily="18" charset="2"/>
              <a:buChar char="•"/>
            </a:pPr>
            <a:endParaRPr lang="en-US">
              <a:solidFill>
                <a:srgbClr val="404040"/>
              </a:solidFill>
              <a:latin typeface="Corbel" panose="020B0503020204020204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990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92DEF-EB0C-76B2-1B98-20B08E03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545" y="1801368"/>
            <a:ext cx="7315200" cy="3255264"/>
          </a:xfrm>
        </p:spPr>
        <p:txBody>
          <a:bodyPr anchor="ctr"/>
          <a:lstStyle/>
          <a:p>
            <a:r>
              <a:rPr lang="en-US" dirty="0"/>
              <a:t>FY2023-2024 Meetings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247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D73E5-35F6-B2C7-09B9-8AA9C240B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63" y="1905000"/>
            <a:ext cx="2834640" cy="2377440"/>
          </a:xfrm>
        </p:spPr>
        <p:txBody>
          <a:bodyPr>
            <a:normAutofit/>
          </a:bodyPr>
          <a:lstStyle/>
          <a:p>
            <a:r>
              <a:rPr lang="en-US" sz="3600" dirty="0"/>
              <a:t>FY2023-2024</a:t>
            </a:r>
            <a:br>
              <a:rPr lang="en-US" sz="3600" dirty="0"/>
            </a:br>
            <a:r>
              <a:rPr lang="en-US" sz="3600" dirty="0"/>
              <a:t>Meetings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E185B1-DDAC-F112-ECB4-36339BEC0D62}"/>
              </a:ext>
            </a:extLst>
          </p:cNvPr>
          <p:cNvSpPr txBox="1"/>
          <p:nvPr/>
        </p:nvSpPr>
        <p:spPr>
          <a:xfrm>
            <a:off x="4401518" y="2025112"/>
            <a:ext cx="7302284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rbel" panose="020B0503020204020204"/>
                <a:cs typeface="Segoe UI"/>
              </a:rPr>
              <a:t>Time to start planning for next fiscal year!</a:t>
            </a:r>
          </a:p>
          <a:p>
            <a:endParaRPr lang="en-US" sz="2400" b="1" dirty="0">
              <a:solidFill>
                <a:schemeClr val="tx2"/>
              </a:solidFill>
              <a:latin typeface="Corbel" panose="020B0503020204020204"/>
              <a:cs typeface="Segoe UI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solidFill>
                  <a:schemeClr val="tx2"/>
                </a:solidFill>
                <a:latin typeface="Calibri"/>
                <a:cs typeface="Arial"/>
              </a:rPr>
              <a:t>Elections at May 18, 2023 meeting</a:t>
            </a:r>
          </a:p>
          <a:p>
            <a:endParaRPr lang="en-US" sz="2400" dirty="0">
              <a:solidFill>
                <a:schemeClr val="tx2"/>
              </a:solidFill>
              <a:latin typeface="Calibri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accent4"/>
                </a:solidFill>
                <a:latin typeface="Calibri"/>
                <a:cs typeface="Arial"/>
              </a:rPr>
              <a:t>Nominations needed for: </a:t>
            </a:r>
            <a:endParaRPr lang="en-US" sz="2400" i="1" dirty="0">
              <a:solidFill>
                <a:schemeClr val="accent4"/>
              </a:solidFill>
              <a:latin typeface="Calibri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400" dirty="0">
                <a:solidFill>
                  <a:schemeClr val="accent4"/>
                </a:solidFill>
                <a:latin typeface="Calibri"/>
                <a:cs typeface="Arial"/>
              </a:rPr>
              <a:t>Vice-Chair/Chair Elect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>
                <a:solidFill>
                  <a:schemeClr val="accent4"/>
                </a:solidFill>
                <a:latin typeface="Calibri"/>
                <a:cs typeface="Arial"/>
              </a:rPr>
              <a:t>Secretary</a:t>
            </a:r>
          </a:p>
          <a:p>
            <a:pPr marL="800100" lvl="1" indent="-342900">
              <a:buFont typeface="Arial"/>
              <a:buChar char="•"/>
            </a:pPr>
            <a:endParaRPr lang="en-US" sz="2400" dirty="0">
              <a:solidFill>
                <a:schemeClr val="accent4"/>
              </a:solidFill>
              <a:latin typeface="Calibri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/>
                </a:solidFill>
                <a:latin typeface="Calibri"/>
                <a:cs typeface="Calibri"/>
              </a:rPr>
              <a:t>Reach out to me (</a:t>
            </a:r>
            <a:r>
              <a:rPr lang="en-US" sz="2400" dirty="0">
                <a:solidFill>
                  <a:schemeClr val="tx2"/>
                </a:solidFill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mlanders@ccslib.org</a:t>
            </a:r>
            <a:r>
              <a:rPr lang="en-US" sz="2400" dirty="0">
                <a:solidFill>
                  <a:schemeClr val="tx2"/>
                </a:solidFill>
                <a:latin typeface="Calibri"/>
                <a:cs typeface="Calibri"/>
              </a:rPr>
              <a:t>) if you have any questions about serving as an officer!</a:t>
            </a:r>
            <a:endParaRPr lang="en-US" sz="2400" dirty="0">
              <a:solidFill>
                <a:schemeClr val="tx2"/>
              </a:solidFill>
              <a:latin typeface="Calibri"/>
              <a:cs typeface="Arial"/>
            </a:endParaRPr>
          </a:p>
          <a:p>
            <a:endParaRPr lang="en-US" sz="2400" dirty="0">
              <a:solidFill>
                <a:srgbClr val="002045"/>
              </a:solidFill>
              <a:latin typeface="Calibri"/>
              <a:cs typeface="Arial"/>
            </a:endParaRPr>
          </a:p>
          <a:p>
            <a:endParaRPr lang="en-US" sz="2400" b="1" dirty="0">
              <a:solidFill>
                <a:srgbClr val="44546A"/>
              </a:solidFill>
              <a:latin typeface="Corbel" panose="020B0503020204020204"/>
              <a:cs typeface="Segoe U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7531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D73E5-35F6-B2C7-09B9-8AA9C240B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63" y="1905000"/>
            <a:ext cx="2834640" cy="2377440"/>
          </a:xfrm>
        </p:spPr>
        <p:txBody>
          <a:bodyPr>
            <a:normAutofit/>
          </a:bodyPr>
          <a:lstStyle/>
          <a:p>
            <a:r>
              <a:rPr lang="en-US" sz="3600" dirty="0"/>
              <a:t>FY2023-2024</a:t>
            </a:r>
            <a:br>
              <a:rPr lang="en-US" sz="3600" dirty="0"/>
            </a:br>
            <a:r>
              <a:rPr lang="en-US" sz="3600" dirty="0"/>
              <a:t>Meetings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E185B1-DDAC-F112-ECB4-36339BEC0D62}"/>
              </a:ext>
            </a:extLst>
          </p:cNvPr>
          <p:cNvSpPr txBox="1"/>
          <p:nvPr/>
        </p:nvSpPr>
        <p:spPr>
          <a:xfrm>
            <a:off x="3742840" y="759417"/>
            <a:ext cx="7302284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rbel" panose="020B0503020204020204"/>
                <a:cs typeface="Segoe UI"/>
              </a:rPr>
              <a:t>Meeting Location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solidFill>
                  <a:schemeClr val="accent4"/>
                </a:solidFill>
                <a:latin typeface="Calibri"/>
                <a:cs typeface="Arial"/>
              </a:rPr>
              <a:t>Mix of virtual and in-person meetings</a:t>
            </a:r>
            <a:endParaRPr lang="en-US" sz="2400" i="1" dirty="0">
              <a:solidFill>
                <a:schemeClr val="accent4"/>
              </a:solidFill>
              <a:latin typeface="Calibri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schemeClr val="accent4"/>
                </a:solidFill>
                <a:latin typeface="Calibri"/>
                <a:cs typeface="Arial"/>
              </a:rPr>
              <a:t>August 2023 = virtual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schemeClr val="accent4"/>
                </a:solidFill>
                <a:latin typeface="Calibri"/>
                <a:cs typeface="Arial"/>
              </a:rPr>
              <a:t>February 2024 = virtual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schemeClr val="accent4"/>
                </a:solidFill>
                <a:latin typeface="Calibri"/>
                <a:cs typeface="Arial"/>
              </a:rPr>
              <a:t>May 2024 = in-person</a:t>
            </a:r>
          </a:p>
          <a:p>
            <a:endParaRPr lang="en-US" sz="2400" b="1" dirty="0">
              <a:solidFill>
                <a:schemeClr val="tx2"/>
              </a:solidFill>
              <a:latin typeface="Corbel" panose="020B0503020204020204"/>
              <a:cs typeface="Segoe 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F2FFC9-E3B3-AA69-5131-087D1741BFFA}"/>
              </a:ext>
            </a:extLst>
          </p:cNvPr>
          <p:cNvSpPr txBox="1"/>
          <p:nvPr/>
        </p:nvSpPr>
        <p:spPr>
          <a:xfrm>
            <a:off x="3742839" y="4091553"/>
            <a:ext cx="7302284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alibri"/>
                <a:cs typeface="Segoe UI"/>
              </a:rPr>
              <a:t>New CCS office location:</a:t>
            </a:r>
          </a:p>
          <a:p>
            <a:r>
              <a:rPr lang="en-US" sz="2400" dirty="0">
                <a:solidFill>
                  <a:schemeClr val="accent4"/>
                </a:solidFill>
                <a:latin typeface="Calibri"/>
                <a:ea typeface="+mn-lt"/>
                <a:cs typeface="+mn-lt"/>
              </a:rPr>
              <a:t>200 Tri-State International </a:t>
            </a:r>
            <a:endParaRPr lang="en-US">
              <a:solidFill>
                <a:schemeClr val="accent4"/>
              </a:solidFill>
              <a:latin typeface="Calibri"/>
              <a:ea typeface="+mn-lt"/>
              <a:cs typeface="+mn-lt"/>
            </a:endParaRPr>
          </a:p>
          <a:p>
            <a:r>
              <a:rPr lang="en-US" sz="2400" dirty="0">
                <a:solidFill>
                  <a:schemeClr val="accent4"/>
                </a:solidFill>
                <a:latin typeface="Calibri"/>
                <a:ea typeface="+mn-lt"/>
                <a:cs typeface="+mn-lt"/>
              </a:rPr>
              <a:t>Lincolnshire, IL</a:t>
            </a:r>
            <a:endParaRPr lang="en-US" dirty="0">
              <a:solidFill>
                <a:schemeClr val="accent4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chemeClr val="accent4"/>
              </a:solidFill>
              <a:latin typeface="Calibri"/>
              <a:cs typeface="Arial"/>
            </a:endParaRPr>
          </a:p>
          <a:p>
            <a:endParaRPr lang="en-US" sz="2400" b="1" dirty="0">
              <a:solidFill>
                <a:schemeClr val="tx2"/>
              </a:solidFill>
              <a:latin typeface="Corbel" panose="020B0503020204020204"/>
              <a:cs typeface="Segoe UI"/>
            </a:endParaRPr>
          </a:p>
        </p:txBody>
      </p:sp>
      <p:pic>
        <p:nvPicPr>
          <p:cNvPr id="4" name="Picture 4" descr="Map&#10;&#10;Description automatically generated">
            <a:extLst>
              <a:ext uri="{FF2B5EF4-FFF2-40B4-BE49-F238E27FC236}">
                <a16:creationId xmlns:a16="http://schemas.microsoft.com/office/drawing/2014/main" id="{AF4D83DF-C08C-1644-763E-DF2AA0D6FE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6438" y="2907792"/>
            <a:ext cx="3830316" cy="349509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1046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92DEF-EB0C-76B2-1B98-20B08E03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4488" y="1801368"/>
            <a:ext cx="7315200" cy="3255264"/>
          </a:xfrm>
        </p:spPr>
        <p:txBody>
          <a:bodyPr anchor="ctr"/>
          <a:lstStyle/>
          <a:p>
            <a:r>
              <a:rPr lang="en-US" dirty="0"/>
              <a:t>ILLINET Web Report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507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D73E5-35F6-B2C7-09B9-8AA9C240B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2227881"/>
            <a:ext cx="3067115" cy="2119134"/>
          </a:xfrm>
        </p:spPr>
        <p:txBody>
          <a:bodyPr>
            <a:normAutofit/>
          </a:bodyPr>
          <a:lstStyle/>
          <a:p>
            <a:r>
              <a:rPr lang="en-US" sz="3600" dirty="0"/>
              <a:t>ILLINET Web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467AC-A928-D49F-C742-1774DC557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9167" y="791187"/>
            <a:ext cx="7986792" cy="44748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b="1" dirty="0">
                <a:solidFill>
                  <a:schemeClr val="tx2"/>
                </a:solidFill>
                <a:latin typeface="Calibri"/>
                <a:ea typeface="+mn-lt"/>
                <a:cs typeface="Calibri"/>
              </a:rPr>
              <a:t>ILLINET Survey Due March 31, 2023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600" b="1" dirty="0">
              <a:solidFill>
                <a:schemeClr val="tx2"/>
              </a:solidFill>
              <a:latin typeface="Calibri"/>
              <a:ea typeface="+mn-lt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tx2"/>
                </a:solidFill>
                <a:latin typeface="Calibri"/>
                <a:ea typeface="+mn-lt"/>
                <a:cs typeface="Calibri"/>
              </a:rPr>
              <a:t>Report on data from July 1, 2021 – June 30, 2022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tx2"/>
                </a:solidFill>
                <a:latin typeface="Calibri"/>
                <a:cs typeface="Calibri"/>
              </a:rPr>
              <a:t>  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tx2"/>
                </a:solidFill>
                <a:latin typeface="Calibri"/>
                <a:cs typeface="Calibri"/>
              </a:rPr>
              <a:t>Web Report, "ILLINET," will help you complete survey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2"/>
                </a:solidFill>
                <a:latin typeface="Calibri"/>
                <a:cs typeface="Calibri"/>
              </a:rPr>
              <a:t>Select "Display Archive"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2"/>
                </a:solidFill>
                <a:latin typeface="Calibri"/>
                <a:cs typeface="Calibri"/>
              </a:rPr>
              <a:t>Download report dated 7/1/2022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tx2"/>
                </a:solidFill>
                <a:latin typeface="Calibri"/>
                <a:cs typeface="Calibri"/>
              </a:rPr>
              <a:t> 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600" dirty="0">
              <a:solidFill>
                <a:srgbClr val="404040"/>
              </a:solidFill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>
              <a:solidFill>
                <a:srgbClr val="6F664C"/>
              </a:solidFill>
              <a:latin typeface="Calibri"/>
              <a:cs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,Sans-Serif" pitchFamily="18" charset="2"/>
              <a:buChar char="•"/>
            </a:pPr>
            <a:endParaRPr lang="en-US">
              <a:solidFill>
                <a:srgbClr val="404040"/>
              </a:solidFill>
              <a:latin typeface="Corbel" panose="020B0503020204020204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/>
          </a:p>
        </p:txBody>
      </p:sp>
      <p:pic>
        <p:nvPicPr>
          <p:cNvPr id="4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B36038E-04F0-4FA3-3B6B-4CA4E01AA3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9383" y="3936418"/>
            <a:ext cx="5481233" cy="85787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B7D1F444-D698-9D8D-AD5B-80D2458A40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7247" y="5278425"/>
            <a:ext cx="3931403" cy="120894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042B1052-997A-F558-988F-ED5A2A326DB2}"/>
              </a:ext>
            </a:extLst>
          </p:cNvPr>
          <p:cNvSpPr/>
          <p:nvPr/>
        </p:nvSpPr>
        <p:spPr>
          <a:xfrm>
            <a:off x="7187339" y="4765729"/>
            <a:ext cx="335796" cy="581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2245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A1FDEFA3-9C20-07B6-A701-7A1A01FB0E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722" y="542905"/>
            <a:ext cx="11796792" cy="3718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109727-04DA-124A-A641-213853C5C510}"/>
              </a:ext>
            </a:extLst>
          </p:cNvPr>
          <p:cNvSpPr txBox="1">
            <a:spLocks/>
          </p:cNvSpPr>
          <p:nvPr/>
        </p:nvSpPr>
        <p:spPr>
          <a:xfrm>
            <a:off x="794083" y="4472035"/>
            <a:ext cx="10298622" cy="44748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endParaRPr lang="en-US" sz="2600" b="1" dirty="0">
              <a:solidFill>
                <a:schemeClr val="tx2"/>
              </a:solidFill>
              <a:latin typeface="Calibri"/>
              <a:ea typeface="+mn-lt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tx2"/>
                </a:solidFill>
                <a:latin typeface="Calibri"/>
                <a:ea typeface="+mn-lt"/>
                <a:cs typeface="Calibri"/>
              </a:rPr>
              <a:t>Column A (Line Number) and Column B (Line Description) correspond to ILLINET question number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en-US" sz="2600" dirty="0">
                <a:solidFill>
                  <a:schemeClr val="tx2"/>
                </a:solidFill>
                <a:latin typeface="Calibri"/>
                <a:cs typeface="Calibri"/>
              </a:rPr>
              <a:t> 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600" dirty="0">
              <a:solidFill>
                <a:srgbClr val="404040"/>
              </a:solidFill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endParaRPr lang="en-US" sz="2400">
              <a:solidFill>
                <a:srgbClr val="6F664C"/>
              </a:solidFill>
              <a:latin typeface="Calibri"/>
              <a:cs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,Sans-Serif" pitchFamily="18" charset="2"/>
              <a:buChar char="•"/>
            </a:pPr>
            <a:endParaRPr lang="en-US">
              <a:solidFill>
                <a:srgbClr val="404040"/>
              </a:solidFill>
              <a:latin typeface="Corbel" panose="020B0503020204020204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endParaRPr lang="en-US" b="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F5FDBC-F4B5-F783-2226-A8B0B091B6B1}"/>
              </a:ext>
            </a:extLst>
          </p:cNvPr>
          <p:cNvSpPr/>
          <p:nvPr/>
        </p:nvSpPr>
        <p:spPr>
          <a:xfrm>
            <a:off x="432661" y="464948"/>
            <a:ext cx="3913321" cy="371959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3061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A1FDEFA3-9C20-07B6-A701-7A1A01FB0E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722" y="542905"/>
            <a:ext cx="11796792" cy="3718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109727-04DA-124A-A641-213853C5C510}"/>
              </a:ext>
            </a:extLst>
          </p:cNvPr>
          <p:cNvSpPr txBox="1">
            <a:spLocks/>
          </p:cNvSpPr>
          <p:nvPr/>
        </p:nvSpPr>
        <p:spPr>
          <a:xfrm>
            <a:off x="794083" y="4472035"/>
            <a:ext cx="10298622" cy="44748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endParaRPr lang="en-US" sz="2600" b="1" dirty="0">
              <a:solidFill>
                <a:schemeClr val="tx2"/>
              </a:solidFill>
              <a:latin typeface="Calibri"/>
              <a:ea typeface="+mn-lt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tx2"/>
                </a:solidFill>
                <a:latin typeface="Calibri"/>
                <a:ea typeface="+mn-lt"/>
                <a:cs typeface="Calibri"/>
              </a:rPr>
              <a:t>Column C (Amount) gives the number to enter or add to the survey response for that question.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en-US" sz="2600" dirty="0">
                <a:solidFill>
                  <a:schemeClr val="tx2"/>
                </a:solidFill>
                <a:latin typeface="Calibri"/>
                <a:cs typeface="Calibri"/>
              </a:rPr>
              <a:t> 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600" dirty="0">
              <a:solidFill>
                <a:srgbClr val="404040"/>
              </a:solidFill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endParaRPr lang="en-US" sz="2400">
              <a:solidFill>
                <a:srgbClr val="6F664C"/>
              </a:solidFill>
              <a:latin typeface="Calibri"/>
              <a:cs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,Sans-Serif" pitchFamily="18" charset="2"/>
              <a:buChar char="•"/>
            </a:pPr>
            <a:endParaRPr lang="en-US">
              <a:solidFill>
                <a:srgbClr val="404040"/>
              </a:solidFill>
              <a:latin typeface="Corbel" panose="020B0503020204020204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endParaRPr lang="en-US" b="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F5FDBC-F4B5-F783-2226-A8B0B091B6B1}"/>
              </a:ext>
            </a:extLst>
          </p:cNvPr>
          <p:cNvSpPr/>
          <p:nvPr/>
        </p:nvSpPr>
        <p:spPr>
          <a:xfrm>
            <a:off x="4152254" y="464948"/>
            <a:ext cx="2001864" cy="371959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5809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A1FDEFA3-9C20-07B6-A701-7A1A01FB0E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722" y="542905"/>
            <a:ext cx="11796792" cy="3718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109727-04DA-124A-A641-213853C5C510}"/>
              </a:ext>
            </a:extLst>
          </p:cNvPr>
          <p:cNvSpPr txBox="1">
            <a:spLocks/>
          </p:cNvSpPr>
          <p:nvPr/>
        </p:nvSpPr>
        <p:spPr>
          <a:xfrm>
            <a:off x="781168" y="4007087"/>
            <a:ext cx="10298622" cy="48235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endParaRPr lang="en-US" sz="2600" b="1" dirty="0">
              <a:solidFill>
                <a:schemeClr val="tx2"/>
              </a:solidFill>
              <a:latin typeface="Calibri"/>
              <a:ea typeface="+mn-lt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tx2"/>
                </a:solidFill>
                <a:latin typeface="Calibri"/>
                <a:ea typeface="+mn-lt"/>
                <a:cs typeface="Calibri"/>
              </a:rPr>
              <a:t>Column D (Notes) provides important information about survey question or amount</a:t>
            </a:r>
            <a:endParaRPr lang="en-US" sz="2600" dirty="0">
              <a:solidFill>
                <a:schemeClr val="tx2"/>
              </a:solidFill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2"/>
                </a:solidFill>
                <a:latin typeface="Calibri"/>
                <a:cs typeface="Calibri"/>
              </a:rPr>
              <a:t>Instruct you to use OCLC data only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2"/>
                </a:solidFill>
                <a:latin typeface="Calibri"/>
                <a:cs typeface="Calibri"/>
              </a:rPr>
              <a:t>Instruct you to add Polaris data to OCLC data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2"/>
                </a:solidFill>
                <a:latin typeface="Calibri"/>
                <a:cs typeface="Calibri"/>
              </a:rPr>
              <a:t>Provides notes you can copy-and-paste into survey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en-US" sz="2600" dirty="0">
                <a:solidFill>
                  <a:schemeClr val="tx2"/>
                </a:solidFill>
                <a:latin typeface="Calibri"/>
                <a:cs typeface="Calibri"/>
              </a:rPr>
              <a:t> 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600" dirty="0">
              <a:solidFill>
                <a:srgbClr val="404040"/>
              </a:solidFill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endParaRPr lang="en-US" sz="2400">
              <a:solidFill>
                <a:srgbClr val="6F664C"/>
              </a:solidFill>
              <a:latin typeface="Calibri"/>
              <a:cs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,Sans-Serif" pitchFamily="18" charset="2"/>
              <a:buChar char="•"/>
            </a:pPr>
            <a:endParaRPr lang="en-US">
              <a:solidFill>
                <a:srgbClr val="404040"/>
              </a:solidFill>
              <a:latin typeface="Corbel" panose="020B0503020204020204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endParaRPr lang="en-US" b="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F5FDBC-F4B5-F783-2226-A8B0B091B6B1}"/>
              </a:ext>
            </a:extLst>
          </p:cNvPr>
          <p:cNvSpPr/>
          <p:nvPr/>
        </p:nvSpPr>
        <p:spPr>
          <a:xfrm>
            <a:off x="5740830" y="464948"/>
            <a:ext cx="6315559" cy="371959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11121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FRAME" val="E0aYAj3R"/>
  <p:tag name="ARTICULATE_SLIDE_COUNT" val="10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CCS Style Guide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25283"/>
      </a:accent1>
      <a:accent2>
        <a:srgbClr val="F79421"/>
      </a:accent2>
      <a:accent3>
        <a:srgbClr val="89C43A"/>
      </a:accent3>
      <a:accent4>
        <a:srgbClr val="002045"/>
      </a:accent4>
      <a:accent5>
        <a:srgbClr val="90C3FF"/>
      </a:accent5>
      <a:accent6>
        <a:srgbClr val="1E528E"/>
      </a:accent6>
      <a:hlink>
        <a:srgbClr val="DE8318"/>
      </a:hlink>
      <a:folHlink>
        <a:srgbClr val="DE831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FD8AEDA893740B2E2B561320165F3" ma:contentTypeVersion="16" ma:contentTypeDescription="Create a new document." ma:contentTypeScope="" ma:versionID="c866420877e244c70eb9470a613692b8">
  <xsd:schema xmlns:xsd="http://www.w3.org/2001/XMLSchema" xmlns:xs="http://www.w3.org/2001/XMLSchema" xmlns:p="http://schemas.microsoft.com/office/2006/metadata/properties" xmlns:ns2="49174984-12fa-4a24-9ef6-8a7dc6c2db71" xmlns:ns3="04fb2b99-be89-4f45-b37c-be1ef0c04955" targetNamespace="http://schemas.microsoft.com/office/2006/metadata/properties" ma:root="true" ma:fieldsID="0fce3598c79f3c6131aba85682f8cf75" ns2:_="" ns3:_="">
    <xsd:import namespace="49174984-12fa-4a24-9ef6-8a7dc6c2db71"/>
    <xsd:import namespace="04fb2b99-be89-4f45-b37c-be1ef0c049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74984-12fa-4a24-9ef6-8a7dc6c2db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aa66db-708c-4f1a-b3bc-bbce3a8f22fd}" ma:internalName="TaxCatchAll" ma:showField="CatchAllData" ma:web="49174984-12fa-4a24-9ef6-8a7dc6c2db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b2b99-be89-4f45-b37c-be1ef0c049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8242fc-8867-421b-8d4f-f4d5bb518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fb2b99-be89-4f45-b37c-be1ef0c04955">
      <Terms xmlns="http://schemas.microsoft.com/office/infopath/2007/PartnerControls"/>
    </lcf76f155ced4ddcb4097134ff3c332f>
    <TaxCatchAll xmlns="49174984-12fa-4a24-9ef6-8a7dc6c2db71" xsi:nil="true"/>
  </documentManagement>
</p:properties>
</file>

<file path=customXml/itemProps1.xml><?xml version="1.0" encoding="utf-8"?>
<ds:datastoreItem xmlns:ds="http://schemas.openxmlformats.org/officeDocument/2006/customXml" ds:itemID="{B5778137-CFC5-4809-8A22-153192498F60}"/>
</file>

<file path=customXml/itemProps2.xml><?xml version="1.0" encoding="utf-8"?>
<ds:datastoreItem xmlns:ds="http://schemas.openxmlformats.org/officeDocument/2006/customXml" ds:itemID="{7D21002F-788A-4415-BE84-DDC2CDF4CA3B}"/>
</file>

<file path=customXml/itemProps3.xml><?xml version="1.0" encoding="utf-8"?>
<ds:datastoreItem xmlns:ds="http://schemas.openxmlformats.org/officeDocument/2006/customXml" ds:itemID="{03AE41EA-7EE4-4780-86F8-CB18BE33861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298</Words>
  <Application>Microsoft Office PowerPoint</Application>
  <PresentationFormat>Widescreen</PresentationFormat>
  <Paragraphs>70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Arial,Sans-Serif</vt:lpstr>
      <vt:lpstr>Calibri</vt:lpstr>
      <vt:lpstr>Corbel</vt:lpstr>
      <vt:lpstr>Roboto</vt:lpstr>
      <vt:lpstr>Wingdings 2</vt:lpstr>
      <vt:lpstr>Frame</vt:lpstr>
      <vt:lpstr>CCS Interlibrary Loan Technical Group Meeting</vt:lpstr>
      <vt:lpstr>FY2023-2024 Meetings</vt:lpstr>
      <vt:lpstr>FY2023-2024 Meetings</vt:lpstr>
      <vt:lpstr>FY2023-2024 Meetings</vt:lpstr>
      <vt:lpstr>ILLINET Web Report</vt:lpstr>
      <vt:lpstr>ILLINET Web Report</vt:lpstr>
      <vt:lpstr>PowerPoint Presentation</vt:lpstr>
      <vt:lpstr>PowerPoint Presentation</vt:lpstr>
      <vt:lpstr>PowerPoint Presentation</vt:lpstr>
      <vt:lpstr>ILLINET Web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Mieko Landers</cp:lastModifiedBy>
  <cp:revision>348</cp:revision>
  <dcterms:created xsi:type="dcterms:W3CDTF">2022-10-04T17:26:22Z</dcterms:created>
  <dcterms:modified xsi:type="dcterms:W3CDTF">2023-02-23T17:12:15Z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623FBACF-040D-48A6-9E9E-C3B418E51722</vt:lpwstr>
  </property>
  <property fmtid="{D5CDD505-2E9C-101B-9397-08002B2CF9AE}" pid="3" name="ArticulatePath">
    <vt:lpwstr>https://ccsliborg-my.sharepoint.com/personal/mlanders_ccslib_org/Documents/CCS Technical and Advisory Groups/Circulation Technical Group/2023-Jan/Slides Oct 2022 - Copy</vt:lpwstr>
  </property>
  <property fmtid="{D5CDD505-2E9C-101B-9397-08002B2CF9AE}" pid="4" name="ContentTypeId">
    <vt:lpwstr>0x010100417FD8AEDA893740B2E2B561320165F3</vt:lpwstr>
  </property>
</Properties>
</file>