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</p:sldMasterIdLst>
  <p:sldIdLst>
    <p:sldId id="256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3A6BDA-33FB-1D58-8EFC-FCA7D0BE89BE}" v="2" dt="2023-04-12T15:17:37.752"/>
    <p1510:client id="{2567E046-6262-33D4-B5DC-6FAC1747C260}" v="2" dt="2022-07-14T15:29:48.386"/>
    <p1510:client id="{40752A6C-45DC-68DE-BCBF-0E486260F755}" v="186" dt="2023-04-06T19:41:28.069"/>
    <p1510:client id="{8034E7C9-F2BF-C237-4DA7-4A1E2D2C6D5C}" v="134" dt="2023-04-05T15:53:40.489"/>
    <p1510:client id="{AE10E707-BE09-CB8E-1DAA-ABD6D58307E1}" v="312" dt="2023-04-11T14:18:19.116"/>
    <p1510:client id="{C9ABDE8C-FEF3-7F19-366E-8EA2777B57BF}" v="19" dt="2023-04-05T15:05:26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-5542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0252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4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1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ECA54E"/>
              </a:gs>
              <a:gs pos="100000">
                <a:srgbClr val="DE8318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DE831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5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DE831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42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6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89C43A"/>
              </a:gs>
              <a:gs pos="100000">
                <a:srgbClr val="4A6B1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89C4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39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7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89C43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8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C6E-2B39-4BD1-878E-9EAC5977B3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>
                <a:ea typeface="Verdana"/>
              </a:rPr>
              <a:t>CCS Circulation </a:t>
            </a:r>
            <a:br>
              <a:rPr lang="en-US" sz="4800">
                <a:ea typeface="Verdana"/>
              </a:rPr>
            </a:br>
            <a:r>
              <a:rPr lang="en-US" sz="4800">
                <a:ea typeface="Verdana"/>
              </a:rPr>
              <a:t>Technical Group Meeting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A3F2-EB2A-4812-9B95-7F38E4DC41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>
                <a:ea typeface="Open Sans"/>
                <a:cs typeface="Open Sans"/>
              </a:rPr>
              <a:t>April 14, 2023</a:t>
            </a:r>
          </a:p>
        </p:txBody>
      </p:sp>
    </p:spTree>
    <p:extLst>
      <p:ext uri="{BB962C8B-B14F-4D97-AF65-F5344CB8AC3E}">
        <p14:creationId xmlns:p14="http://schemas.microsoft.com/office/powerpoint/2010/main" val="230305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FY2023-2024</a:t>
            </a:r>
            <a:br>
              <a:rPr lang="en-US" dirty="0">
                <a:ea typeface="Verdana"/>
              </a:rPr>
            </a:br>
            <a:r>
              <a:rPr lang="en-US" dirty="0">
                <a:ea typeface="Verdana"/>
              </a:rPr>
              <a:t>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66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FY 2023-2024 Meeting 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151" y="2019353"/>
            <a:ext cx="10538849" cy="41576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/>
                <a:ea typeface="+mn-lt"/>
                <a:cs typeface="+mn-lt"/>
              </a:rPr>
              <a:t>Finalizing dates for next year's meetings</a:t>
            </a:r>
            <a:endParaRPr lang="en-US"/>
          </a:p>
          <a:p>
            <a:pPr>
              <a:buNone/>
            </a:pPr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latin typeface="Calibri"/>
                <a:ea typeface="+mn-lt"/>
                <a:cs typeface="+mn-lt"/>
              </a:rPr>
              <a:t>Mix of virtual and in-person meetings </a:t>
            </a:r>
          </a:p>
          <a:p>
            <a:pPr lvl="1"/>
            <a:r>
              <a:rPr lang="en-US" sz="2800" dirty="0">
                <a:latin typeface="Calibri"/>
                <a:ea typeface="+mn-lt"/>
                <a:cs typeface="+mn-lt"/>
              </a:rPr>
              <a:t>July 2023  : Virtual</a:t>
            </a:r>
          </a:p>
          <a:p>
            <a:pPr lvl="1"/>
            <a:r>
              <a:rPr lang="en-US" sz="2800" dirty="0">
                <a:latin typeface="Calibri"/>
                <a:ea typeface="+mn-lt"/>
                <a:cs typeface="+mn-lt"/>
              </a:rPr>
              <a:t>October 2023 : In-Person</a:t>
            </a:r>
          </a:p>
          <a:p>
            <a:pPr lvl="1"/>
            <a:r>
              <a:rPr lang="en-US" sz="2800" dirty="0">
                <a:latin typeface="Calibri"/>
                <a:ea typeface="+mn-lt"/>
                <a:cs typeface="+mn-lt"/>
              </a:rPr>
              <a:t>January 2024 : Virtual</a:t>
            </a:r>
            <a:endParaRPr lang="en-US" sz="2800">
              <a:latin typeface="Calibri"/>
              <a:ea typeface="Open Sans"/>
              <a:cs typeface="Open Sans"/>
            </a:endParaRPr>
          </a:p>
          <a:p>
            <a:pPr lvl="1"/>
            <a:r>
              <a:rPr lang="en-US" sz="2800" dirty="0">
                <a:latin typeface="Calibri"/>
                <a:ea typeface="+mn-lt"/>
                <a:cs typeface="+mn-lt"/>
              </a:rPr>
              <a:t>April 2024 : In-Person</a:t>
            </a:r>
          </a:p>
        </p:txBody>
      </p:sp>
      <p:pic>
        <p:nvPicPr>
          <p:cNvPr id="4" name="Graphic 4" descr="Daily calendar with solid fill">
            <a:extLst>
              <a:ext uri="{FF2B5EF4-FFF2-40B4-BE49-F238E27FC236}">
                <a16:creationId xmlns:a16="http://schemas.microsoft.com/office/drawing/2014/main" id="{7209A9C9-9BAE-D707-48E8-DB9737349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325" y="1912749"/>
            <a:ext cx="707756" cy="707756"/>
          </a:xfrm>
          <a:prstGeom prst="rect">
            <a:avLst/>
          </a:prstGeom>
        </p:spPr>
      </p:pic>
      <p:pic>
        <p:nvPicPr>
          <p:cNvPr id="5" name="Graphic 5" descr="Online meeting with solid fill">
            <a:extLst>
              <a:ext uri="{FF2B5EF4-FFF2-40B4-BE49-F238E27FC236}">
                <a16:creationId xmlns:a16="http://schemas.microsoft.com/office/drawing/2014/main" id="{56218614-0427-1B82-C9AE-62482416CD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4325" y="2933054"/>
            <a:ext cx="707756" cy="70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617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FY 2023-2024 Meeting 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3117" y="3194641"/>
            <a:ext cx="4274951" cy="18199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alibri"/>
                <a:ea typeface="+mn-lt"/>
                <a:cs typeface="Calibri"/>
              </a:rPr>
              <a:t>New CCS Office Location:</a:t>
            </a:r>
            <a:endParaRPr lang="en-US" b="1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alibri"/>
                <a:cs typeface="Calibri"/>
              </a:rPr>
              <a:t>200 Tri-State International</a:t>
            </a:r>
            <a:r>
              <a:rPr lang="en-US" dirty="0">
                <a:latin typeface="Calibri"/>
                <a:ea typeface="+mn-lt"/>
                <a:cs typeface="Calibri"/>
              </a:rPr>
              <a:t> </a:t>
            </a:r>
            <a:endParaRPr lang="en-US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alibri"/>
                <a:ea typeface="+mn-lt"/>
                <a:cs typeface="Calibri"/>
              </a:rPr>
              <a:t>Lincolnshire, IL </a:t>
            </a:r>
            <a:r>
              <a:rPr lang="en-US" dirty="0">
                <a:ea typeface="+mn-lt"/>
                <a:cs typeface="+mn-lt"/>
              </a:rPr>
              <a:t>60069</a:t>
            </a:r>
            <a:endParaRPr lang="en-US" dirty="0">
              <a:ea typeface="Open Sans"/>
              <a:cs typeface="Open Sans"/>
            </a:endParaRPr>
          </a:p>
        </p:txBody>
      </p:sp>
      <p:pic>
        <p:nvPicPr>
          <p:cNvPr id="4" name="Picture 4" descr="Application, map&#10;&#10;Description automatically generated">
            <a:extLst>
              <a:ext uri="{FF2B5EF4-FFF2-40B4-BE49-F238E27FC236}">
                <a16:creationId xmlns:a16="http://schemas.microsoft.com/office/drawing/2014/main" id="{982C1D57-2F55-2C75-DD25-84495A80A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840" y="2212152"/>
            <a:ext cx="4125132" cy="3776882"/>
          </a:xfrm>
          <a:prstGeom prst="rect">
            <a:avLst/>
          </a:prstGeom>
        </p:spPr>
      </p:pic>
      <p:pic>
        <p:nvPicPr>
          <p:cNvPr id="6" name="Graphic 6" descr="Modern architecture with solid fill">
            <a:extLst>
              <a:ext uri="{FF2B5EF4-FFF2-40B4-BE49-F238E27FC236}">
                <a16:creationId xmlns:a16="http://schemas.microsoft.com/office/drawing/2014/main" id="{630F6F30-FE27-FDDD-F541-3E1E104C8E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8868" y="3294681"/>
            <a:ext cx="591519" cy="59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88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Patron Note Fields</a:t>
            </a:r>
          </a:p>
        </p:txBody>
      </p:sp>
    </p:spTree>
    <p:extLst>
      <p:ext uri="{BB962C8B-B14F-4D97-AF65-F5344CB8AC3E}">
        <p14:creationId xmlns:p14="http://schemas.microsoft.com/office/powerpoint/2010/main" val="586787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Patron Note Fields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407" y="3297962"/>
            <a:ext cx="5514813" cy="13162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alibri"/>
                <a:ea typeface="+mn-lt"/>
                <a:cs typeface="+mn-lt"/>
              </a:rPr>
              <a:t>Patron Note fields can support up to </a:t>
            </a:r>
            <a:r>
              <a:rPr lang="en-US" sz="3200" b="1" dirty="0">
                <a:latin typeface="Calibri"/>
                <a:ea typeface="+mn-lt"/>
                <a:cs typeface="+mn-lt"/>
              </a:rPr>
              <a:t>4,000 characters</a:t>
            </a:r>
            <a:endParaRPr lang="en-US" sz="3200" b="1" dirty="0">
              <a:latin typeface="Calibri"/>
              <a:ea typeface="Open Sans"/>
              <a:cs typeface="Open Sans"/>
            </a:endParaRPr>
          </a:p>
          <a:p>
            <a:pPr>
              <a:buNone/>
            </a:pPr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latin typeface="Calibri"/>
              <a:ea typeface="+mn-lt"/>
              <a:cs typeface="+mn-lt"/>
            </a:endParaRPr>
          </a:p>
        </p:txBody>
      </p:sp>
      <p:pic>
        <p:nvPicPr>
          <p:cNvPr id="6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002E047B-BEA6-6765-CBC2-AFE21BDA0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1690" y="2471269"/>
            <a:ext cx="4796724" cy="325865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64D3525-05D4-4FC5-74D4-117075DAA1F5}"/>
              </a:ext>
            </a:extLst>
          </p:cNvPr>
          <p:cNvSpPr/>
          <p:nvPr/>
        </p:nvSpPr>
        <p:spPr>
          <a:xfrm>
            <a:off x="6812795" y="3745423"/>
            <a:ext cx="1769390" cy="426203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DA627AD-8A6D-17D8-7D34-440A2CF33F45}"/>
              </a:ext>
            </a:extLst>
          </p:cNvPr>
          <p:cNvSpPr/>
          <p:nvPr/>
        </p:nvSpPr>
        <p:spPr>
          <a:xfrm rot="10800000">
            <a:off x="8785862" y="3748426"/>
            <a:ext cx="852407" cy="464949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37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Patron Note Fields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41" y="2109759"/>
            <a:ext cx="10926304" cy="42609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alibri"/>
                <a:ea typeface="+mn-lt"/>
                <a:cs typeface="+mn-lt"/>
              </a:rPr>
              <a:t>       What can staff do to keep the note fields clean?</a:t>
            </a:r>
            <a:endParaRPr lang="en-US" sz="3200" b="1" dirty="0"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3200" dirty="0">
              <a:latin typeface="Calibri"/>
              <a:ea typeface="Open Sans"/>
              <a:cs typeface="Open Sans"/>
            </a:endParaRPr>
          </a:p>
          <a:p>
            <a:r>
              <a:rPr lang="en-US" sz="3200" dirty="0">
                <a:latin typeface="Calibri"/>
                <a:ea typeface="Open Sans"/>
                <a:cs typeface="Open Sans"/>
              </a:rPr>
              <a:t>Remove notes when resolved</a:t>
            </a:r>
          </a:p>
          <a:p>
            <a:r>
              <a:rPr lang="en-US" sz="3200" dirty="0">
                <a:latin typeface="Calibri"/>
                <a:ea typeface="+mn-lt"/>
                <a:cs typeface="Open Sans"/>
              </a:rPr>
              <a:t>Clean up old notes using Web Report, "Legacy Patron Notes"</a:t>
            </a:r>
          </a:p>
          <a:p>
            <a:r>
              <a:rPr lang="en-US" sz="3200" dirty="0">
                <a:latin typeface="Calibri"/>
                <a:ea typeface="+mn-lt"/>
                <a:cs typeface="Open Sans"/>
              </a:rPr>
              <a:t>Avoid formatting notes with lots of spaces or returns, like lists</a:t>
            </a:r>
          </a:p>
          <a:p>
            <a:endParaRPr lang="en-US" sz="3200" dirty="0">
              <a:latin typeface="Calibri"/>
              <a:ea typeface="+mn-lt"/>
              <a:cs typeface="Open Sans"/>
            </a:endParaRPr>
          </a:p>
          <a:p>
            <a:pPr>
              <a:buNone/>
            </a:pPr>
            <a:endParaRPr lang="en-US" dirty="0">
              <a:latin typeface="Calibri"/>
              <a:ea typeface="+mn-lt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+mn-lt"/>
              <a:cs typeface="+mn-lt"/>
            </a:endParaRPr>
          </a:p>
        </p:txBody>
      </p:sp>
      <p:pic>
        <p:nvPicPr>
          <p:cNvPr id="4" name="Graphic 4" descr="Postit Notes with solid fill">
            <a:extLst>
              <a:ext uri="{FF2B5EF4-FFF2-40B4-BE49-F238E27FC236}">
                <a16:creationId xmlns:a16="http://schemas.microsoft.com/office/drawing/2014/main" id="{EF1FBD1D-8B02-98D2-E5A4-9E1DE13E1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275" y="2028986"/>
            <a:ext cx="643180" cy="64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848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Circulation Report Guidelines</a:t>
            </a:r>
          </a:p>
        </p:txBody>
      </p:sp>
    </p:spTree>
    <p:extLst>
      <p:ext uri="{BB962C8B-B14F-4D97-AF65-F5344CB8AC3E}">
        <p14:creationId xmlns:p14="http://schemas.microsoft.com/office/powerpoint/2010/main" val="2090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Circulation Report Guidelines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780" y="2032267"/>
            <a:ext cx="10667999" cy="44804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alibri"/>
                <a:ea typeface="+mn-lt"/>
                <a:cs typeface="+mn-lt"/>
              </a:rPr>
              <a:t>     Background:</a:t>
            </a:r>
            <a:endParaRPr lang="en-US" sz="3200" b="1" dirty="0">
              <a:latin typeface="Calibri"/>
              <a:ea typeface="+mn-lt"/>
              <a:cs typeface="+mn-lt"/>
            </a:endParaRPr>
          </a:p>
          <a:p>
            <a:pPr marL="0" indent="0">
              <a:buNone/>
            </a:pPr>
            <a:endParaRPr lang="en-US" sz="3200" dirty="0">
              <a:latin typeface="Calibri"/>
              <a:ea typeface="Open Sans"/>
              <a:cs typeface="Open Sans"/>
            </a:endParaRPr>
          </a:p>
          <a:p>
            <a:r>
              <a:rPr lang="en-US" sz="3200" dirty="0">
                <a:latin typeface="Calibri"/>
                <a:ea typeface="Open Sans"/>
                <a:cs typeface="Open Sans"/>
              </a:rPr>
              <a:t>Staff ask which reports they should use and how frequently</a:t>
            </a:r>
          </a:p>
          <a:p>
            <a:r>
              <a:rPr lang="en-US" sz="3200" dirty="0">
                <a:latin typeface="Calibri"/>
                <a:ea typeface="+mn-lt"/>
                <a:cs typeface="Open Sans"/>
              </a:rPr>
              <a:t>CCS does not have this information codified</a:t>
            </a:r>
          </a:p>
          <a:p>
            <a:r>
              <a:rPr lang="en-US" sz="3200" dirty="0">
                <a:latin typeface="Calibri"/>
                <a:ea typeface="+mn-lt"/>
                <a:cs typeface="Open Sans"/>
              </a:rPr>
              <a:t>CCS along with the Circulation/ILL Advisory Group developed report guidelines</a:t>
            </a:r>
          </a:p>
          <a:p>
            <a:pPr>
              <a:buNone/>
            </a:pPr>
            <a:endParaRPr lang="en-US" dirty="0">
              <a:latin typeface="Calibri"/>
              <a:ea typeface="+mn-lt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+mn-lt"/>
              <a:cs typeface="Open Sans"/>
            </a:endParaRPr>
          </a:p>
        </p:txBody>
      </p:sp>
      <p:pic>
        <p:nvPicPr>
          <p:cNvPr id="4" name="Graphic 4" descr="Document with solid fill">
            <a:extLst>
              <a:ext uri="{FF2B5EF4-FFF2-40B4-BE49-F238E27FC236}">
                <a16:creationId xmlns:a16="http://schemas.microsoft.com/office/drawing/2014/main" id="{CFDE78AE-4DE6-A5DB-6FD4-7B7B9D5A1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5613" y="2028986"/>
            <a:ext cx="565689" cy="56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83159"/>
      </p:ext>
    </p:extLst>
  </p:cSld>
  <p:clrMapOvr>
    <a:masterClrMapping/>
  </p:clrMapOvr>
</p:sld>
</file>

<file path=ppt/theme/theme1.xml><?xml version="1.0" encoding="utf-8"?>
<a:theme xmlns:a="http://schemas.openxmlformats.org/drawingml/2006/main" name="CCS-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-Theme" id="{D8B29484-AAF0-4EFE-B5FA-BD93817055CD}" vid="{BD5692A5-0219-43EB-AB0A-279E88752A3F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e80435-36fc-4da1-8819-2ce37247b0e4">
      <Terms xmlns="http://schemas.microsoft.com/office/infopath/2007/PartnerControls"/>
    </lcf76f155ced4ddcb4097134ff3c332f>
    <TaxCatchAll xmlns="1f4a7b86-b388-4593-9eb8-132297e538c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C1F5CD225F394D844F4D842006154C" ma:contentTypeVersion="15" ma:contentTypeDescription="Create a new document." ma:contentTypeScope="" ma:versionID="62147faca7e114ec05ded0c2d2fbcb36">
  <xsd:schema xmlns:xsd="http://www.w3.org/2001/XMLSchema" xmlns:xs="http://www.w3.org/2001/XMLSchema" xmlns:p="http://schemas.microsoft.com/office/2006/metadata/properties" xmlns:ns2="fee80435-36fc-4da1-8819-2ce37247b0e4" xmlns:ns3="1f4a7b86-b388-4593-9eb8-132297e538c0" targetNamespace="http://schemas.microsoft.com/office/2006/metadata/properties" ma:root="true" ma:fieldsID="fca2b981dcfb8a6969f5a2d05ec7552a" ns2:_="" ns3:_="">
    <xsd:import namespace="fee80435-36fc-4da1-8819-2ce37247b0e4"/>
    <xsd:import namespace="1f4a7b86-b388-4593-9eb8-132297e53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e80435-36fc-4da1-8819-2ce37247b0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4a7b86-b388-4593-9eb8-132297e53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7847c5b-1693-4abc-99e9-74f5879d40b4}" ma:internalName="TaxCatchAll" ma:showField="CatchAllData" ma:web="1f4a7b86-b388-4593-9eb8-132297e538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25EBBD-6858-404E-BAC7-C85B6E8B1C73}">
  <ds:schemaRefs>
    <ds:schemaRef ds:uri="1f4a7b86-b388-4593-9eb8-132297e538c0"/>
    <ds:schemaRef ds:uri="fee80435-36fc-4da1-8819-2ce37247b0e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AF56DFA-46D0-4C15-A9D5-8F380B17BEE4}">
  <ds:schemaRefs>
    <ds:schemaRef ds:uri="1f4a7b86-b388-4593-9eb8-132297e538c0"/>
    <ds:schemaRef ds:uri="fee80435-36fc-4da1-8819-2ce37247b0e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4D23F75-D4B2-4ADA-A2A6-890C1C828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CCS-Theme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CCS-Theme</vt:lpstr>
      <vt:lpstr>1_Office Theme</vt:lpstr>
      <vt:lpstr>2_Office Theme</vt:lpstr>
      <vt:lpstr>CCS Circulation  Technical Group Meeting</vt:lpstr>
      <vt:lpstr>FY2023-2024 Meetings</vt:lpstr>
      <vt:lpstr>FY 2023-2024 Meeting Locations</vt:lpstr>
      <vt:lpstr>FY 2023-2024 Meeting Locations</vt:lpstr>
      <vt:lpstr>Patron Note Fields</vt:lpstr>
      <vt:lpstr>Patron Note Fields</vt:lpstr>
      <vt:lpstr>Patron Note Fields</vt:lpstr>
      <vt:lpstr>Circulation Report Guidelines</vt:lpstr>
      <vt:lpstr>Circulation Report Guidelines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Weiss</dc:creator>
  <cp:revision>148</cp:revision>
  <dcterms:created xsi:type="dcterms:W3CDTF">2022-04-25T17:57:04Z</dcterms:created>
  <dcterms:modified xsi:type="dcterms:W3CDTF">2023-04-14T17:43:06Z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0x0101006BC1F5CD225F394D844F4D842006154C</vt:lpwstr>
  </property>
  <property fmtid="{D5CDD505-2E9C-101B-9397-08002B2CF9AE}" pid="3" name="MediaServiceImageTags">
    <vt:lpwstr/>
  </property>
</Properties>
</file>