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7" r:id="rId5"/>
    <p:sldMasterId id="2147483674" r:id="rId6"/>
  </p:sldMasterIdLst>
  <p:notesMasterIdLst>
    <p:notesMasterId r:id="rId22"/>
  </p:notesMasterIdLst>
  <p:sldIdLst>
    <p:sldId id="256" r:id="rId7"/>
    <p:sldId id="267" r:id="rId8"/>
    <p:sldId id="264" r:id="rId9"/>
    <p:sldId id="269" r:id="rId10"/>
    <p:sldId id="270" r:id="rId11"/>
    <p:sldId id="263" r:id="rId12"/>
    <p:sldId id="271" r:id="rId13"/>
    <p:sldId id="272" r:id="rId14"/>
    <p:sldId id="261" r:id="rId15"/>
    <p:sldId id="266" r:id="rId16"/>
    <p:sldId id="273" r:id="rId17"/>
    <p:sldId id="274" r:id="rId18"/>
    <p:sldId id="275" r:id="rId19"/>
    <p:sldId id="276" r:id="rId20"/>
    <p:sldId id="27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6163DE-2DA7-7604-5D4D-307CBB1D60F5}" v="960" dt="2023-07-12T16:15:53.309"/>
    <p1510:client id="{2567E046-6262-33D4-B5DC-6FAC1747C260}" v="2" dt="2022-07-14T15:29:48.386"/>
    <p1510:client id="{8A7F191B-AD0D-470A-EFDA-93FBE57F3036}" v="485" dt="2023-06-06T13:32:11.412"/>
    <p1510:client id="{AAB62845-7EC2-D178-D002-0C203D728D9E}" v="249" dt="2023-06-05T16:44:35.965"/>
    <p1510:client id="{C633F053-18F3-C904-39E5-95A8F6C1BD42}" v="2" dt="2023-07-18T18:41:36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07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C554D9-DD6F-49F5-B825-CCAAD7C482B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657EDF-3BBE-439E-B074-07D535665B7C}">
      <dgm:prSet phldrT="[Text]" phldr="0"/>
      <dgm:spPr/>
      <dgm:t>
        <a:bodyPr/>
        <a:lstStyle/>
        <a:p>
          <a:pPr rtl="0"/>
          <a:r>
            <a:rPr lang="en-US" dirty="0">
              <a:latin typeface="Verdana"/>
            </a:rPr>
            <a:t>Aug 31</a:t>
          </a:r>
          <a:endParaRPr lang="en-US" dirty="0"/>
        </a:p>
      </dgm:t>
    </dgm:pt>
    <dgm:pt modelId="{6C55D924-4428-487A-B3C7-440CD3C45CF9}" type="parTrans" cxnId="{0C00B9E1-059E-4AE9-B20C-DEC3393F95C1}">
      <dgm:prSet/>
      <dgm:spPr/>
      <dgm:t>
        <a:bodyPr/>
        <a:lstStyle/>
        <a:p>
          <a:endParaRPr lang="en-US"/>
        </a:p>
      </dgm:t>
    </dgm:pt>
    <dgm:pt modelId="{7EB48D57-886C-40A1-B327-096D579D529A}" type="sibTrans" cxnId="{0C00B9E1-059E-4AE9-B20C-DEC3393F95C1}">
      <dgm:prSet/>
      <dgm:spPr/>
      <dgm:t>
        <a:bodyPr/>
        <a:lstStyle/>
        <a:p>
          <a:endParaRPr lang="en-US"/>
        </a:p>
      </dgm:t>
    </dgm:pt>
    <dgm:pt modelId="{AD2C3BF7-7A39-485E-90CE-B8C82F68B77F}">
      <dgm:prSet phldrT="[Text]" phldr="0"/>
      <dgm:spPr/>
      <dgm:t>
        <a:bodyPr/>
        <a:lstStyle/>
        <a:p>
          <a:pPr rtl="0"/>
          <a:r>
            <a:rPr lang="en-US" dirty="0">
              <a:latin typeface="Verdana"/>
            </a:rPr>
            <a:t>Warren-Newport offline</a:t>
          </a:r>
          <a:endParaRPr lang="en-US" dirty="0"/>
        </a:p>
      </dgm:t>
    </dgm:pt>
    <dgm:pt modelId="{C67C97F3-0DD0-4857-8E4A-12F79BF976AF}" type="parTrans" cxnId="{E9E83B4E-4B38-4695-8AB4-797B266DC67D}">
      <dgm:prSet/>
      <dgm:spPr/>
      <dgm:t>
        <a:bodyPr/>
        <a:lstStyle/>
        <a:p>
          <a:endParaRPr lang="en-US"/>
        </a:p>
      </dgm:t>
    </dgm:pt>
    <dgm:pt modelId="{AEB1F610-CB22-44D1-BC24-783FEDF5ADF3}" type="sibTrans" cxnId="{E9E83B4E-4B38-4695-8AB4-797B266DC67D}">
      <dgm:prSet/>
      <dgm:spPr/>
      <dgm:t>
        <a:bodyPr/>
        <a:lstStyle/>
        <a:p>
          <a:endParaRPr lang="en-US"/>
        </a:p>
      </dgm:t>
    </dgm:pt>
    <dgm:pt modelId="{017B0E2E-7DBC-4CCD-B455-0A244BBF0D97}">
      <dgm:prSet phldrT="[Text]" phldr="0"/>
      <dgm:spPr/>
      <dgm:t>
        <a:bodyPr/>
        <a:lstStyle/>
        <a:p>
          <a:pPr rtl="0"/>
          <a:r>
            <a:rPr lang="en-US" dirty="0">
              <a:latin typeface="Verdana"/>
            </a:rPr>
            <a:t>Sep 1-Sep 4</a:t>
          </a:r>
        </a:p>
      </dgm:t>
    </dgm:pt>
    <dgm:pt modelId="{FAFA7662-E7D5-4324-877B-88FF932DAF4C}" type="parTrans" cxnId="{5793D760-3611-47EE-9CA7-060CE0D380AD}">
      <dgm:prSet/>
      <dgm:spPr/>
      <dgm:t>
        <a:bodyPr/>
        <a:lstStyle/>
        <a:p>
          <a:endParaRPr lang="en-US"/>
        </a:p>
      </dgm:t>
    </dgm:pt>
    <dgm:pt modelId="{4EF51C26-E329-403A-8733-44DEB5392A89}" type="sibTrans" cxnId="{5793D760-3611-47EE-9CA7-060CE0D380AD}">
      <dgm:prSet/>
      <dgm:spPr/>
      <dgm:t>
        <a:bodyPr/>
        <a:lstStyle/>
        <a:p>
          <a:endParaRPr lang="en-US"/>
        </a:p>
      </dgm:t>
    </dgm:pt>
    <dgm:pt modelId="{F7C4861F-EBFA-4169-BB00-EFC6B31F9320}">
      <dgm:prSet phldrT="[Text]" phldr="0"/>
      <dgm:spPr/>
      <dgm:t>
        <a:bodyPr/>
        <a:lstStyle/>
        <a:p>
          <a:pPr rtl="0"/>
          <a:r>
            <a:rPr lang="en-US" dirty="0">
              <a:latin typeface="Verdana"/>
            </a:rPr>
            <a:t>All CCS libraries offline</a:t>
          </a:r>
          <a:endParaRPr lang="en-US" dirty="0"/>
        </a:p>
      </dgm:t>
    </dgm:pt>
    <dgm:pt modelId="{51C713CC-526D-46BE-927C-BD0E93BD32DD}" type="parTrans" cxnId="{08027726-F739-4A32-A51B-46B04E5295E3}">
      <dgm:prSet/>
      <dgm:spPr/>
      <dgm:t>
        <a:bodyPr/>
        <a:lstStyle/>
        <a:p>
          <a:endParaRPr lang="en-US"/>
        </a:p>
      </dgm:t>
    </dgm:pt>
    <dgm:pt modelId="{5B7342D0-ECE3-4085-A20A-8AD2B536DA96}" type="sibTrans" cxnId="{08027726-F739-4A32-A51B-46B04E5295E3}">
      <dgm:prSet/>
      <dgm:spPr/>
      <dgm:t>
        <a:bodyPr/>
        <a:lstStyle/>
        <a:p>
          <a:endParaRPr lang="en-US"/>
        </a:p>
      </dgm:t>
    </dgm:pt>
    <dgm:pt modelId="{2C81FD3C-A2A5-496C-BFCD-66FBA1928837}">
      <dgm:prSet phldrT="[Text]" phldr="0"/>
      <dgm:spPr/>
      <dgm:t>
        <a:bodyPr/>
        <a:lstStyle/>
        <a:p>
          <a:pPr rtl="0"/>
          <a:r>
            <a:rPr lang="en-US" dirty="0">
              <a:latin typeface="Verdana"/>
            </a:rPr>
            <a:t>Sep 5</a:t>
          </a:r>
          <a:endParaRPr lang="en-US" dirty="0"/>
        </a:p>
      </dgm:t>
    </dgm:pt>
    <dgm:pt modelId="{7CE7D0FB-BAC5-44A7-AE8B-272F221482F9}" type="parTrans" cxnId="{F283233E-099A-4997-9BC9-3C131824AB01}">
      <dgm:prSet/>
      <dgm:spPr/>
      <dgm:t>
        <a:bodyPr/>
        <a:lstStyle/>
        <a:p>
          <a:endParaRPr lang="en-US"/>
        </a:p>
      </dgm:t>
    </dgm:pt>
    <dgm:pt modelId="{5BF3ED7A-9162-47A0-B6E2-C48C5E7CE45A}" type="sibTrans" cxnId="{F283233E-099A-4997-9BC9-3C131824AB01}">
      <dgm:prSet/>
      <dgm:spPr/>
      <dgm:t>
        <a:bodyPr/>
        <a:lstStyle/>
        <a:p>
          <a:endParaRPr lang="en-US"/>
        </a:p>
      </dgm:t>
    </dgm:pt>
    <dgm:pt modelId="{3C013BCA-6A87-462D-A864-E356A5D05693}">
      <dgm:prSet phldrT="[Text]" phldr="0"/>
      <dgm:spPr/>
      <dgm:t>
        <a:bodyPr/>
        <a:lstStyle/>
        <a:p>
          <a:pPr rtl="0"/>
          <a:r>
            <a:rPr lang="en-US" dirty="0">
              <a:latin typeface="Verdana"/>
            </a:rPr>
            <a:t>CCS libraries online</a:t>
          </a:r>
          <a:endParaRPr lang="en-US" dirty="0"/>
        </a:p>
      </dgm:t>
    </dgm:pt>
    <dgm:pt modelId="{DCAE9CC2-DBB5-4A49-AC75-DBB8F6E56615}" type="parTrans" cxnId="{674908F8-5B28-49D0-ADAA-904B0EC933DC}">
      <dgm:prSet/>
      <dgm:spPr/>
      <dgm:t>
        <a:bodyPr/>
        <a:lstStyle/>
        <a:p>
          <a:endParaRPr lang="en-US"/>
        </a:p>
      </dgm:t>
    </dgm:pt>
    <dgm:pt modelId="{C041D685-1DD2-4A6A-9633-C3495AB20C45}" type="sibTrans" cxnId="{674908F8-5B28-49D0-ADAA-904B0EC933DC}">
      <dgm:prSet/>
      <dgm:spPr/>
      <dgm:t>
        <a:bodyPr/>
        <a:lstStyle/>
        <a:p>
          <a:endParaRPr lang="en-US"/>
        </a:p>
      </dgm:t>
    </dgm:pt>
    <dgm:pt modelId="{81F66BB2-7114-4F0A-9A89-9C8B9D6AE7FC}">
      <dgm:prSet phldrT="[Text]" phldr="0"/>
      <dgm:spPr/>
      <dgm:t>
        <a:bodyPr/>
        <a:lstStyle/>
        <a:p>
          <a:pPr rtl="0"/>
          <a:r>
            <a:rPr lang="en-US" dirty="0">
              <a:latin typeface="Verdana"/>
            </a:rPr>
            <a:t>Sep 6</a:t>
          </a:r>
          <a:endParaRPr lang="en-US" dirty="0"/>
        </a:p>
      </dgm:t>
    </dgm:pt>
    <dgm:pt modelId="{DEB42ABE-B30B-4424-9D90-F7778DBFB4EB}" type="parTrans" cxnId="{388D49ED-CE22-4BBA-91E9-81FA5F8EC13B}">
      <dgm:prSet/>
      <dgm:spPr/>
      <dgm:t>
        <a:bodyPr/>
        <a:lstStyle/>
        <a:p>
          <a:endParaRPr lang="en-US"/>
        </a:p>
      </dgm:t>
    </dgm:pt>
    <dgm:pt modelId="{AF10DABF-4C1B-4FE0-BE74-8EE38098B10C}" type="sibTrans" cxnId="{388D49ED-CE22-4BBA-91E9-81FA5F8EC13B}">
      <dgm:prSet/>
      <dgm:spPr/>
      <dgm:t>
        <a:bodyPr/>
        <a:lstStyle/>
        <a:p>
          <a:endParaRPr lang="en-US"/>
        </a:p>
      </dgm:t>
    </dgm:pt>
    <dgm:pt modelId="{A28121ED-1038-425E-A0CC-3B9ACE4D1666}">
      <dgm:prSet phldrT="[Text]" phldr="0"/>
      <dgm:spPr/>
      <dgm:t>
        <a:bodyPr/>
        <a:lstStyle/>
        <a:p>
          <a:pPr rtl="0"/>
          <a:r>
            <a:rPr lang="en-US" dirty="0">
              <a:latin typeface="Verdana"/>
            </a:rPr>
            <a:t>Warren-Newport online</a:t>
          </a:r>
          <a:endParaRPr lang="en-US" dirty="0"/>
        </a:p>
      </dgm:t>
    </dgm:pt>
    <dgm:pt modelId="{1D468673-CB0B-413C-9346-71965A112829}" type="parTrans" cxnId="{1FE6FCC8-8C17-411D-9887-1F30F009FE53}">
      <dgm:prSet/>
      <dgm:spPr/>
      <dgm:t>
        <a:bodyPr/>
        <a:lstStyle/>
        <a:p>
          <a:endParaRPr lang="en-US"/>
        </a:p>
      </dgm:t>
    </dgm:pt>
    <dgm:pt modelId="{17364B18-3FA6-4E34-83F4-FDBC89C3C0BE}" type="sibTrans" cxnId="{1FE6FCC8-8C17-411D-9887-1F30F009FE53}">
      <dgm:prSet/>
      <dgm:spPr/>
      <dgm:t>
        <a:bodyPr/>
        <a:lstStyle/>
        <a:p>
          <a:endParaRPr lang="en-US"/>
        </a:p>
      </dgm:t>
    </dgm:pt>
    <dgm:pt modelId="{59D3748D-9BA3-4B38-B07C-45740856B583}" type="pres">
      <dgm:prSet presAssocID="{DBC554D9-DD6F-49F5-B825-CCAAD7C482B8}" presName="linearFlow" presStyleCnt="0">
        <dgm:presLayoutVars>
          <dgm:dir/>
          <dgm:animLvl val="lvl"/>
          <dgm:resizeHandles val="exact"/>
        </dgm:presLayoutVars>
      </dgm:prSet>
      <dgm:spPr/>
    </dgm:pt>
    <dgm:pt modelId="{F6A3278A-F732-4A35-BABC-E86C4DE189B8}" type="pres">
      <dgm:prSet presAssocID="{6F657EDF-3BBE-439E-B074-07D535665B7C}" presName="composite" presStyleCnt="0"/>
      <dgm:spPr/>
    </dgm:pt>
    <dgm:pt modelId="{B5093B4B-457D-4B17-846B-5441CA2F949B}" type="pres">
      <dgm:prSet presAssocID="{6F657EDF-3BBE-439E-B074-07D535665B7C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ECAC3B86-8DDE-4484-B357-74958FE988D1}" type="pres">
      <dgm:prSet presAssocID="{6F657EDF-3BBE-439E-B074-07D535665B7C}" presName="descendantText" presStyleLbl="alignAcc1" presStyleIdx="0" presStyleCnt="4">
        <dgm:presLayoutVars>
          <dgm:bulletEnabled val="1"/>
        </dgm:presLayoutVars>
      </dgm:prSet>
      <dgm:spPr/>
    </dgm:pt>
    <dgm:pt modelId="{D40CC55E-53E3-436F-BB21-146C5D197E9A}" type="pres">
      <dgm:prSet presAssocID="{7EB48D57-886C-40A1-B327-096D579D529A}" presName="sp" presStyleCnt="0"/>
      <dgm:spPr/>
    </dgm:pt>
    <dgm:pt modelId="{FBA21DB1-4513-4775-8772-007DC30417DB}" type="pres">
      <dgm:prSet presAssocID="{017B0E2E-7DBC-4CCD-B455-0A244BBF0D97}" presName="composite" presStyleCnt="0"/>
      <dgm:spPr/>
    </dgm:pt>
    <dgm:pt modelId="{422CAA9A-4838-4503-AF3E-8E374EF64F55}" type="pres">
      <dgm:prSet presAssocID="{017B0E2E-7DBC-4CCD-B455-0A244BBF0D97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E1F2352C-8762-4E01-9317-E3D653855E73}" type="pres">
      <dgm:prSet presAssocID="{017B0E2E-7DBC-4CCD-B455-0A244BBF0D97}" presName="descendantText" presStyleLbl="alignAcc1" presStyleIdx="1" presStyleCnt="4">
        <dgm:presLayoutVars>
          <dgm:bulletEnabled val="1"/>
        </dgm:presLayoutVars>
      </dgm:prSet>
      <dgm:spPr/>
    </dgm:pt>
    <dgm:pt modelId="{AEAA1ED8-B196-46CB-B8E5-EA7CFDC05015}" type="pres">
      <dgm:prSet presAssocID="{4EF51C26-E329-403A-8733-44DEB5392A89}" presName="sp" presStyleCnt="0"/>
      <dgm:spPr/>
    </dgm:pt>
    <dgm:pt modelId="{15B6E624-EB8F-4C95-83B4-E03D7E2A3387}" type="pres">
      <dgm:prSet presAssocID="{2C81FD3C-A2A5-496C-BFCD-66FBA1928837}" presName="composite" presStyleCnt="0"/>
      <dgm:spPr/>
    </dgm:pt>
    <dgm:pt modelId="{8F9D8497-DBA2-4090-9E83-5FC286A91654}" type="pres">
      <dgm:prSet presAssocID="{2C81FD3C-A2A5-496C-BFCD-66FBA1928837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04F649A7-5507-4942-BC24-5B2D9A457B52}" type="pres">
      <dgm:prSet presAssocID="{2C81FD3C-A2A5-496C-BFCD-66FBA1928837}" presName="descendantText" presStyleLbl="alignAcc1" presStyleIdx="2" presStyleCnt="4">
        <dgm:presLayoutVars>
          <dgm:bulletEnabled val="1"/>
        </dgm:presLayoutVars>
      </dgm:prSet>
      <dgm:spPr/>
    </dgm:pt>
    <dgm:pt modelId="{516FB2C5-FBCF-4478-B54A-1CED821D92F0}" type="pres">
      <dgm:prSet presAssocID="{5BF3ED7A-9162-47A0-B6E2-C48C5E7CE45A}" presName="sp" presStyleCnt="0"/>
      <dgm:spPr/>
    </dgm:pt>
    <dgm:pt modelId="{194E1B15-01D3-46D6-8169-BE8383225463}" type="pres">
      <dgm:prSet presAssocID="{81F66BB2-7114-4F0A-9A89-9C8B9D6AE7FC}" presName="composite" presStyleCnt="0"/>
      <dgm:spPr/>
    </dgm:pt>
    <dgm:pt modelId="{79FB7904-902A-4050-BFC4-0CB071746FAD}" type="pres">
      <dgm:prSet presAssocID="{81F66BB2-7114-4F0A-9A89-9C8B9D6AE7FC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AD4C9871-7917-4795-B9D7-0356B7302FC2}" type="pres">
      <dgm:prSet presAssocID="{81F66BB2-7114-4F0A-9A89-9C8B9D6AE7FC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1C0CE90D-7F1F-4A75-A21A-76B6D464AD81}" type="presOf" srcId="{6F657EDF-3BBE-439E-B074-07D535665B7C}" destId="{B5093B4B-457D-4B17-846B-5441CA2F949B}" srcOrd="0" destOrd="0" presId="urn:microsoft.com/office/officeart/2005/8/layout/chevron2"/>
    <dgm:cxn modelId="{A28F2921-320F-4E28-B7FE-6740C376DFA6}" type="presOf" srcId="{81F66BB2-7114-4F0A-9A89-9C8B9D6AE7FC}" destId="{79FB7904-902A-4050-BFC4-0CB071746FAD}" srcOrd="0" destOrd="0" presId="urn:microsoft.com/office/officeart/2005/8/layout/chevron2"/>
    <dgm:cxn modelId="{08027726-F739-4A32-A51B-46B04E5295E3}" srcId="{017B0E2E-7DBC-4CCD-B455-0A244BBF0D97}" destId="{F7C4861F-EBFA-4169-BB00-EFC6B31F9320}" srcOrd="0" destOrd="0" parTransId="{51C713CC-526D-46BE-927C-BD0E93BD32DD}" sibTransId="{5B7342D0-ECE3-4085-A20A-8AD2B536DA96}"/>
    <dgm:cxn modelId="{8EC6EA31-6CA4-4CB7-BC8E-0E7B1DBAC691}" type="presOf" srcId="{AD2C3BF7-7A39-485E-90CE-B8C82F68B77F}" destId="{ECAC3B86-8DDE-4484-B357-74958FE988D1}" srcOrd="0" destOrd="0" presId="urn:microsoft.com/office/officeart/2005/8/layout/chevron2"/>
    <dgm:cxn modelId="{FBB84133-DE27-499D-B109-3ACC6822288D}" type="presOf" srcId="{DBC554D9-DD6F-49F5-B825-CCAAD7C482B8}" destId="{59D3748D-9BA3-4B38-B07C-45740856B583}" srcOrd="0" destOrd="0" presId="urn:microsoft.com/office/officeart/2005/8/layout/chevron2"/>
    <dgm:cxn modelId="{F283233E-099A-4997-9BC9-3C131824AB01}" srcId="{DBC554D9-DD6F-49F5-B825-CCAAD7C482B8}" destId="{2C81FD3C-A2A5-496C-BFCD-66FBA1928837}" srcOrd="2" destOrd="0" parTransId="{7CE7D0FB-BAC5-44A7-AE8B-272F221482F9}" sibTransId="{5BF3ED7A-9162-47A0-B6E2-C48C5E7CE45A}"/>
    <dgm:cxn modelId="{5793D760-3611-47EE-9CA7-060CE0D380AD}" srcId="{DBC554D9-DD6F-49F5-B825-CCAAD7C482B8}" destId="{017B0E2E-7DBC-4CCD-B455-0A244BBF0D97}" srcOrd="1" destOrd="0" parTransId="{FAFA7662-E7D5-4324-877B-88FF932DAF4C}" sibTransId="{4EF51C26-E329-403A-8733-44DEB5392A89}"/>
    <dgm:cxn modelId="{E9E83B4E-4B38-4695-8AB4-797B266DC67D}" srcId="{6F657EDF-3BBE-439E-B074-07D535665B7C}" destId="{AD2C3BF7-7A39-485E-90CE-B8C82F68B77F}" srcOrd="0" destOrd="0" parTransId="{C67C97F3-0DD0-4857-8E4A-12F79BF976AF}" sibTransId="{AEB1F610-CB22-44D1-BC24-783FEDF5ADF3}"/>
    <dgm:cxn modelId="{0EE31257-9989-4A99-8B76-BA1DB11F8C35}" type="presOf" srcId="{2C81FD3C-A2A5-496C-BFCD-66FBA1928837}" destId="{8F9D8497-DBA2-4090-9E83-5FC286A91654}" srcOrd="0" destOrd="0" presId="urn:microsoft.com/office/officeart/2005/8/layout/chevron2"/>
    <dgm:cxn modelId="{2E0BE179-36A6-4645-B167-9DD62C220B63}" type="presOf" srcId="{A28121ED-1038-425E-A0CC-3B9ACE4D1666}" destId="{AD4C9871-7917-4795-B9D7-0356B7302FC2}" srcOrd="0" destOrd="0" presId="urn:microsoft.com/office/officeart/2005/8/layout/chevron2"/>
    <dgm:cxn modelId="{3254C4C1-BE5B-4BFF-9D58-13573E94C615}" type="presOf" srcId="{3C013BCA-6A87-462D-A864-E356A5D05693}" destId="{04F649A7-5507-4942-BC24-5B2D9A457B52}" srcOrd="0" destOrd="0" presId="urn:microsoft.com/office/officeart/2005/8/layout/chevron2"/>
    <dgm:cxn modelId="{B59959C4-690B-4395-A8D5-FF38647113BD}" type="presOf" srcId="{F7C4861F-EBFA-4169-BB00-EFC6B31F9320}" destId="{E1F2352C-8762-4E01-9317-E3D653855E73}" srcOrd="0" destOrd="0" presId="urn:microsoft.com/office/officeart/2005/8/layout/chevron2"/>
    <dgm:cxn modelId="{1FE6FCC8-8C17-411D-9887-1F30F009FE53}" srcId="{81F66BB2-7114-4F0A-9A89-9C8B9D6AE7FC}" destId="{A28121ED-1038-425E-A0CC-3B9ACE4D1666}" srcOrd="0" destOrd="0" parTransId="{1D468673-CB0B-413C-9346-71965A112829}" sibTransId="{17364B18-3FA6-4E34-83F4-FDBC89C3C0BE}"/>
    <dgm:cxn modelId="{1C2FD6D6-A26F-45C9-BC19-4C8EC5521263}" type="presOf" srcId="{017B0E2E-7DBC-4CCD-B455-0A244BBF0D97}" destId="{422CAA9A-4838-4503-AF3E-8E374EF64F55}" srcOrd="0" destOrd="0" presId="urn:microsoft.com/office/officeart/2005/8/layout/chevron2"/>
    <dgm:cxn modelId="{0C00B9E1-059E-4AE9-B20C-DEC3393F95C1}" srcId="{DBC554D9-DD6F-49F5-B825-CCAAD7C482B8}" destId="{6F657EDF-3BBE-439E-B074-07D535665B7C}" srcOrd="0" destOrd="0" parTransId="{6C55D924-4428-487A-B3C7-440CD3C45CF9}" sibTransId="{7EB48D57-886C-40A1-B327-096D579D529A}"/>
    <dgm:cxn modelId="{388D49ED-CE22-4BBA-91E9-81FA5F8EC13B}" srcId="{DBC554D9-DD6F-49F5-B825-CCAAD7C482B8}" destId="{81F66BB2-7114-4F0A-9A89-9C8B9D6AE7FC}" srcOrd="3" destOrd="0" parTransId="{DEB42ABE-B30B-4424-9D90-F7778DBFB4EB}" sibTransId="{AF10DABF-4C1B-4FE0-BE74-8EE38098B10C}"/>
    <dgm:cxn modelId="{674908F8-5B28-49D0-ADAA-904B0EC933DC}" srcId="{2C81FD3C-A2A5-496C-BFCD-66FBA1928837}" destId="{3C013BCA-6A87-462D-A864-E356A5D05693}" srcOrd="0" destOrd="0" parTransId="{DCAE9CC2-DBB5-4A49-AC75-DBB8F6E56615}" sibTransId="{C041D685-1DD2-4A6A-9633-C3495AB20C45}"/>
    <dgm:cxn modelId="{71AA5404-A8B1-4272-A2AC-5FA8EC76758F}" type="presParOf" srcId="{59D3748D-9BA3-4B38-B07C-45740856B583}" destId="{F6A3278A-F732-4A35-BABC-E86C4DE189B8}" srcOrd="0" destOrd="0" presId="urn:microsoft.com/office/officeart/2005/8/layout/chevron2"/>
    <dgm:cxn modelId="{3D285425-21DA-41E5-93A5-D973F89039ED}" type="presParOf" srcId="{F6A3278A-F732-4A35-BABC-E86C4DE189B8}" destId="{B5093B4B-457D-4B17-846B-5441CA2F949B}" srcOrd="0" destOrd="0" presId="urn:microsoft.com/office/officeart/2005/8/layout/chevron2"/>
    <dgm:cxn modelId="{037947BC-C43A-464E-A0E6-B6F7B2F66B52}" type="presParOf" srcId="{F6A3278A-F732-4A35-BABC-E86C4DE189B8}" destId="{ECAC3B86-8DDE-4484-B357-74958FE988D1}" srcOrd="1" destOrd="0" presId="urn:microsoft.com/office/officeart/2005/8/layout/chevron2"/>
    <dgm:cxn modelId="{0B3765BE-3211-41DE-81D1-F6FC3AA7F5F0}" type="presParOf" srcId="{59D3748D-9BA3-4B38-B07C-45740856B583}" destId="{D40CC55E-53E3-436F-BB21-146C5D197E9A}" srcOrd="1" destOrd="0" presId="urn:microsoft.com/office/officeart/2005/8/layout/chevron2"/>
    <dgm:cxn modelId="{7A208256-EB99-491B-964D-DF1E80EF61B1}" type="presParOf" srcId="{59D3748D-9BA3-4B38-B07C-45740856B583}" destId="{FBA21DB1-4513-4775-8772-007DC30417DB}" srcOrd="2" destOrd="0" presId="urn:microsoft.com/office/officeart/2005/8/layout/chevron2"/>
    <dgm:cxn modelId="{42BB8D7A-F4B9-4A06-B95F-41423ADD309B}" type="presParOf" srcId="{FBA21DB1-4513-4775-8772-007DC30417DB}" destId="{422CAA9A-4838-4503-AF3E-8E374EF64F55}" srcOrd="0" destOrd="0" presId="urn:microsoft.com/office/officeart/2005/8/layout/chevron2"/>
    <dgm:cxn modelId="{A755D648-6B80-4FCF-943A-D411673F0C75}" type="presParOf" srcId="{FBA21DB1-4513-4775-8772-007DC30417DB}" destId="{E1F2352C-8762-4E01-9317-E3D653855E73}" srcOrd="1" destOrd="0" presId="urn:microsoft.com/office/officeart/2005/8/layout/chevron2"/>
    <dgm:cxn modelId="{3D08B5D1-E3C7-4B75-9FF9-ACD32720BC16}" type="presParOf" srcId="{59D3748D-9BA3-4B38-B07C-45740856B583}" destId="{AEAA1ED8-B196-46CB-B8E5-EA7CFDC05015}" srcOrd="3" destOrd="0" presId="urn:microsoft.com/office/officeart/2005/8/layout/chevron2"/>
    <dgm:cxn modelId="{7097D498-65B5-4A1A-A9D5-3DB902C13510}" type="presParOf" srcId="{59D3748D-9BA3-4B38-B07C-45740856B583}" destId="{15B6E624-EB8F-4C95-83B4-E03D7E2A3387}" srcOrd="4" destOrd="0" presId="urn:microsoft.com/office/officeart/2005/8/layout/chevron2"/>
    <dgm:cxn modelId="{AF6588DC-5F53-4718-B6A5-38AC8E3A0889}" type="presParOf" srcId="{15B6E624-EB8F-4C95-83B4-E03D7E2A3387}" destId="{8F9D8497-DBA2-4090-9E83-5FC286A91654}" srcOrd="0" destOrd="0" presId="urn:microsoft.com/office/officeart/2005/8/layout/chevron2"/>
    <dgm:cxn modelId="{98B6E9EA-31EB-4688-9C0C-ED49E28115C4}" type="presParOf" srcId="{15B6E624-EB8F-4C95-83B4-E03D7E2A3387}" destId="{04F649A7-5507-4942-BC24-5B2D9A457B52}" srcOrd="1" destOrd="0" presId="urn:microsoft.com/office/officeart/2005/8/layout/chevron2"/>
    <dgm:cxn modelId="{7FB0C726-EE93-414F-9E10-0636422A127B}" type="presParOf" srcId="{59D3748D-9BA3-4B38-B07C-45740856B583}" destId="{516FB2C5-FBCF-4478-B54A-1CED821D92F0}" srcOrd="5" destOrd="0" presId="urn:microsoft.com/office/officeart/2005/8/layout/chevron2"/>
    <dgm:cxn modelId="{0D384038-34DA-49BD-B81D-7D594E5A8C34}" type="presParOf" srcId="{59D3748D-9BA3-4B38-B07C-45740856B583}" destId="{194E1B15-01D3-46D6-8169-BE8383225463}" srcOrd="6" destOrd="0" presId="urn:microsoft.com/office/officeart/2005/8/layout/chevron2"/>
    <dgm:cxn modelId="{A2E8D27D-BE77-4293-BF8A-3ED22D6F2409}" type="presParOf" srcId="{194E1B15-01D3-46D6-8169-BE8383225463}" destId="{79FB7904-902A-4050-BFC4-0CB071746FAD}" srcOrd="0" destOrd="0" presId="urn:microsoft.com/office/officeart/2005/8/layout/chevron2"/>
    <dgm:cxn modelId="{50A65264-9A4C-4BDE-B21B-38B189F2F2DF}" type="presParOf" srcId="{194E1B15-01D3-46D6-8169-BE8383225463}" destId="{AD4C9871-7917-4795-B9D7-0356B7302FC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093B4B-457D-4B17-846B-5441CA2F949B}">
      <dsp:nvSpPr>
        <dsp:cNvPr id="0" name=""/>
        <dsp:cNvSpPr/>
      </dsp:nvSpPr>
      <dsp:spPr>
        <a:xfrm rot="5400000">
          <a:off x="-169805" y="172645"/>
          <a:ext cx="1132039" cy="7924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Verdana"/>
            </a:rPr>
            <a:t>Aug 31</a:t>
          </a:r>
          <a:endParaRPr lang="en-US" sz="1100" kern="1200" dirty="0"/>
        </a:p>
      </dsp:txBody>
      <dsp:txXfrm rot="-5400000">
        <a:off x="2" y="399053"/>
        <a:ext cx="792427" cy="339612"/>
      </dsp:txXfrm>
    </dsp:sp>
    <dsp:sp modelId="{ECAC3B86-8DDE-4484-B357-74958FE988D1}">
      <dsp:nvSpPr>
        <dsp:cNvPr id="0" name=""/>
        <dsp:cNvSpPr/>
      </dsp:nvSpPr>
      <dsp:spPr>
        <a:xfrm rot="5400000">
          <a:off x="3011602" y="-2216335"/>
          <a:ext cx="735825" cy="5174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>
              <a:latin typeface="Verdana"/>
            </a:rPr>
            <a:t>Warren-Newport offline</a:t>
          </a:r>
          <a:endParaRPr lang="en-US" sz="3000" kern="1200" dirty="0"/>
        </a:p>
      </dsp:txBody>
      <dsp:txXfrm rot="-5400000">
        <a:off x="792427" y="38760"/>
        <a:ext cx="5138255" cy="663985"/>
      </dsp:txXfrm>
    </dsp:sp>
    <dsp:sp modelId="{422CAA9A-4838-4503-AF3E-8E374EF64F55}">
      <dsp:nvSpPr>
        <dsp:cNvPr id="0" name=""/>
        <dsp:cNvSpPr/>
      </dsp:nvSpPr>
      <dsp:spPr>
        <a:xfrm rot="5400000">
          <a:off x="-169805" y="1156379"/>
          <a:ext cx="1132039" cy="7924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Verdana"/>
            </a:rPr>
            <a:t>Sep 1-Sep 4</a:t>
          </a:r>
        </a:p>
      </dsp:txBody>
      <dsp:txXfrm rot="-5400000">
        <a:off x="2" y="1382787"/>
        <a:ext cx="792427" cy="339612"/>
      </dsp:txXfrm>
    </dsp:sp>
    <dsp:sp modelId="{E1F2352C-8762-4E01-9317-E3D653855E73}">
      <dsp:nvSpPr>
        <dsp:cNvPr id="0" name=""/>
        <dsp:cNvSpPr/>
      </dsp:nvSpPr>
      <dsp:spPr>
        <a:xfrm rot="5400000">
          <a:off x="3011602" y="-1232601"/>
          <a:ext cx="735825" cy="5174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>
              <a:latin typeface="Verdana"/>
            </a:rPr>
            <a:t>All CCS libraries offline</a:t>
          </a:r>
          <a:endParaRPr lang="en-US" sz="3000" kern="1200" dirty="0"/>
        </a:p>
      </dsp:txBody>
      <dsp:txXfrm rot="-5400000">
        <a:off x="792427" y="1022494"/>
        <a:ext cx="5138255" cy="663985"/>
      </dsp:txXfrm>
    </dsp:sp>
    <dsp:sp modelId="{8F9D8497-DBA2-4090-9E83-5FC286A91654}">
      <dsp:nvSpPr>
        <dsp:cNvPr id="0" name=""/>
        <dsp:cNvSpPr/>
      </dsp:nvSpPr>
      <dsp:spPr>
        <a:xfrm rot="5400000">
          <a:off x="-169805" y="2140113"/>
          <a:ext cx="1132039" cy="7924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Verdana"/>
            </a:rPr>
            <a:t>Sep 5</a:t>
          </a:r>
          <a:endParaRPr lang="en-US" sz="1100" kern="1200" dirty="0"/>
        </a:p>
      </dsp:txBody>
      <dsp:txXfrm rot="-5400000">
        <a:off x="2" y="2366521"/>
        <a:ext cx="792427" cy="339612"/>
      </dsp:txXfrm>
    </dsp:sp>
    <dsp:sp modelId="{04F649A7-5507-4942-BC24-5B2D9A457B52}">
      <dsp:nvSpPr>
        <dsp:cNvPr id="0" name=""/>
        <dsp:cNvSpPr/>
      </dsp:nvSpPr>
      <dsp:spPr>
        <a:xfrm rot="5400000">
          <a:off x="3011602" y="-248867"/>
          <a:ext cx="735825" cy="5174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>
              <a:latin typeface="Verdana"/>
            </a:rPr>
            <a:t>CCS libraries online</a:t>
          </a:r>
          <a:endParaRPr lang="en-US" sz="3000" kern="1200" dirty="0"/>
        </a:p>
      </dsp:txBody>
      <dsp:txXfrm rot="-5400000">
        <a:off x="792427" y="2006228"/>
        <a:ext cx="5138255" cy="663985"/>
      </dsp:txXfrm>
    </dsp:sp>
    <dsp:sp modelId="{79FB7904-902A-4050-BFC4-0CB071746FAD}">
      <dsp:nvSpPr>
        <dsp:cNvPr id="0" name=""/>
        <dsp:cNvSpPr/>
      </dsp:nvSpPr>
      <dsp:spPr>
        <a:xfrm rot="5400000">
          <a:off x="-169805" y="3123846"/>
          <a:ext cx="1132039" cy="7924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Verdana"/>
            </a:rPr>
            <a:t>Sep 6</a:t>
          </a:r>
          <a:endParaRPr lang="en-US" sz="1100" kern="1200" dirty="0"/>
        </a:p>
      </dsp:txBody>
      <dsp:txXfrm rot="-5400000">
        <a:off x="2" y="3350254"/>
        <a:ext cx="792427" cy="339612"/>
      </dsp:txXfrm>
    </dsp:sp>
    <dsp:sp modelId="{AD4C9871-7917-4795-B9D7-0356B7302FC2}">
      <dsp:nvSpPr>
        <dsp:cNvPr id="0" name=""/>
        <dsp:cNvSpPr/>
      </dsp:nvSpPr>
      <dsp:spPr>
        <a:xfrm rot="5400000">
          <a:off x="3011602" y="734866"/>
          <a:ext cx="735825" cy="5174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>
              <a:latin typeface="Verdana"/>
            </a:rPr>
            <a:t>Warren-Newport online</a:t>
          </a:r>
          <a:endParaRPr lang="en-US" sz="3000" kern="1200" dirty="0"/>
        </a:p>
      </dsp:txBody>
      <dsp:txXfrm rot="-5400000">
        <a:off x="792427" y="2989961"/>
        <a:ext cx="5138255" cy="6639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7320E-4403-4B3E-A14E-D6C85ABCCDC2}" type="datetimeFigureOut">
              <a:t>7/18/2023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60AA3-0073-48C7-9C8A-7A4D8997B0F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82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805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599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579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93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252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360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2170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992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98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3334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99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-5542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02528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573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89C43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040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89C43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497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111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11084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2000">
                <a:srgbClr val="ECA54E"/>
              </a:gs>
              <a:gs pos="100000">
                <a:srgbClr val="DE8318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DE831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755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66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DE8318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572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DE8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442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DE8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62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86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45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885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32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3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975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11084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2000">
                <a:srgbClr val="89C43A"/>
              </a:gs>
              <a:gs pos="100000">
                <a:srgbClr val="4A6B1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89C43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394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87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89C43A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9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283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828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slib.org/training/using-local-offlin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cslib.org/training/uploading-local-offline-transaction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BEC6E-2B39-4BD1-878E-9EAC5977B3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ea typeface="Verdana"/>
              </a:rPr>
              <a:t>Circulation Technical Group</a:t>
            </a:r>
            <a:endParaRPr lang="en-US" dirty="0">
              <a:ea typeface="Verdana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AA3F2-EB2A-4812-9B95-7F38E4DC41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Open Sans"/>
                <a:cs typeface="Open Sans"/>
              </a:rPr>
              <a:t>July 14,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056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Warren-Newport Go-Live Schedule</a:t>
            </a:r>
          </a:p>
        </p:txBody>
      </p:sp>
      <p:graphicFrame>
        <p:nvGraphicFramePr>
          <p:cNvPr id="4" name="Diagram 4">
            <a:extLst>
              <a:ext uri="{FF2B5EF4-FFF2-40B4-BE49-F238E27FC236}">
                <a16:creationId xmlns:a16="http://schemas.microsoft.com/office/drawing/2014/main" id="{5E8F0ABF-552A-4981-A9E4-28A9935B80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6075777"/>
              </p:ext>
            </p:extLst>
          </p:nvPr>
        </p:nvGraphicFramePr>
        <p:xfrm>
          <a:off x="3105510" y="2189671"/>
          <a:ext cx="5966603" cy="4088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83973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Warren-Newport Go-Live Preparation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4A9C2DF-2DAF-095D-1324-AEEF7700B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5" y="2315107"/>
            <a:ext cx="11984182" cy="37612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 sz="3200" dirty="0">
                <a:latin typeface="Calibri"/>
                <a:ea typeface="+mn-lt"/>
                <a:cs typeface="+mn-lt"/>
              </a:rPr>
              <a:t>Offline </a:t>
            </a:r>
            <a:r>
              <a:rPr lang="en-US" sz="3200" b="1" dirty="0">
                <a:solidFill>
                  <a:schemeClr val="accent5"/>
                </a:solidFill>
                <a:latin typeface="Calibri"/>
                <a:ea typeface="+mn-lt"/>
                <a:cs typeface="+mn-lt"/>
              </a:rPr>
              <a:t>closed dates</a:t>
            </a:r>
            <a:r>
              <a:rPr lang="en-US" sz="3200" dirty="0">
                <a:latin typeface="Calibri"/>
                <a:ea typeface="+mn-lt"/>
                <a:cs typeface="+mn-lt"/>
              </a:rPr>
              <a:t> in place</a:t>
            </a:r>
            <a:endParaRPr lang="en-US" sz="3200">
              <a:ea typeface="Open Sans"/>
              <a:cs typeface="Open Sans"/>
            </a:endParaRPr>
          </a:p>
          <a:p>
            <a:pPr marL="0" indent="0">
              <a:buNone/>
            </a:pPr>
            <a:r>
              <a:rPr lang="en-US" sz="900" dirty="0">
                <a:latin typeface="Open Sans"/>
                <a:ea typeface="+mn-lt"/>
                <a:cs typeface="+mn-lt"/>
              </a:rPr>
              <a:t>  </a:t>
            </a:r>
            <a:endParaRPr lang="en-US" sz="900">
              <a:latin typeface="Calibri"/>
              <a:ea typeface="+mn-lt"/>
              <a:cs typeface="+mn-lt"/>
            </a:endParaRPr>
          </a:p>
          <a:p>
            <a:pPr marL="457200" indent="-457200"/>
            <a:r>
              <a:rPr lang="en-US" sz="3200" dirty="0">
                <a:latin typeface="Calibri"/>
                <a:ea typeface="+mn-lt"/>
                <a:cs typeface="+mn-lt"/>
              </a:rPr>
              <a:t>CCS working on </a:t>
            </a:r>
            <a:r>
              <a:rPr lang="en-US" sz="3200" b="1" dirty="0">
                <a:solidFill>
                  <a:schemeClr val="accent5"/>
                </a:solidFill>
                <a:latin typeface="Calibri"/>
                <a:ea typeface="+mn-lt"/>
                <a:cs typeface="+mn-lt"/>
              </a:rPr>
              <a:t>additional details</a:t>
            </a:r>
            <a:r>
              <a:rPr lang="en-US" sz="3200" dirty="0">
                <a:latin typeface="Calibri"/>
                <a:ea typeface="+mn-lt"/>
                <a:cs typeface="+mn-lt"/>
              </a:rPr>
              <a:t> – watch for updates!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   </a:t>
            </a:r>
          </a:p>
          <a:p>
            <a:pPr marL="457200" indent="-457200"/>
            <a:r>
              <a:rPr lang="en-US" sz="3200" b="1" dirty="0">
                <a:solidFill>
                  <a:schemeClr val="accent5"/>
                </a:solidFill>
                <a:latin typeface="Calibri"/>
                <a:ea typeface="+mn-lt"/>
                <a:cs typeface="+mn-lt"/>
              </a:rPr>
              <a:t>Offline circulation webinar</a:t>
            </a:r>
            <a:r>
              <a:rPr lang="en-US" sz="3200" dirty="0">
                <a:latin typeface="Calibri"/>
                <a:ea typeface="+mn-lt"/>
                <a:cs typeface="+mn-lt"/>
              </a:rPr>
              <a:t> scheduled for </a:t>
            </a:r>
            <a:r>
              <a:rPr lang="en-US" sz="3200" b="1" dirty="0">
                <a:solidFill>
                  <a:schemeClr val="accent5"/>
                </a:solidFill>
                <a:latin typeface="Calibri"/>
                <a:ea typeface="+mn-lt"/>
                <a:cs typeface="+mn-lt"/>
              </a:rPr>
              <a:t>August 16 (10:00am)</a:t>
            </a:r>
            <a:r>
              <a:rPr lang="en-US" sz="3200" dirty="0">
                <a:latin typeface="Calibri"/>
                <a:ea typeface="+mn-lt"/>
                <a:cs typeface="+mn-lt"/>
              </a:rPr>
              <a:t> - register on L2</a:t>
            </a:r>
            <a:endParaRPr lang="en-US" sz="3200">
              <a:latin typeface="Calibri"/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800" dirty="0">
                <a:latin typeface="Calibri"/>
                <a:ea typeface="Open Sans"/>
                <a:cs typeface="Open Sans"/>
              </a:rPr>
              <a:t>    </a:t>
            </a:r>
          </a:p>
          <a:p>
            <a:pPr marL="457200" indent="-457200"/>
            <a:endParaRPr lang="en-US" dirty="0">
              <a:latin typeface="Calibri"/>
              <a:ea typeface="Open Sans"/>
              <a:cs typeface="Open Sans"/>
            </a:endParaRPr>
          </a:p>
          <a:p>
            <a:pPr marL="457200" indent="-457200"/>
            <a:endParaRPr lang="en-US" dirty="0"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723599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Offline Review</a:t>
            </a:r>
          </a:p>
        </p:txBody>
      </p:sp>
    </p:spTree>
    <p:extLst>
      <p:ext uri="{BB962C8B-B14F-4D97-AF65-F5344CB8AC3E}">
        <p14:creationId xmlns:p14="http://schemas.microsoft.com/office/powerpoint/2010/main" val="3656348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Offline Circulation Review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4A9C2DF-2DAF-095D-1324-AEEF7700B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5" y="2315107"/>
            <a:ext cx="11984182" cy="37612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 sz="3200" b="1" dirty="0">
                <a:solidFill>
                  <a:schemeClr val="accent5"/>
                </a:solidFill>
                <a:latin typeface="Calibri"/>
                <a:ea typeface="+mn-lt"/>
                <a:cs typeface="+mn-lt"/>
              </a:rPr>
              <a:t>Remote Offline</a:t>
            </a:r>
            <a:r>
              <a:rPr lang="en-US" sz="3200" dirty="0">
                <a:latin typeface="Calibri"/>
                <a:ea typeface="+mn-lt"/>
                <a:cs typeface="+mn-lt"/>
              </a:rPr>
              <a:t> = used when </a:t>
            </a:r>
            <a:r>
              <a:rPr lang="en-US" sz="3200" b="1" dirty="0">
                <a:solidFill>
                  <a:schemeClr val="accent5"/>
                </a:solidFill>
                <a:latin typeface="Calibri"/>
                <a:ea typeface="+mn-lt"/>
                <a:cs typeface="+mn-lt"/>
              </a:rPr>
              <a:t>can connect</a:t>
            </a:r>
            <a:r>
              <a:rPr lang="en-US" sz="3200" dirty="0">
                <a:latin typeface="Calibri"/>
                <a:ea typeface="+mn-lt"/>
                <a:cs typeface="+mn-lt"/>
              </a:rPr>
              <a:t> Polaris remote server</a:t>
            </a:r>
          </a:p>
          <a:p>
            <a:pPr marL="914400" lvl="1"/>
            <a:r>
              <a:rPr lang="en-US" sz="2800" dirty="0">
                <a:latin typeface="Calibri"/>
                <a:ea typeface="+mn-lt"/>
                <a:cs typeface="+mn-lt"/>
              </a:rPr>
              <a:t>Example = library migration</a:t>
            </a:r>
          </a:p>
          <a:p>
            <a:pPr lvl="1" indent="0">
              <a:buNone/>
            </a:pPr>
            <a:endParaRPr lang="en-US" sz="2800" dirty="0">
              <a:latin typeface="Calibri"/>
              <a:ea typeface="+mn-lt"/>
              <a:cs typeface="+mn-lt"/>
            </a:endParaRPr>
          </a:p>
          <a:p>
            <a:pPr marL="457200" indent="-457200"/>
            <a:r>
              <a:rPr lang="en-US" sz="3200" b="1" dirty="0">
                <a:solidFill>
                  <a:schemeClr val="accent5"/>
                </a:solidFill>
                <a:latin typeface="Calibri"/>
                <a:ea typeface="+mn-lt"/>
                <a:cs typeface="+mn-lt"/>
              </a:rPr>
              <a:t>Local Offline</a:t>
            </a:r>
            <a:r>
              <a:rPr lang="en-US" sz="3200" dirty="0">
                <a:latin typeface="Calibri"/>
                <a:ea typeface="+mn-lt"/>
                <a:cs typeface="+mn-lt"/>
              </a:rPr>
              <a:t> = used when </a:t>
            </a:r>
            <a:r>
              <a:rPr lang="en-US" sz="3200" b="1" dirty="0">
                <a:solidFill>
                  <a:schemeClr val="accent5"/>
                </a:solidFill>
                <a:latin typeface="Calibri"/>
                <a:ea typeface="+mn-lt"/>
                <a:cs typeface="+mn-lt"/>
              </a:rPr>
              <a:t>cannot connect</a:t>
            </a:r>
            <a:r>
              <a:rPr lang="en-US" sz="3200" dirty="0">
                <a:latin typeface="Calibri"/>
                <a:ea typeface="+mn-lt"/>
                <a:cs typeface="+mn-lt"/>
              </a:rPr>
              <a:t> to Polaris remote server</a:t>
            </a:r>
          </a:p>
          <a:p>
            <a:pPr marL="914400" lvl="1"/>
            <a:r>
              <a:rPr lang="en-US" sz="2800" dirty="0">
                <a:latin typeface="Calibri"/>
                <a:ea typeface="Open Sans"/>
                <a:cs typeface="Open Sans"/>
              </a:rPr>
              <a:t>Example: library loses internet connection</a:t>
            </a:r>
          </a:p>
          <a:p>
            <a:pPr marL="0" indent="0">
              <a:buNone/>
            </a:pPr>
            <a:r>
              <a:rPr lang="en-US" sz="800" dirty="0">
                <a:latin typeface="Calibri"/>
                <a:ea typeface="Open Sans"/>
                <a:cs typeface="Open Sans"/>
              </a:rPr>
              <a:t>    </a:t>
            </a:r>
          </a:p>
          <a:p>
            <a:pPr marL="457200" indent="-457200"/>
            <a:endParaRPr lang="en-US" dirty="0">
              <a:latin typeface="Calibri"/>
              <a:ea typeface="Open Sans"/>
              <a:cs typeface="Open Sans"/>
            </a:endParaRPr>
          </a:p>
          <a:p>
            <a:pPr marL="457200" indent="-457200"/>
            <a:endParaRPr lang="en-US" dirty="0"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746903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4EB0B39-AED9-15AE-3546-A177EE830D9A}"/>
              </a:ext>
            </a:extLst>
          </p:cNvPr>
          <p:cNvSpPr/>
          <p:nvPr/>
        </p:nvSpPr>
        <p:spPr>
          <a:xfrm>
            <a:off x="6297714" y="1965958"/>
            <a:ext cx="5103962" cy="4140679"/>
          </a:xfrm>
          <a:prstGeom prst="rect">
            <a:avLst/>
          </a:prstGeom>
          <a:solidFill>
            <a:srgbClr val="0065A4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Offline Circulation Review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4A9C2DF-2DAF-095D-1324-AEEF7700B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3817" y="2918956"/>
            <a:ext cx="5269956" cy="37612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 sz="3200" dirty="0">
                <a:latin typeface="Calibri"/>
                <a:ea typeface="Open Sans"/>
                <a:cs typeface="Open Sans"/>
              </a:rPr>
              <a:t>Download local offline client on computer</a:t>
            </a:r>
          </a:p>
          <a:p>
            <a:pPr marL="0" indent="0">
              <a:buNone/>
            </a:pPr>
            <a:r>
              <a:rPr lang="en-US" sz="800" dirty="0">
                <a:latin typeface="Calibri"/>
                <a:ea typeface="Open Sans"/>
                <a:cs typeface="Open Sans"/>
              </a:rPr>
              <a:t>   </a:t>
            </a:r>
          </a:p>
          <a:p>
            <a:pPr marL="457200" indent="-457200"/>
            <a:r>
              <a:rPr lang="en-US" sz="3200" dirty="0">
                <a:latin typeface="Calibri"/>
                <a:ea typeface="Open Sans"/>
                <a:cs typeface="Open Sans"/>
              </a:rPr>
              <a:t>Files stored locally on that computer</a:t>
            </a:r>
          </a:p>
          <a:p>
            <a:pPr marL="0" indent="0">
              <a:buNone/>
            </a:pPr>
            <a:r>
              <a:rPr lang="en-US" sz="800" dirty="0">
                <a:latin typeface="Calibri"/>
                <a:ea typeface="Open Sans"/>
                <a:cs typeface="Open Sans"/>
              </a:rPr>
              <a:t>    </a:t>
            </a:r>
          </a:p>
          <a:p>
            <a:pPr marL="457200" indent="-457200"/>
            <a:r>
              <a:rPr lang="en-US" sz="3200" dirty="0">
                <a:latin typeface="Calibri"/>
                <a:ea typeface="Open Sans"/>
                <a:cs typeface="Open Sans"/>
              </a:rPr>
              <a:t>Staff need to upload files</a:t>
            </a:r>
          </a:p>
          <a:p>
            <a:pPr marL="0" indent="0">
              <a:buNone/>
            </a:pPr>
            <a:r>
              <a:rPr lang="en-US" sz="800" dirty="0">
                <a:latin typeface="Calibri"/>
                <a:ea typeface="Open Sans"/>
                <a:cs typeface="Open Sans"/>
              </a:rPr>
              <a:t>    </a:t>
            </a:r>
          </a:p>
          <a:p>
            <a:pPr marL="457200" indent="-457200"/>
            <a:endParaRPr lang="en-US" dirty="0">
              <a:latin typeface="Calibri"/>
              <a:ea typeface="Open Sans"/>
              <a:cs typeface="Open Sans"/>
            </a:endParaRPr>
          </a:p>
          <a:p>
            <a:pPr marL="457200" indent="-457200"/>
            <a:endParaRPr lang="en-US" dirty="0">
              <a:ea typeface="Open Sans"/>
              <a:cs typeface="Open San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0939C9-D7A5-7C34-EA07-5433345D5999}"/>
              </a:ext>
            </a:extLst>
          </p:cNvPr>
          <p:cNvSpPr/>
          <p:nvPr/>
        </p:nvSpPr>
        <p:spPr>
          <a:xfrm>
            <a:off x="388620" y="1965959"/>
            <a:ext cx="5103962" cy="4140679"/>
          </a:xfrm>
          <a:prstGeom prst="rect">
            <a:avLst/>
          </a:prstGeom>
          <a:solidFill>
            <a:srgbClr val="0065A4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F26642-C894-DB0F-48CE-2F7B9D7D6247}"/>
              </a:ext>
            </a:extLst>
          </p:cNvPr>
          <p:cNvSpPr/>
          <p:nvPr/>
        </p:nvSpPr>
        <p:spPr>
          <a:xfrm>
            <a:off x="382724" y="1971854"/>
            <a:ext cx="5103961" cy="73324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9092EC-274B-4EC0-4FE3-67C46CE0359F}"/>
              </a:ext>
            </a:extLst>
          </p:cNvPr>
          <p:cNvSpPr/>
          <p:nvPr/>
        </p:nvSpPr>
        <p:spPr>
          <a:xfrm>
            <a:off x="6291818" y="1971853"/>
            <a:ext cx="5103961" cy="73324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9AF685-3BA8-0F4D-2648-E0188A50AB5C}"/>
              </a:ext>
            </a:extLst>
          </p:cNvPr>
          <p:cNvSpPr txBox="1"/>
          <p:nvPr/>
        </p:nvSpPr>
        <p:spPr>
          <a:xfrm>
            <a:off x="390202" y="2051505"/>
            <a:ext cx="5099791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Calibri"/>
                <a:ea typeface="Open Sans"/>
                <a:cs typeface="Open Sans"/>
              </a:rPr>
              <a:t>Remote Offline</a:t>
            </a:r>
            <a:endParaRPr lang="en-US" b="1" dirty="0">
              <a:solidFill>
                <a:schemeClr val="bg1"/>
              </a:solidFill>
              <a:latin typeface="Calibri"/>
              <a:ea typeface="Open Sans"/>
              <a:cs typeface="Open San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DD266E-170A-64EB-3055-6B0099CC7317}"/>
              </a:ext>
            </a:extLst>
          </p:cNvPr>
          <p:cNvSpPr txBox="1"/>
          <p:nvPr/>
        </p:nvSpPr>
        <p:spPr>
          <a:xfrm>
            <a:off x="6284919" y="2051504"/>
            <a:ext cx="5099791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Calibri"/>
                <a:ea typeface="Open Sans"/>
                <a:cs typeface="Open Sans"/>
              </a:rPr>
              <a:t>Local Offline</a:t>
            </a:r>
            <a:endParaRPr lang="en-US" b="1" dirty="0">
              <a:solidFill>
                <a:schemeClr val="bg1"/>
              </a:solidFill>
              <a:latin typeface="Calibri"/>
              <a:ea typeface="Open Sans"/>
              <a:cs typeface="Open Sans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1518411-F9F1-6D0B-44AD-F1ABEBF94FF5}"/>
              </a:ext>
            </a:extLst>
          </p:cNvPr>
          <p:cNvSpPr txBox="1">
            <a:spLocks/>
          </p:cNvSpPr>
          <p:nvPr/>
        </p:nvSpPr>
        <p:spPr>
          <a:xfrm>
            <a:off x="532745" y="2927582"/>
            <a:ext cx="4953655" cy="37612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sz="3200" dirty="0">
                <a:latin typeface="Calibri"/>
                <a:ea typeface="Open Sans"/>
                <a:cs typeface="Open Sans"/>
              </a:rPr>
              <a:t>Use Staff Client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800" dirty="0">
                <a:latin typeface="Calibri"/>
                <a:ea typeface="Open Sans"/>
                <a:cs typeface="Open Sans"/>
              </a:rPr>
              <a:t>   </a:t>
            </a:r>
          </a:p>
          <a:p>
            <a:pPr marL="457200" indent="-457200"/>
            <a:r>
              <a:rPr lang="en-US" sz="3200" dirty="0">
                <a:latin typeface="Calibri"/>
                <a:ea typeface="Open Sans"/>
                <a:cs typeface="Open Sans"/>
              </a:rPr>
              <a:t>Files stored on Polaris remote desktop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800" dirty="0">
                <a:latin typeface="Calibri"/>
                <a:ea typeface="Open Sans"/>
                <a:cs typeface="Open Sans"/>
              </a:rPr>
              <a:t>    </a:t>
            </a:r>
          </a:p>
          <a:p>
            <a:pPr marL="457200" indent="-457200"/>
            <a:r>
              <a:rPr lang="en-US" sz="3200" dirty="0">
                <a:latin typeface="Calibri"/>
                <a:ea typeface="Open Sans"/>
                <a:cs typeface="Open Sans"/>
              </a:rPr>
              <a:t>CCS can access and upload files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800" dirty="0">
                <a:latin typeface="Calibri"/>
                <a:ea typeface="Open Sans"/>
                <a:cs typeface="Open Sans"/>
              </a:rPr>
              <a:t>    </a:t>
            </a:r>
          </a:p>
          <a:p>
            <a:pPr marL="457200" indent="-457200"/>
            <a:endParaRPr lang="en-US" dirty="0">
              <a:latin typeface="Calibri"/>
              <a:ea typeface="Open Sans"/>
              <a:cs typeface="Open Sans"/>
            </a:endParaRPr>
          </a:p>
          <a:p>
            <a:pPr marL="457200" indent="-457200"/>
            <a:endParaRPr lang="en-US" dirty="0"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294599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Offline Circulation Review: Local Offline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1518411-F9F1-6D0B-44AD-F1ABEBF94FF5}"/>
              </a:ext>
            </a:extLst>
          </p:cNvPr>
          <p:cNvSpPr txBox="1">
            <a:spLocks/>
          </p:cNvSpPr>
          <p:nvPr/>
        </p:nvSpPr>
        <p:spPr>
          <a:xfrm>
            <a:off x="590254" y="2136827"/>
            <a:ext cx="10675843" cy="376121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/>
            <a:r>
              <a:rPr lang="en-US" sz="3800" dirty="0">
                <a:latin typeface="Calibri"/>
                <a:ea typeface="Open Sans"/>
                <a:cs typeface="Open Sans"/>
              </a:rPr>
              <a:t>Resources:</a:t>
            </a:r>
            <a:endParaRPr lang="en-US"/>
          </a:p>
          <a:p>
            <a:pPr marL="914400" lvl="2" indent="0">
              <a:buNone/>
            </a:pPr>
            <a:r>
              <a:rPr lang="en-US" sz="3000" dirty="0">
                <a:latin typeface="Calibri"/>
                <a:ea typeface="Open Sans"/>
                <a:cs typeface="Open Sans"/>
                <a:hlinkClick r:id="rId3"/>
              </a:rPr>
              <a:t>Using Local Offline</a:t>
            </a:r>
            <a:endParaRPr lang="en-US" sz="3000">
              <a:latin typeface="Open Sans"/>
              <a:ea typeface="Open Sans"/>
              <a:cs typeface="Open Sans"/>
            </a:endParaRPr>
          </a:p>
          <a:p>
            <a:pPr marL="914400" lvl="2" indent="0">
              <a:buNone/>
            </a:pPr>
            <a:r>
              <a:rPr lang="en-US" sz="3000" dirty="0">
                <a:latin typeface="Calibri"/>
                <a:ea typeface="Open Sans"/>
                <a:cs typeface="Open Sans"/>
                <a:hlinkClick r:id="rId4"/>
              </a:rPr>
              <a:t>Uploading Local Offline Transactions</a:t>
            </a:r>
            <a:endParaRPr lang="en-US" sz="2600">
              <a:latin typeface="Calibri"/>
              <a:ea typeface="Open Sans"/>
              <a:cs typeface="Open Sans"/>
            </a:endParaRPr>
          </a:p>
          <a:p>
            <a:pPr marL="457200" indent="-457200"/>
            <a:endParaRPr lang="en-US" sz="3200" dirty="0">
              <a:latin typeface="Calibri"/>
              <a:ea typeface="Open Sans"/>
              <a:cs typeface="Open Sans"/>
            </a:endParaRPr>
          </a:p>
          <a:p>
            <a:pPr marL="0" indent="0">
              <a:buNone/>
            </a:pPr>
            <a:endParaRPr lang="en-US" sz="3200" dirty="0">
              <a:latin typeface="Calibri"/>
              <a:ea typeface="Open Sans"/>
              <a:cs typeface="Open Sans"/>
            </a:endParaRPr>
          </a:p>
          <a:p>
            <a:pPr marL="571500" indent="-571500"/>
            <a:r>
              <a:rPr lang="en-US" sz="3800" dirty="0">
                <a:latin typeface="Calibri"/>
                <a:ea typeface="Open Sans"/>
                <a:cs typeface="Open Sans"/>
              </a:rPr>
              <a:t>Demo uploading local offline transactions</a:t>
            </a:r>
          </a:p>
          <a:p>
            <a:pPr marL="457200" indent="-457200"/>
            <a:endParaRPr lang="en-US" sz="3200" dirty="0">
              <a:latin typeface="Calibri"/>
              <a:ea typeface="Open Sans"/>
              <a:cs typeface="Open Sans"/>
            </a:endParaRPr>
          </a:p>
          <a:p>
            <a:pPr marL="0" indent="0">
              <a:buNone/>
            </a:pPr>
            <a:endParaRPr lang="en-US" sz="3200" dirty="0">
              <a:latin typeface="Calibri"/>
              <a:ea typeface="Open Sans"/>
              <a:cs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800" dirty="0">
                <a:latin typeface="Calibri"/>
                <a:ea typeface="Open Sans"/>
                <a:cs typeface="Open Sans"/>
              </a:rPr>
              <a:t>    </a:t>
            </a:r>
          </a:p>
          <a:p>
            <a:pPr marL="457200" indent="-457200"/>
            <a:endParaRPr lang="en-US" dirty="0">
              <a:latin typeface="Calibri"/>
              <a:ea typeface="Open Sans"/>
              <a:cs typeface="Open Sans"/>
            </a:endParaRPr>
          </a:p>
          <a:p>
            <a:pPr marL="457200" indent="-457200"/>
            <a:endParaRPr lang="en-US" dirty="0"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527285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ea typeface="Verdana"/>
              </a:rPr>
              <a:t>Polaris 7.4</a:t>
            </a:r>
            <a:br>
              <a:rPr lang="en-US" sz="3200" dirty="0">
                <a:ea typeface="Verdana"/>
              </a:rPr>
            </a:br>
            <a:r>
              <a:rPr lang="en-US" sz="3200" dirty="0">
                <a:ea typeface="Verdana"/>
              </a:rPr>
              <a:t>Setting Changes (ACTION)</a:t>
            </a:r>
          </a:p>
        </p:txBody>
      </p:sp>
    </p:spTree>
    <p:extLst>
      <p:ext uri="{BB962C8B-B14F-4D97-AF65-F5344CB8AC3E}">
        <p14:creationId xmlns:p14="http://schemas.microsoft.com/office/powerpoint/2010/main" val="3332446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Canceling Holds in Held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818" y="1998806"/>
            <a:ext cx="11984182" cy="417815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Calibri"/>
                <a:ea typeface="Open Sans"/>
                <a:cs typeface="Open Sans"/>
              </a:rPr>
              <a:t>Default:</a:t>
            </a:r>
            <a:r>
              <a:rPr lang="en-US" b="1" dirty="0">
                <a:latin typeface="Calibri"/>
                <a:ea typeface="Open Sans"/>
                <a:cs typeface="Open Sans"/>
              </a:rPr>
              <a:t> </a:t>
            </a:r>
            <a:r>
              <a:rPr lang="en-US" dirty="0">
                <a:latin typeface="Calibri"/>
                <a:ea typeface="Open Sans"/>
                <a:cs typeface="Open Sans"/>
              </a:rPr>
              <a:t>Patrons and staff are</a:t>
            </a:r>
            <a:r>
              <a:rPr lang="en-US" b="1" dirty="0">
                <a:solidFill>
                  <a:schemeClr val="accent1"/>
                </a:solidFill>
                <a:latin typeface="Calibri"/>
                <a:ea typeface="Open Sans"/>
                <a:cs typeface="Open Sans"/>
              </a:rPr>
              <a:t> </a:t>
            </a:r>
            <a:r>
              <a:rPr lang="en-US" dirty="0">
                <a:latin typeface="Calibri"/>
                <a:ea typeface="Open Sans"/>
                <a:cs typeface="Open Sans"/>
              </a:rPr>
              <a:t>not able to cancel a Ready-for-Pickup hold. The held item </a:t>
            </a:r>
            <a:r>
              <a:rPr lang="en-US" b="1" dirty="0">
                <a:solidFill>
                  <a:schemeClr val="accent1"/>
                </a:solidFill>
                <a:latin typeface="Calibri"/>
                <a:ea typeface="Open Sans"/>
                <a:cs typeface="Open Sans"/>
              </a:rPr>
              <a:t>must be checked in</a:t>
            </a:r>
            <a:r>
              <a:rPr lang="en-US" dirty="0">
                <a:latin typeface="Calibri"/>
                <a:ea typeface="Open Sans"/>
                <a:cs typeface="Open Sans"/>
              </a:rPr>
              <a:t> to be removed from the patron's record</a:t>
            </a:r>
            <a:endParaRPr lang="en-US" dirty="0">
              <a:solidFill>
                <a:srgbClr val="000000"/>
              </a:solidFill>
              <a:latin typeface="Calibri"/>
              <a:ea typeface="Open Sans"/>
              <a:cs typeface="Open Sans"/>
            </a:endParaRPr>
          </a:p>
          <a:p>
            <a:pPr marL="0" indent="0">
              <a:buNone/>
            </a:pPr>
            <a:r>
              <a:rPr lang="en-US" sz="1800" dirty="0">
                <a:latin typeface="Calibri"/>
                <a:ea typeface="Open Sans"/>
                <a:cs typeface="Open Sans"/>
              </a:rPr>
              <a:t>  </a:t>
            </a:r>
          </a:p>
          <a:p>
            <a:r>
              <a:rPr lang="en-US" dirty="0">
                <a:latin typeface="Calibri"/>
                <a:ea typeface="Open Sans"/>
                <a:cs typeface="Open Sans"/>
              </a:rPr>
              <a:t>New: Patrons</a:t>
            </a:r>
            <a:r>
              <a:rPr lang="en-US" dirty="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 and staff </a:t>
            </a:r>
            <a:r>
              <a:rPr lang="en-US" b="1" dirty="0">
                <a:solidFill>
                  <a:schemeClr val="accent1"/>
                </a:solidFill>
                <a:latin typeface="Calibri"/>
                <a:ea typeface="Open Sans"/>
                <a:cs typeface="Open Sans"/>
              </a:rPr>
              <a:t>can cancel</a:t>
            </a:r>
            <a:r>
              <a:rPr lang="en-US" dirty="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 a Ready-for-Pickup hold. The hold will be added to a Picklist tab to be pulled.</a:t>
            </a:r>
            <a:endParaRPr lang="en-US" b="1" dirty="0">
              <a:solidFill>
                <a:schemeClr val="accent1"/>
              </a:solidFill>
              <a:latin typeface="Calibri"/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ea typeface="Open Sans"/>
              <a:cs typeface="Open Sans"/>
            </a:endParaRPr>
          </a:p>
        </p:txBody>
      </p:sp>
      <p:pic>
        <p:nvPicPr>
          <p:cNvPr id="4" name="Picture 4" descr="Graphical user interface&#10;&#10;Description automatically generated">
            <a:extLst>
              <a:ext uri="{FF2B5EF4-FFF2-40B4-BE49-F238E27FC236}">
                <a16:creationId xmlns:a16="http://schemas.microsoft.com/office/drawing/2014/main" id="{DF53180D-87F7-D54C-2CA7-2FB0C4F433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5582" y="4495047"/>
            <a:ext cx="6460836" cy="1677907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265200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Canceling Holds in Held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479" y="2430126"/>
            <a:ext cx="11984182" cy="928875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3500" b="1" dirty="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Proposed motion: </a:t>
            </a:r>
            <a:endParaRPr lang="en-US" sz="3000" dirty="0">
              <a:ea typeface="Open Sans"/>
              <a:cs typeface="Open Sans"/>
            </a:endParaRPr>
          </a:p>
          <a:p>
            <a:pPr marL="0" indent="0">
              <a:buNone/>
            </a:pPr>
            <a:r>
              <a:rPr lang="en-US" sz="35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Enable staff and patrons to cancel hold requests in Held status.</a:t>
            </a:r>
            <a:endParaRPr lang="en-US" sz="3500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ea typeface="Open Sans"/>
              <a:cs typeface="Open Sans"/>
            </a:endParaRPr>
          </a:p>
        </p:txBody>
      </p:sp>
      <p:pic>
        <p:nvPicPr>
          <p:cNvPr id="6" name="Picture 4" descr="Graphical user interface&#10;&#10;Description automatically generated">
            <a:extLst>
              <a:ext uri="{FF2B5EF4-FFF2-40B4-BE49-F238E27FC236}">
                <a16:creationId xmlns:a16="http://schemas.microsoft.com/office/drawing/2014/main" id="{C02E84A6-6FA6-D547-0FBE-1CD28342AE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5582" y="4495047"/>
            <a:ext cx="6460836" cy="1677907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713234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Combined Picklist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818" y="1998806"/>
            <a:ext cx="11984182" cy="417815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Calibri"/>
                <a:ea typeface="Open Sans"/>
                <a:cs typeface="Open Sans"/>
              </a:rPr>
              <a:t>Default:</a:t>
            </a:r>
            <a:r>
              <a:rPr lang="en-US" b="1" dirty="0">
                <a:latin typeface="Calibri"/>
                <a:ea typeface="Open Sans"/>
                <a:cs typeface="Open Sans"/>
              </a:rPr>
              <a:t> </a:t>
            </a:r>
            <a:r>
              <a:rPr lang="en-US" dirty="0">
                <a:latin typeface="Calibri"/>
                <a:ea typeface="Open Sans"/>
                <a:cs typeface="Open Sans"/>
              </a:rPr>
              <a:t>Leap Picklist has </a:t>
            </a:r>
            <a:r>
              <a:rPr lang="en-US" b="1" dirty="0">
                <a:solidFill>
                  <a:schemeClr val="accent1"/>
                </a:solidFill>
                <a:latin typeface="Calibri"/>
                <a:ea typeface="Open Sans"/>
                <a:cs typeface="Open Sans"/>
              </a:rPr>
              <a:t>separate tabs</a:t>
            </a:r>
            <a:r>
              <a:rPr lang="en-US" dirty="0">
                <a:latin typeface="Calibri"/>
                <a:ea typeface="Open Sans"/>
                <a:cs typeface="Open Sans"/>
              </a:rPr>
              <a:t> for Unclaimed, Holds to Transfer, and Canceled holds</a:t>
            </a:r>
            <a:endParaRPr lang="en-US" dirty="0">
              <a:solidFill>
                <a:srgbClr val="000000"/>
              </a:solidFill>
              <a:latin typeface="Calibri"/>
              <a:ea typeface="Open Sans"/>
              <a:cs typeface="Open Sans"/>
            </a:endParaRPr>
          </a:p>
          <a:p>
            <a:pPr marL="0" indent="0">
              <a:buNone/>
            </a:pPr>
            <a:r>
              <a:rPr lang="en-US" sz="1800" dirty="0">
                <a:latin typeface="Calibri"/>
                <a:ea typeface="Open Sans"/>
                <a:cs typeface="Open Sans"/>
              </a:rPr>
              <a:t>   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"/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ea typeface="Open Sans"/>
              <a:cs typeface="Open Sans"/>
            </a:endParaRPr>
          </a:p>
        </p:txBody>
      </p:sp>
      <p:pic>
        <p:nvPicPr>
          <p:cNvPr id="4" name="Picture 5" descr="A screenshot of a computer&#10;&#10;Description automatically generated">
            <a:extLst>
              <a:ext uri="{FF2B5EF4-FFF2-40B4-BE49-F238E27FC236}">
                <a16:creationId xmlns:a16="http://schemas.microsoft.com/office/drawing/2014/main" id="{2F54ECBA-048A-6AE6-CA84-44FC483EA8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0249" y="3318000"/>
            <a:ext cx="7861539" cy="2608642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01D9DFA-06A8-20F9-9CBD-BB7C3F95E236}"/>
              </a:ext>
            </a:extLst>
          </p:cNvPr>
          <p:cNvSpPr txBox="1"/>
          <p:nvPr/>
        </p:nvSpPr>
        <p:spPr>
          <a:xfrm>
            <a:off x="4576457" y="5916714"/>
            <a:ext cx="302327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 dirty="0">
                <a:ea typeface="Open Sans"/>
                <a:cs typeface="Open Sans"/>
              </a:rPr>
              <a:t>Default Picklist View</a:t>
            </a:r>
          </a:p>
        </p:txBody>
      </p:sp>
    </p:spTree>
    <p:extLst>
      <p:ext uri="{BB962C8B-B14F-4D97-AF65-F5344CB8AC3E}">
        <p14:creationId xmlns:p14="http://schemas.microsoft.com/office/powerpoint/2010/main" val="2893223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Combined Picklist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818" y="1998806"/>
            <a:ext cx="11984182" cy="41781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 dirty="0">
                <a:latin typeface="Calibri"/>
                <a:ea typeface="Open Sans"/>
                <a:cs typeface="Open Sans"/>
              </a:rPr>
              <a:t>New: Leap</a:t>
            </a:r>
            <a:r>
              <a:rPr lang="en-US" dirty="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 Picklist has a </a:t>
            </a:r>
            <a:r>
              <a:rPr lang="en-US" b="1" dirty="0">
                <a:solidFill>
                  <a:schemeClr val="accent1"/>
                </a:solidFill>
                <a:latin typeface="Calibri"/>
                <a:ea typeface="Open Sans"/>
                <a:cs typeface="Open Sans"/>
              </a:rPr>
              <a:t>Holds to Action tab</a:t>
            </a:r>
            <a:r>
              <a:rPr lang="en-US" dirty="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 that combines any held hold that needs to be pulled</a:t>
            </a:r>
            <a:endParaRPr lang="en-US"/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ea typeface="Open Sans"/>
              <a:cs typeface="Open Sans"/>
            </a:endParaRPr>
          </a:p>
        </p:txBody>
      </p:sp>
      <p:pic>
        <p:nvPicPr>
          <p:cNvPr id="5" name="Picture 5" descr="Graphical user interface, application, email&#10;&#10;Description automatically generated">
            <a:extLst>
              <a:ext uri="{FF2B5EF4-FFF2-40B4-BE49-F238E27FC236}">
                <a16:creationId xmlns:a16="http://schemas.microsoft.com/office/drawing/2014/main" id="{51E9AFB9-9094-D5A2-135F-536B91E7A6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5871" y="3226790"/>
            <a:ext cx="7933425" cy="2589782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D0FF5EC-8E83-3D8B-D17D-43FB784502D8}"/>
              </a:ext>
            </a:extLst>
          </p:cNvPr>
          <p:cNvSpPr txBox="1"/>
          <p:nvPr/>
        </p:nvSpPr>
        <p:spPr>
          <a:xfrm>
            <a:off x="4576457" y="5916714"/>
            <a:ext cx="302327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 dirty="0">
                <a:ea typeface="Open Sans"/>
                <a:cs typeface="Open Sans"/>
              </a:rPr>
              <a:t>Combined Picklist View</a:t>
            </a:r>
          </a:p>
        </p:txBody>
      </p:sp>
    </p:spTree>
    <p:extLst>
      <p:ext uri="{BB962C8B-B14F-4D97-AF65-F5344CB8AC3E}">
        <p14:creationId xmlns:p14="http://schemas.microsoft.com/office/powerpoint/2010/main" val="3335938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Combined Picklist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5" y="1898164"/>
            <a:ext cx="11984182" cy="41781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 dirty="0">
                <a:latin typeface="Calibri"/>
                <a:ea typeface="+mn-lt"/>
                <a:cs typeface="+mn-lt"/>
              </a:rPr>
              <a:t>The combined picklist view includes a </a:t>
            </a:r>
            <a:r>
              <a:rPr lang="en-US" b="1" dirty="0">
                <a:solidFill>
                  <a:schemeClr val="accent5"/>
                </a:solidFill>
                <a:latin typeface="Calibri"/>
                <a:ea typeface="+mn-lt"/>
                <a:cs typeface="+mn-lt"/>
              </a:rPr>
              <a:t>“Type</a:t>
            </a:r>
            <a:r>
              <a:rPr lang="en-US" dirty="0">
                <a:latin typeface="Calibri"/>
                <a:ea typeface="+mn-lt"/>
                <a:cs typeface="+mn-lt"/>
              </a:rPr>
              <a:t>” column which will list if the hold is unclaimed, canceled, or is a transfer. </a:t>
            </a:r>
          </a:p>
          <a:p>
            <a:pPr marL="0" indent="0">
              <a:buNone/>
            </a:pPr>
            <a:r>
              <a:rPr lang="en-US" sz="800" dirty="0">
                <a:latin typeface="Calibri"/>
                <a:ea typeface="Open Sans"/>
                <a:cs typeface="Open Sans"/>
              </a:rPr>
              <a:t>    </a:t>
            </a:r>
          </a:p>
          <a:p>
            <a:pPr marL="457200" indent="-457200"/>
            <a:r>
              <a:rPr lang="en-US" dirty="0">
                <a:latin typeface="Calibri"/>
                <a:ea typeface="Open Sans"/>
                <a:cs typeface="Open Sans"/>
              </a:rPr>
              <a:t>The </a:t>
            </a:r>
            <a:r>
              <a:rPr lang="en-US" b="1" dirty="0">
                <a:solidFill>
                  <a:schemeClr val="accent5"/>
                </a:solidFill>
                <a:latin typeface="Calibri"/>
                <a:ea typeface="Open Sans"/>
                <a:cs typeface="Open Sans"/>
              </a:rPr>
              <a:t>Daily Clean Hold Shelf Web Report</a:t>
            </a:r>
            <a:r>
              <a:rPr lang="en-US" dirty="0">
                <a:latin typeface="Calibri"/>
                <a:ea typeface="Open Sans"/>
                <a:cs typeface="Open Sans"/>
              </a:rPr>
              <a:t> would also include both canceled held holds and holds to transfer.</a:t>
            </a:r>
          </a:p>
          <a:p>
            <a:pPr marL="457200" indent="-457200"/>
            <a:endParaRPr lang="en-US" dirty="0">
              <a:ea typeface="Open Sans"/>
              <a:cs typeface="Open Sans"/>
            </a:endParaRPr>
          </a:p>
        </p:txBody>
      </p:sp>
      <p:pic>
        <p:nvPicPr>
          <p:cNvPr id="4" name="Picture 5" descr="A screenshot of a computer&#10;&#10;Description automatically generated">
            <a:extLst>
              <a:ext uri="{FF2B5EF4-FFF2-40B4-BE49-F238E27FC236}">
                <a16:creationId xmlns:a16="http://schemas.microsoft.com/office/drawing/2014/main" id="{F86920A9-00BB-D74F-C5BB-4B54E57D952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5052" r="-33" b="595"/>
          <a:stretch/>
        </p:blipFill>
        <p:spPr>
          <a:xfrm>
            <a:off x="1575758" y="4180223"/>
            <a:ext cx="4005699" cy="1919408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6" name="Picture 6" descr="A screenshot of a calendar&#10;&#10;Description automatically generated">
            <a:extLst>
              <a:ext uri="{FF2B5EF4-FFF2-40B4-BE49-F238E27FC236}">
                <a16:creationId xmlns:a16="http://schemas.microsoft.com/office/drawing/2014/main" id="{0FF64361-A0F2-8D76-4562-2873E5CBB8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6664" y="4175229"/>
            <a:ext cx="2973237" cy="190059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C5F9111-E016-478A-7F62-61B327DEDD9B}"/>
              </a:ext>
            </a:extLst>
          </p:cNvPr>
          <p:cNvSpPr txBox="1"/>
          <p:nvPr/>
        </p:nvSpPr>
        <p:spPr>
          <a:xfrm>
            <a:off x="2491740" y="6103620"/>
            <a:ext cx="210312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 dirty="0">
                <a:ea typeface="Open Sans"/>
                <a:cs typeface="Open Sans"/>
              </a:rPr>
              <a:t>Picklist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C67BB8-15B9-0F34-10C2-DA062E3960B5}"/>
              </a:ext>
            </a:extLst>
          </p:cNvPr>
          <p:cNvSpPr txBox="1"/>
          <p:nvPr/>
        </p:nvSpPr>
        <p:spPr>
          <a:xfrm>
            <a:off x="7523815" y="6103619"/>
            <a:ext cx="210312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 dirty="0">
                <a:ea typeface="Open Sans"/>
                <a:cs typeface="Open Sans"/>
              </a:rPr>
              <a:t>Web Report</a:t>
            </a:r>
          </a:p>
        </p:txBody>
      </p:sp>
    </p:spTree>
    <p:extLst>
      <p:ext uri="{BB962C8B-B14F-4D97-AF65-F5344CB8AC3E}">
        <p14:creationId xmlns:p14="http://schemas.microsoft.com/office/powerpoint/2010/main" val="479022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Combined Picklist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818" y="1998806"/>
            <a:ext cx="11984182" cy="41781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>
              <a:latin typeface="Calibri"/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ea typeface="Open Sans"/>
              <a:cs typeface="Open Sans"/>
            </a:endParaRPr>
          </a:p>
        </p:txBody>
      </p:sp>
      <p:pic>
        <p:nvPicPr>
          <p:cNvPr id="5" name="Picture 5" descr="Graphical user interface, application, email&#10;&#10;Description automatically generated">
            <a:extLst>
              <a:ext uri="{FF2B5EF4-FFF2-40B4-BE49-F238E27FC236}">
                <a16:creationId xmlns:a16="http://schemas.microsoft.com/office/drawing/2014/main" id="{51E9AFB9-9094-D5A2-135F-536B91E7A6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5871" y="3226790"/>
            <a:ext cx="7933425" cy="2589782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D0FF5EC-8E83-3D8B-D17D-43FB784502D8}"/>
              </a:ext>
            </a:extLst>
          </p:cNvPr>
          <p:cNvSpPr txBox="1"/>
          <p:nvPr/>
        </p:nvSpPr>
        <p:spPr>
          <a:xfrm>
            <a:off x="4576457" y="5916714"/>
            <a:ext cx="302327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 dirty="0">
                <a:ea typeface="Open Sans"/>
                <a:cs typeface="Open Sans"/>
              </a:rPr>
              <a:t>Combined Picklist View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D68CE58-36EF-6D02-ABE5-2FE6FD20392B}"/>
              </a:ext>
            </a:extLst>
          </p:cNvPr>
          <p:cNvSpPr txBox="1">
            <a:spLocks/>
          </p:cNvSpPr>
          <p:nvPr/>
        </p:nvSpPr>
        <p:spPr>
          <a:xfrm>
            <a:off x="236573" y="1998805"/>
            <a:ext cx="11984182" cy="9288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500" b="1" dirty="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Proposed motion: </a:t>
            </a:r>
            <a:endParaRPr lang="en-US" sz="3000" dirty="0">
              <a:ea typeface="Open Sans"/>
              <a:cs typeface="Open Sans"/>
            </a:endParaRPr>
          </a:p>
          <a:p>
            <a:pPr marL="0" indent="0">
              <a:buNone/>
            </a:pPr>
            <a:r>
              <a:rPr lang="en-US" sz="35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Enable the combined Picklist holds view in Leap.</a:t>
            </a:r>
            <a:endParaRPr lang="en-US" sz="3000" b="1">
              <a:ea typeface="Open Sans"/>
              <a:cs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accent1"/>
              </a:solidFill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70176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Warren-Newport Migration Update</a:t>
            </a:r>
          </a:p>
        </p:txBody>
      </p:sp>
    </p:spTree>
    <p:extLst>
      <p:ext uri="{BB962C8B-B14F-4D97-AF65-F5344CB8AC3E}">
        <p14:creationId xmlns:p14="http://schemas.microsoft.com/office/powerpoint/2010/main" val="1069161763"/>
      </p:ext>
    </p:extLst>
  </p:cSld>
  <p:clrMapOvr>
    <a:masterClrMapping/>
  </p:clrMapOvr>
</p:sld>
</file>

<file path=ppt/theme/theme1.xml><?xml version="1.0" encoding="utf-8"?>
<a:theme xmlns:a="http://schemas.openxmlformats.org/drawingml/2006/main" name="CCS-Theme">
  <a:themeElements>
    <a:clrScheme name="Custom 1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00B050"/>
      </a:accent2>
      <a:accent3>
        <a:srgbClr val="F47735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CS-Theme" id="{D8B29484-AAF0-4EFE-B5FA-BD93817055CD}" vid="{BD5692A5-0219-43EB-AB0A-279E88752A3F}"/>
    </a:ext>
  </a:extLst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00B050"/>
      </a:accent2>
      <a:accent3>
        <a:srgbClr val="F47735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Custom 1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00B050"/>
      </a:accent2>
      <a:accent3>
        <a:srgbClr val="F47735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fb2b99-be89-4f45-b37c-be1ef0c04955">
      <Terms xmlns="http://schemas.microsoft.com/office/infopath/2007/PartnerControls"/>
    </lcf76f155ced4ddcb4097134ff3c332f>
    <TaxCatchAll xmlns="49174984-12fa-4a24-9ef6-8a7dc6c2db71" xsi:nil="true"/>
    <SharedWithUsers xmlns="49174984-12fa-4a24-9ef6-8a7dc6c2db71">
      <UserInfo>
        <DisplayName/>
        <AccountId xsi:nil="true"/>
        <AccountType/>
      </UserInfo>
    </SharedWithUsers>
    <MediaLengthInSeconds xmlns="04fb2b99-be89-4f45-b37c-be1ef0c0495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FD8AEDA893740B2E2B561320165F3" ma:contentTypeVersion="16" ma:contentTypeDescription="Create a new document." ma:contentTypeScope="" ma:versionID="c866420877e244c70eb9470a613692b8">
  <xsd:schema xmlns:xsd="http://www.w3.org/2001/XMLSchema" xmlns:xs="http://www.w3.org/2001/XMLSchema" xmlns:p="http://schemas.microsoft.com/office/2006/metadata/properties" xmlns:ns2="49174984-12fa-4a24-9ef6-8a7dc6c2db71" xmlns:ns3="04fb2b99-be89-4f45-b37c-be1ef0c04955" targetNamespace="http://schemas.microsoft.com/office/2006/metadata/properties" ma:root="true" ma:fieldsID="0fce3598c79f3c6131aba85682f8cf75" ns2:_="" ns3:_="">
    <xsd:import namespace="49174984-12fa-4a24-9ef6-8a7dc6c2db71"/>
    <xsd:import namespace="04fb2b99-be89-4f45-b37c-be1ef0c0495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174984-12fa-4a24-9ef6-8a7dc6c2db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eaa66db-708c-4f1a-b3bc-bbce3a8f22fd}" ma:internalName="TaxCatchAll" ma:showField="CatchAllData" ma:web="49174984-12fa-4a24-9ef6-8a7dc6c2db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b99-be89-4f45-b37c-be1ef0c04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48242fc-8867-421b-8d4f-f4d5bb5187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25EBBD-6858-404E-BAC7-C85B6E8B1C73}">
  <ds:schemaRefs>
    <ds:schemaRef ds:uri="1f4a7b86-b388-4593-9eb8-132297e538c0"/>
    <ds:schemaRef ds:uri="fee80435-36fc-4da1-8819-2ce37247b0e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04fb2b99-be89-4f45-b37c-be1ef0c04955"/>
    <ds:schemaRef ds:uri="49174984-12fa-4a24-9ef6-8a7dc6c2db71"/>
  </ds:schemaRefs>
</ds:datastoreItem>
</file>

<file path=customXml/itemProps2.xml><?xml version="1.0" encoding="utf-8"?>
<ds:datastoreItem xmlns:ds="http://schemas.openxmlformats.org/officeDocument/2006/customXml" ds:itemID="{7C7E4A71-762F-4194-90D5-B7DF02FC64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174984-12fa-4a24-9ef6-8a7dc6c2db71"/>
    <ds:schemaRef ds:uri="04fb2b99-be89-4f45-b37c-be1ef0c049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4D23F75-D4B2-4ADA-A2A6-890C1C8285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CCS-Theme</Template>
  <TotalTime>0</TotalTime>
  <Words>0</Words>
  <Application>Microsoft Office PowerPoint</Application>
  <PresentationFormat>Widescreen</PresentationFormat>
  <Paragraphs>0</Paragraphs>
  <Slides>15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CCS-Theme</vt:lpstr>
      <vt:lpstr>1_Office Theme</vt:lpstr>
      <vt:lpstr>2_Office Theme</vt:lpstr>
      <vt:lpstr>Circulation Technical Group</vt:lpstr>
      <vt:lpstr>Polaris 7.4 Setting Changes (ACTION)</vt:lpstr>
      <vt:lpstr>Canceling Holds in Held Status</vt:lpstr>
      <vt:lpstr>Canceling Holds in Held Status</vt:lpstr>
      <vt:lpstr>Combined Picklist View</vt:lpstr>
      <vt:lpstr>Combined Picklist View</vt:lpstr>
      <vt:lpstr>Combined Picklist View</vt:lpstr>
      <vt:lpstr>Combined Picklist View</vt:lpstr>
      <vt:lpstr>Warren-Newport Migration Update</vt:lpstr>
      <vt:lpstr>Warren-Newport Go-Live Schedule</vt:lpstr>
      <vt:lpstr>Warren-Newport Go-Live Preparation</vt:lpstr>
      <vt:lpstr>Offline Review</vt:lpstr>
      <vt:lpstr>Offline Circulation Review</vt:lpstr>
      <vt:lpstr>Offline Circulation Review</vt:lpstr>
      <vt:lpstr>Offline Circulation Review: Local Offline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Circulation Technical Group</dc:title>
  <dc:creator>Kathleen Weiss</dc:creator>
  <cp:lastModifiedBy>Rachel Fischer</cp:lastModifiedBy>
  <cp:revision>414</cp:revision>
  <dcterms:created xsi:type="dcterms:W3CDTF">2022-04-25T17:57:04Z</dcterms:created>
  <dcterms:modified xsi:type="dcterms:W3CDTF">2023-07-18T18:41:47Z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0x010100417FD8AEDA893740B2E2B561320165F3</vt:lpwstr>
  </property>
  <property fmtid="{D5CDD505-2E9C-101B-9397-08002B2CF9AE}" pid="3" name="MediaServiceImageTags">
    <vt:lpwstr/>
  </property>
  <property fmtid="{D5CDD505-2E9C-101B-9397-08002B2CF9AE}" pid="4" name="Order">
    <vt:r8>784500</vt:r8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