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</p:sldMasterIdLst>
  <p:notesMasterIdLst>
    <p:notesMasterId r:id="rId28"/>
  </p:notesMasterIdLst>
  <p:sldIdLst>
    <p:sldId id="256" r:id="rId7"/>
    <p:sldId id="258" r:id="rId8"/>
    <p:sldId id="260" r:id="rId9"/>
    <p:sldId id="268" r:id="rId10"/>
    <p:sldId id="267" r:id="rId11"/>
    <p:sldId id="269" r:id="rId12"/>
    <p:sldId id="261" r:id="rId13"/>
    <p:sldId id="266" r:id="rId14"/>
    <p:sldId id="270" r:id="rId15"/>
    <p:sldId id="271" r:id="rId16"/>
    <p:sldId id="273" r:id="rId17"/>
    <p:sldId id="274" r:id="rId18"/>
    <p:sldId id="272" r:id="rId19"/>
    <p:sldId id="282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53EB0-ED05-5278-7D1D-A8CED764A62E}" v="122" dt="2023-09-13T16:07:54.780"/>
    <p1510:client id="{2567E046-6262-33D4-B5DC-6FAC1747C260}" v="2" dt="2022-07-14T15:29:48.386"/>
    <p1510:client id="{458B0C5F-00E8-4C12-FE69-65C56A5F5151}" v="150" dt="2023-09-12T17:06:41.428"/>
    <p1510:client id="{47AB5F79-04EB-61A9-8013-CD7F1360A160}" v="2" dt="2023-09-15T20:45:32.458"/>
    <p1510:client id="{8A7F191B-AD0D-470A-EFDA-93FBE57F3036}" v="485" dt="2023-06-06T13:32:11.412"/>
    <p1510:client id="{AAB62845-7EC2-D178-D002-0C203D728D9E}" v="249" dt="2023-06-05T16:44:35.965"/>
    <p1510:client id="{F63F8856-9F31-84C4-C699-E50D811C3503}" v="836" dt="2023-09-11T22:55:58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07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320E-4403-4B3E-A14E-D6C85ABCCDC2}" type="datetimeFigureOut"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60AA3-0073-48C7-9C8A-7A4D8997B0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91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70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54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29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44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4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23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25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354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65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90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256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22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35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6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26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98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87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60AA3-0073-48C7-9C8A-7A4D8997B0F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2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-5542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0252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4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ECA54E"/>
              </a:gs>
              <a:gs pos="100000">
                <a:srgbClr val="DE831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DE831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DE831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42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8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2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89C43A"/>
              </a:gs>
              <a:gs pos="100000">
                <a:srgbClr val="4A6B1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89C43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9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7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89C43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C6E-2B39-4BD1-878E-9EAC5977B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861" y="0"/>
            <a:ext cx="11805139" cy="2387600"/>
          </a:xfrm>
        </p:spPr>
        <p:txBody>
          <a:bodyPr>
            <a:normAutofit/>
          </a:bodyPr>
          <a:lstStyle/>
          <a:p>
            <a:r>
              <a:rPr lang="en-US" sz="4800" dirty="0">
                <a:ea typeface="Verdana"/>
              </a:rPr>
              <a:t>Circulation/ILL Advisory Group</a:t>
            </a:r>
            <a:endParaRPr lang="en-US" dirty="0">
              <a:ea typeface="Verdan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A3F2-EB2A-4812-9B95-7F38E4DC4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222" y="2387600"/>
            <a:ext cx="11805778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Open Sans"/>
                <a:cs typeface="Open Sans"/>
              </a:rPr>
              <a:t>September 15,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5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Manual Item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" y="1998806"/>
            <a:ext cx="11984182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chemeClr val="accent5"/>
                </a:solidFill>
                <a:latin typeface="Calibri"/>
                <a:ea typeface="Open Sans"/>
                <a:cs typeface="Calibri Light"/>
              </a:rPr>
              <a:t>Draft Guidelines</a:t>
            </a:r>
            <a:endParaRPr lang="en-US">
              <a:solidFill>
                <a:schemeClr val="accent5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 Light"/>
              </a:rPr>
            </a:b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 Light"/>
              </a:rPr>
              <a:t>Polaris will issue an automated bill notice when an item reaches 45 days overdue. If a library intends to manually contact patrons over billed items in addition to automated notices, efforts should be limited to patrons registered to their library or non-CCS reciprocal borrowers who checked out from their location. The library should not contact patrons registered to another CCS library.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Calibri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17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</a:rPr>
              <a:t>Patron Record Single Name Only</a:t>
            </a:r>
            <a:endParaRPr lang="en-US" sz="1100" b="0" dirty="0">
              <a:solidFill>
                <a:srgbClr val="000000"/>
              </a:solidFill>
              <a:latin typeface="Calibri"/>
              <a:ea typeface="Verdan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546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Single Name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" y="1998806"/>
            <a:ext cx="11984182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Current</a:t>
            </a:r>
            <a:r>
              <a:rPr lang="en-US" sz="3200" dirty="0">
                <a:latin typeface="Calibri"/>
                <a:ea typeface="Open Sans"/>
                <a:cs typeface="Open Sans"/>
              </a:rPr>
              <a:t>:</a:t>
            </a:r>
            <a:r>
              <a:rPr lang="en-US" sz="3200" b="1" dirty="0">
                <a:latin typeface="Calibri"/>
                <a:ea typeface="Open Sans"/>
                <a:cs typeface="Open Sans"/>
              </a:rPr>
              <a:t> </a:t>
            </a:r>
            <a:r>
              <a:rPr lang="en-US" sz="3200" dirty="0">
                <a:latin typeface="Calibri"/>
                <a:ea typeface="Open Sans"/>
                <a:cs typeface="Open Sans"/>
              </a:rPr>
              <a:t>Polaris requires both a First Name and Last Name in patron record</a:t>
            </a:r>
            <a:endParaRPr lang="en-US" sz="3200" b="1" dirty="0">
              <a:solidFill>
                <a:schemeClr val="accent1"/>
              </a:solidFill>
              <a:latin typeface="Calibri"/>
              <a:ea typeface="Open Sans"/>
              <a:cs typeface="Open Sans"/>
            </a:endParaRPr>
          </a:p>
          <a:p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New Option:</a:t>
            </a:r>
            <a:r>
              <a:rPr lang="en-US" sz="3200" dirty="0">
                <a:latin typeface="Calibri"/>
                <a:ea typeface="Open Sans"/>
                <a:cs typeface="Open Sans"/>
              </a:rPr>
              <a:t> Last Name is only required field; First Name is optional</a:t>
            </a:r>
            <a:endParaRPr lang="en-US" sz="3200" b="1" dirty="0">
              <a:solidFill>
                <a:schemeClr val="accent1"/>
              </a:solidFill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  <p:pic>
        <p:nvPicPr>
          <p:cNvPr id="4" name="Picture 3" descr="A screenshot of a search box&#10;&#10;Description automatically generated">
            <a:extLst>
              <a:ext uri="{FF2B5EF4-FFF2-40B4-BE49-F238E27FC236}">
                <a16:creationId xmlns:a16="http://schemas.microsoft.com/office/drawing/2014/main" id="{7F2260B7-77C2-677D-5ECF-9ABC7B609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7293" y="3898984"/>
            <a:ext cx="7923914" cy="216067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68273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Single Name Only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FCEBA8-5F83-847D-DF91-F6D8ACDEF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811" y="2041285"/>
            <a:ext cx="11818189" cy="41356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alibri"/>
                <a:ea typeface="+mn-lt"/>
                <a:cs typeface="+mn-lt"/>
              </a:rPr>
              <a:t>When a record without data in the first name field is saved, Leap will display an </a:t>
            </a:r>
            <a:r>
              <a:rPr lang="en-US" sz="3200" b="1" dirty="0">
                <a:solidFill>
                  <a:schemeClr val="accent5"/>
                </a:solidFill>
                <a:latin typeface="Calibri"/>
                <a:ea typeface="+mn-lt"/>
                <a:cs typeface="+mn-lt"/>
              </a:rPr>
              <a:t>alert for verification</a:t>
            </a:r>
            <a:r>
              <a:rPr lang="en-US" sz="3200" dirty="0">
                <a:latin typeface="Calibri"/>
                <a:ea typeface="+mn-lt"/>
                <a:cs typeface="+mn-lt"/>
              </a:rPr>
              <a:t>.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4C0093DA-B232-1E02-189E-FE0C47A28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09" y="3686948"/>
            <a:ext cx="10550105" cy="203597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7577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Single Name Only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148050-1D6C-407B-9FCC-6C5DE7486550}"/>
              </a:ext>
            </a:extLst>
          </p:cNvPr>
          <p:cNvSpPr txBox="1"/>
          <p:nvPr/>
        </p:nvSpPr>
        <p:spPr>
          <a:xfrm>
            <a:off x="378678" y="2170539"/>
            <a:ext cx="1104313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latin typeface="Calibri"/>
                <a:cs typeface="Calibri"/>
              </a:rPr>
              <a:t>Or, staff can select a </a:t>
            </a:r>
            <a:r>
              <a:rPr lang="en-US" sz="3200" b="1" dirty="0">
                <a:solidFill>
                  <a:schemeClr val="accent5"/>
                </a:solidFill>
                <a:latin typeface="Calibri"/>
                <a:cs typeface="Calibri"/>
              </a:rPr>
              <a:t>“Use Single Name Field”</a:t>
            </a:r>
            <a:r>
              <a:rPr lang="en-US" sz="3200" dirty="0">
                <a:latin typeface="Calibri"/>
                <a:cs typeface="Calibri"/>
              </a:rPr>
              <a:t> checkbox in the patron registration </a:t>
            </a:r>
            <a:r>
              <a:rPr lang="en-US" sz="3200" dirty="0" err="1">
                <a:latin typeface="Calibri"/>
                <a:cs typeface="Calibri"/>
              </a:rPr>
              <a:t>workform</a:t>
            </a:r>
            <a:r>
              <a:rPr lang="en-US" sz="3200" dirty="0">
                <a:latin typeface="Calibri"/>
                <a:cs typeface="Calibri"/>
              </a:rPr>
              <a:t> to disable First and Middle name fields.</a:t>
            </a:r>
            <a:endParaRPr lang="en-US" sz="3200" dirty="0" err="1"/>
          </a:p>
        </p:txBody>
      </p:sp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D5FC58BA-9314-EC3F-F39D-B1529DEB4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395" y="3739378"/>
            <a:ext cx="7272067" cy="230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3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</a:rPr>
              <a:t>Patron Record Single Name Only:</a:t>
            </a:r>
            <a:br>
              <a:rPr lang="en-US" dirty="0">
                <a:ea typeface="Verdana"/>
              </a:rPr>
            </a:br>
            <a:br>
              <a:rPr lang="en-US" dirty="0">
                <a:ea typeface="Verdana"/>
              </a:rPr>
            </a:br>
            <a:r>
              <a:rPr lang="en-US" dirty="0">
                <a:ea typeface="Verdana"/>
              </a:rPr>
              <a:t>ILL for CCSB</a:t>
            </a:r>
            <a:endParaRPr lang="en-US" sz="1100" b="0" dirty="0">
              <a:solidFill>
                <a:srgbClr val="000000"/>
              </a:solidFill>
              <a:latin typeface="Calibri"/>
              <a:ea typeface="Verdan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268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Single Name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" y="1998806"/>
            <a:ext cx="11984182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Current Practice</a:t>
            </a:r>
            <a:r>
              <a:rPr lang="en-US" sz="3200" dirty="0">
                <a:latin typeface="Calibri"/>
                <a:ea typeface="Open Sans"/>
                <a:cs typeface="Open Sans"/>
              </a:rPr>
              <a:t>:</a:t>
            </a:r>
            <a:r>
              <a:rPr lang="en-US" sz="3200" b="1" dirty="0">
                <a:latin typeface="Calibri"/>
                <a:ea typeface="Open Sans"/>
                <a:cs typeface="Open Sans"/>
              </a:rPr>
              <a:t> </a:t>
            </a:r>
            <a:r>
              <a:rPr lang="en-US" sz="3200" dirty="0">
                <a:latin typeface="Calibri"/>
                <a:ea typeface="Open Sans"/>
                <a:cs typeface="Open Sans"/>
              </a:rPr>
              <a:t>Split the institution's name</a:t>
            </a:r>
            <a:endParaRPr lang="en-US" sz="3200" dirty="0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559C5C47-B2AF-8BA8-CDCA-A8F7B9F782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170937"/>
              </p:ext>
            </p:extLst>
          </p:nvPr>
        </p:nvGraphicFramePr>
        <p:xfrm>
          <a:off x="1437736" y="2846717"/>
          <a:ext cx="9321549" cy="3180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447">
                  <a:extLst>
                    <a:ext uri="{9D8B030D-6E8A-4147-A177-3AD203B41FA5}">
                      <a16:colId xmlns:a16="http://schemas.microsoft.com/office/drawing/2014/main" val="274329823"/>
                    </a:ext>
                  </a:extLst>
                </a:gridCol>
                <a:gridCol w="2747971">
                  <a:extLst>
                    <a:ext uri="{9D8B030D-6E8A-4147-A177-3AD203B41FA5}">
                      <a16:colId xmlns:a16="http://schemas.microsoft.com/office/drawing/2014/main" val="580152109"/>
                    </a:ext>
                  </a:extLst>
                </a:gridCol>
                <a:gridCol w="4499131">
                  <a:extLst>
                    <a:ext uri="{9D8B030D-6E8A-4147-A177-3AD203B41FA5}">
                      <a16:colId xmlns:a16="http://schemas.microsoft.com/office/drawing/2014/main" val="1680792792"/>
                    </a:ext>
                  </a:extLst>
                </a:gridCol>
              </a:tblGrid>
              <a:tr h="622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First Name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Middle Name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Last Name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799768"/>
                  </a:ext>
                </a:extLst>
              </a:tr>
              <a:tr h="11061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(XGV)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800" dirty="0">
                        <a:effectLst/>
                      </a:endParaRPr>
                    </a:p>
                    <a:p>
                      <a:pPr algn="ctr" rtl="0" fontAlgn="base"/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Naperville Public Library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687141"/>
                  </a:ext>
                </a:extLst>
              </a:tr>
              <a:tr h="8296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(NWU)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Pritzker Legal Research Center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Northwestern University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78532"/>
                  </a:ext>
                </a:extLst>
              </a:tr>
              <a:tr h="622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(EIU)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Booth Library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Eastern Illinois University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703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1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Single Name Only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A92E4CE-01D6-793A-C50D-D96952DC1B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654758"/>
              </p:ext>
            </p:extLst>
          </p:nvPr>
        </p:nvGraphicFramePr>
        <p:xfrm>
          <a:off x="832338" y="2672861"/>
          <a:ext cx="1076763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270">
                  <a:extLst>
                    <a:ext uri="{9D8B030D-6E8A-4147-A177-3AD203B41FA5}">
                      <a16:colId xmlns:a16="http://schemas.microsoft.com/office/drawing/2014/main" val="274329823"/>
                    </a:ext>
                  </a:extLst>
                </a:gridCol>
                <a:gridCol w="1771450">
                  <a:extLst>
                    <a:ext uri="{9D8B030D-6E8A-4147-A177-3AD203B41FA5}">
                      <a16:colId xmlns:a16="http://schemas.microsoft.com/office/drawing/2014/main" val="580152109"/>
                    </a:ext>
                  </a:extLst>
                </a:gridCol>
                <a:gridCol w="2900316">
                  <a:extLst>
                    <a:ext uri="{9D8B030D-6E8A-4147-A177-3AD203B41FA5}">
                      <a16:colId xmlns:a16="http://schemas.microsoft.com/office/drawing/2014/main" val="1680792792"/>
                    </a:ext>
                  </a:extLst>
                </a:gridCol>
                <a:gridCol w="468911">
                  <a:extLst>
                    <a:ext uri="{9D8B030D-6E8A-4147-A177-3AD203B41FA5}">
                      <a16:colId xmlns:a16="http://schemas.microsoft.com/office/drawing/2014/main" val="3327452687"/>
                    </a:ext>
                  </a:extLst>
                </a:gridCol>
                <a:gridCol w="4289690">
                  <a:extLst>
                    <a:ext uri="{9D8B030D-6E8A-4147-A177-3AD203B41FA5}">
                      <a16:colId xmlns:a16="http://schemas.microsoft.com/office/drawing/2014/main" val="2586085"/>
                    </a:ext>
                  </a:extLst>
                </a:gridCol>
              </a:tblGrid>
              <a:tr h="4140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First Name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Middle Name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Last Name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>
                        <a:effectLst/>
                      </a:endParaRPr>
                    </a:p>
                    <a:p>
                      <a:pPr algn="ctr" rtl="0" fontAlgn="base"/>
                      <a:endParaRPr lang="en-US" dirty="0"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Single Name Only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799768"/>
                  </a:ext>
                </a:extLst>
              </a:tr>
              <a:tr h="4140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(XGV)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800" dirty="0">
                        <a:effectLst/>
                      </a:endParaRPr>
                    </a:p>
                    <a:p>
                      <a:pPr algn="ctr" rtl="0" fontAlgn="base"/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Naperville Public Library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800" dirty="0">
                        <a:effectLst/>
                      </a:endParaRPr>
                    </a:p>
                    <a:p>
                      <a:pPr algn="ctr" rtl="0" fontAlgn="base"/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(XGV) Naperville Public Library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687141"/>
                  </a:ext>
                </a:extLst>
              </a:tr>
              <a:tr h="4140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(NWU)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Pritzker Legal Research Center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Northwestern University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800" dirty="0">
                        <a:effectLst/>
                      </a:endParaRPr>
                    </a:p>
                    <a:p>
                      <a:pPr algn="ctr" rtl="0" fontAlgn="base"/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(NWU) Pritzker Legal Research Center Northwestern University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78532"/>
                  </a:ext>
                </a:extLst>
              </a:tr>
              <a:tr h="4140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(EIU)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Booth Library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Eastern Illinois University 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800" dirty="0">
                        <a:effectLst/>
                      </a:endParaRPr>
                    </a:p>
                    <a:p>
                      <a:pPr algn="ctr" rtl="0" fontAlgn="base"/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Calibri"/>
                        </a:rPr>
                        <a:t>(EIU) Booth Library Eastern Illinois University </a:t>
                      </a:r>
                      <a:endParaRPr lang="en-US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703240"/>
                  </a:ext>
                </a:extLst>
              </a:tr>
            </a:tbl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14852B02-294A-528A-090C-5578491CA8F5}"/>
              </a:ext>
            </a:extLst>
          </p:cNvPr>
          <p:cNvSpPr/>
          <p:nvPr/>
        </p:nvSpPr>
        <p:spPr>
          <a:xfrm>
            <a:off x="9214273" y="1857172"/>
            <a:ext cx="560716" cy="64698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0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</a:rPr>
              <a:t>Patron Record Single Name Only:</a:t>
            </a:r>
            <a:br>
              <a:rPr lang="en-US" dirty="0">
                <a:ea typeface="Verdana"/>
              </a:rPr>
            </a:br>
            <a:br>
              <a:rPr lang="en-US" dirty="0">
                <a:ea typeface="Verdana"/>
              </a:rPr>
            </a:br>
            <a:r>
              <a:rPr lang="en-US" dirty="0">
                <a:ea typeface="Verdana"/>
              </a:rPr>
              <a:t>All Other CCS Branches</a:t>
            </a:r>
            <a:endParaRPr lang="en-US" dirty="0">
              <a:solidFill>
                <a:srgbClr val="FFFFFF"/>
              </a:solidFill>
              <a:latin typeface="Verdana"/>
              <a:ea typeface="Verdan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801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Patron Record Single Name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" y="1998806"/>
            <a:ext cx="11984182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Current Practice:</a:t>
            </a:r>
            <a:r>
              <a:rPr lang="en-US" sz="3200" b="1" dirty="0">
                <a:latin typeface="Calibri"/>
                <a:ea typeface="Open Sans"/>
                <a:cs typeface="Open Sans"/>
              </a:rPr>
              <a:t> </a:t>
            </a:r>
            <a:r>
              <a:rPr lang="en-US" sz="3200" b="1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+mn-lt"/>
                <a:cs typeface="+mn-lt"/>
              </a:rPr>
              <a:t>Libraries may currently employ different practices for inputting mononym and institutional names.</a:t>
            </a:r>
            <a:endParaRPr lang="en-US" sz="3200" dirty="0">
              <a:latin typeface="Calibri"/>
              <a:ea typeface="+mn-lt"/>
              <a:cs typeface="+mn-lt"/>
            </a:endParaRPr>
          </a:p>
          <a:p>
            <a:endParaRPr lang="en-US" sz="3200" dirty="0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  <a:p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If Enabled: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Open Sans"/>
                <a:cs typeface="Open Sans"/>
              </a:rPr>
              <a:t> CCS would enable for all branches. Branches could choose to use a single name for a patron record if appropriate.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87848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Verdana"/>
              </a:rPr>
              <a:t>Overview of the Circulation/ILL Advisory Group</a:t>
            </a:r>
          </a:p>
        </p:txBody>
      </p:sp>
    </p:spTree>
    <p:extLst>
      <p:ext uri="{BB962C8B-B14F-4D97-AF65-F5344CB8AC3E}">
        <p14:creationId xmlns:p14="http://schemas.microsoft.com/office/powerpoint/2010/main" val="1031866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Verdana"/>
              </a:rPr>
              <a:t>MessageBee</a:t>
            </a:r>
            <a:r>
              <a:rPr lang="en-US" dirty="0">
                <a:ea typeface="Verdana"/>
              </a:rPr>
              <a:t> Automated Non-Blocking Note</a:t>
            </a:r>
          </a:p>
        </p:txBody>
      </p:sp>
    </p:spTree>
    <p:extLst>
      <p:ext uri="{BB962C8B-B14F-4D97-AF65-F5344CB8AC3E}">
        <p14:creationId xmlns:p14="http://schemas.microsoft.com/office/powerpoint/2010/main" val="120127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MessageBee</a:t>
            </a:r>
            <a:r>
              <a:rPr lang="en-US" sz="4000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 Automated Non-Blocking Note</a:t>
            </a:r>
            <a:endParaRPr lang="en-US" dirty="0">
              <a:solidFill>
                <a:srgbClr val="FFFFFF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649" y="1998806"/>
            <a:ext cx="10269075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alibri"/>
                <a:ea typeface="Open Sans"/>
                <a:cs typeface="Calibri"/>
              </a:rPr>
              <a:t>MessageBee</a:t>
            </a:r>
            <a:r>
              <a:rPr lang="en-US" dirty="0">
                <a:latin typeface="Calibri"/>
                <a:ea typeface="Open Sans"/>
                <a:cs typeface="Calibri"/>
              </a:rPr>
              <a:t> supports an option to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add a non-blocking note</a:t>
            </a:r>
            <a:r>
              <a:rPr lang="en-US" dirty="0">
                <a:latin typeface="Calibri"/>
                <a:ea typeface="Open Sans"/>
                <a:cs typeface="Calibri"/>
              </a:rPr>
              <a:t> to the patron’s record if it detects a bounced </a:t>
            </a:r>
            <a:r>
              <a:rPr lang="en-US" dirty="0">
                <a:latin typeface="Calibri"/>
                <a:ea typeface="+mn-lt"/>
                <a:cs typeface="Calibri"/>
              </a:rPr>
              <a:t>message</a:t>
            </a:r>
            <a:r>
              <a:rPr lang="en-US" dirty="0">
                <a:latin typeface="Calibri"/>
                <a:ea typeface="Open Sans"/>
                <a:cs typeface="Calibri"/>
              </a:rPr>
              <a:t>:</a:t>
            </a:r>
          </a:p>
          <a:p>
            <a:pPr marL="0" indent="0">
              <a:buNone/>
            </a:pPr>
            <a:endParaRPr lang="en-US" dirty="0">
              <a:latin typeface="Calibri"/>
              <a:ea typeface="+mn-lt"/>
              <a:cs typeface="Calibri"/>
            </a:endParaRPr>
          </a:p>
          <a:p>
            <a:pPr marL="0" indent="0" algn="ctr">
              <a:buNone/>
            </a:pPr>
            <a:r>
              <a:rPr lang="en-US" i="1" dirty="0">
                <a:latin typeface="Calibri"/>
                <a:ea typeface="+mn-lt"/>
                <a:cs typeface="Calibri"/>
              </a:rPr>
              <a:t>“[DATE] – Notification to [###-###-####] bounced." </a:t>
            </a:r>
            <a:endParaRPr lang="en-US" dirty="0"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b="1" dirty="0">
              <a:solidFill>
                <a:srgbClr val="0065A4"/>
              </a:solidFill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ea typeface="Open Sans"/>
                <a:cs typeface="Open Sans"/>
              </a:rPr>
              <a:t>The note text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cannot</a:t>
            </a:r>
            <a:r>
              <a:rPr lang="en-US" dirty="0">
                <a:latin typeface="Calibri"/>
                <a:ea typeface="Open Sans"/>
                <a:cs typeface="Open Sans"/>
              </a:rPr>
              <a:t> be customized.</a:t>
            </a:r>
          </a:p>
        </p:txBody>
      </p:sp>
      <p:pic>
        <p:nvPicPr>
          <p:cNvPr id="4" name="Graphic 3" descr="Chat bubble with solid fill">
            <a:extLst>
              <a:ext uri="{FF2B5EF4-FFF2-40B4-BE49-F238E27FC236}">
                <a16:creationId xmlns:a16="http://schemas.microsoft.com/office/drawing/2014/main" id="{0C5B1331-2531-0740-132C-315FDA876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7908" y="1998784"/>
            <a:ext cx="644770" cy="656493"/>
          </a:xfrm>
          <a:prstGeom prst="rect">
            <a:avLst/>
          </a:prstGeom>
        </p:spPr>
      </p:pic>
      <p:pic>
        <p:nvPicPr>
          <p:cNvPr id="5" name="Graphic 4" descr="Chat bubble with solid fill">
            <a:extLst>
              <a:ext uri="{FF2B5EF4-FFF2-40B4-BE49-F238E27FC236}">
                <a16:creationId xmlns:a16="http://schemas.microsoft.com/office/drawing/2014/main" id="{FB3074A7-7BEF-38C9-7243-8B37E7C8EC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7907" y="4278812"/>
            <a:ext cx="644770" cy="65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2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1"/>
            <a:ext cx="11980985" cy="17024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Circulation/ILL Advisory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506" y="1836895"/>
            <a:ext cx="11227268" cy="42250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Calibri"/>
                <a:ea typeface="Open Sans"/>
                <a:cs typeface="Calibri"/>
              </a:rPr>
              <a:t>Advisory groups:</a:t>
            </a:r>
            <a:endParaRPr lang="en-US" sz="3200" dirty="0"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latin typeface="Calibri"/>
              <a:ea typeface="Open Sans"/>
              <a:cs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Consult</a:t>
            </a:r>
            <a:r>
              <a:rPr lang="en-US" sz="3200" dirty="0">
                <a:latin typeface="Calibri"/>
                <a:ea typeface="Open Sans"/>
                <a:cs typeface="Calibri"/>
              </a:rPr>
              <a:t> with CCS on 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potential system configuration changes</a:t>
            </a:r>
            <a:endParaRPr lang="en-US" sz="32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     </a:t>
            </a:r>
            <a:endParaRPr lang="en-US" sz="11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Assist with</a:t>
            </a:r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 research 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and </a:t>
            </a:r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testing</a:t>
            </a:r>
            <a:endParaRPr lang="en-US" sz="3200" dirty="0">
              <a:solidFill>
                <a:schemeClr val="accent5"/>
              </a:solidFill>
              <a:latin typeface="Calibri"/>
              <a:ea typeface="Open Sans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 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Recommend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 policy changes and best practices to their associated technical groups</a:t>
            </a:r>
            <a:endParaRPr lang="en-US" sz="3200" dirty="0">
              <a:ea typeface="Open Sans"/>
              <a:cs typeface="Open Sans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sz="3200" b="1" dirty="0">
              <a:solidFill>
                <a:srgbClr val="0065A4"/>
              </a:solidFill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  <p:pic>
        <p:nvPicPr>
          <p:cNvPr id="4" name="Graphic 3" descr="Meeting with solid fill">
            <a:extLst>
              <a:ext uri="{FF2B5EF4-FFF2-40B4-BE49-F238E27FC236}">
                <a16:creationId xmlns:a16="http://schemas.microsoft.com/office/drawing/2014/main" id="{75D5801C-7EEE-5B9A-C448-9F214509CD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2310" y="1692215"/>
            <a:ext cx="741872" cy="75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2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1"/>
            <a:ext cx="11980985" cy="17024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Circulation/ILL Advisory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466" y="1951914"/>
            <a:ext cx="11313534" cy="42250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Calibri"/>
                <a:ea typeface="Open Sans"/>
                <a:cs typeface="Calibri"/>
              </a:rPr>
              <a:t>Advisory group members are expected to: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Calibri"/>
              <a:ea typeface="Open Sans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Open Sans"/>
                <a:cs typeface="Calibri"/>
              </a:rPr>
              <a:t>Use their expertise and knowledge to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represent</a:t>
            </a:r>
            <a:r>
              <a:rPr lang="en-US" dirty="0">
                <a:latin typeface="Calibri"/>
                <a:ea typeface="Open Sans"/>
                <a:cs typeface="Calibri"/>
              </a:rPr>
              <a:t> the CCS community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Calibri"/>
                <a:ea typeface="Open Sans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Open Sans"/>
                <a:cs typeface="Calibri"/>
              </a:rPr>
              <a:t>Participate in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4 advisory group meetings</a:t>
            </a:r>
            <a:r>
              <a:rPr lang="en-US" dirty="0">
                <a:latin typeface="Calibri"/>
                <a:ea typeface="Open Sans"/>
                <a:cs typeface="Calibri"/>
              </a:rPr>
              <a:t> per year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Calibri"/>
                <a:ea typeface="Open Sans"/>
                <a:cs typeface="Calibri"/>
              </a:rPr>
              <a:t> 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Open Sans"/>
                <a:cs typeface="Calibri"/>
              </a:rPr>
              <a:t>Participate in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4 associated technical group meetings</a:t>
            </a:r>
            <a:r>
              <a:rPr lang="en-US" dirty="0">
                <a:latin typeface="Calibri"/>
                <a:ea typeface="Open Sans"/>
                <a:cs typeface="Calibri"/>
              </a:rPr>
              <a:t> per year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Calibri"/>
                <a:ea typeface="Open Sans"/>
                <a:cs typeface="Calibri"/>
              </a:rPr>
              <a:t>  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Open Sans"/>
                <a:cs typeface="Calibri"/>
              </a:rPr>
              <a:t>Engage in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online, asynchronous conversation</a:t>
            </a:r>
            <a:r>
              <a:rPr lang="en-US" dirty="0">
                <a:latin typeface="Calibri"/>
                <a:ea typeface="Open Sans"/>
                <a:cs typeface="Calibri"/>
              </a:rPr>
              <a:t>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and research</a:t>
            </a:r>
            <a:r>
              <a:rPr lang="en-US" dirty="0">
                <a:latin typeface="Calibri"/>
                <a:ea typeface="Open Sans"/>
                <a:cs typeface="Calibri"/>
              </a:rPr>
              <a:t> between meetings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Calibri"/>
                <a:ea typeface="Open Sans"/>
                <a:cs typeface="Calibri"/>
              </a:rPr>
              <a:t>  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Open Sans"/>
                <a:cs typeface="Calibri"/>
              </a:rPr>
              <a:t>Work with CCS staff to present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 findings and recommendations</a:t>
            </a:r>
            <a:r>
              <a:rPr lang="en-US" dirty="0">
                <a:latin typeface="Calibri"/>
                <a:ea typeface="Open Sans"/>
                <a:cs typeface="Calibri"/>
              </a:rPr>
              <a:t> as </a:t>
            </a: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needed.</a:t>
            </a:r>
          </a:p>
          <a:p>
            <a:endParaRPr lang="en-US" sz="3200" b="1" dirty="0">
              <a:solidFill>
                <a:schemeClr val="accent1"/>
              </a:solidFill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  <p:pic>
        <p:nvPicPr>
          <p:cNvPr id="4" name="Graphic 3" descr="Online meeting with solid fill">
            <a:extLst>
              <a:ext uri="{FF2B5EF4-FFF2-40B4-BE49-F238E27FC236}">
                <a16:creationId xmlns:a16="http://schemas.microsoft.com/office/drawing/2014/main" id="{A2F855E5-35A3-A09B-DB1E-735755AE9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158" y="1951008"/>
            <a:ext cx="669986" cy="68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3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1"/>
            <a:ext cx="11980985" cy="17024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Circulation/ILL Advisory Group</a:t>
            </a:r>
          </a:p>
        </p:txBody>
      </p:sp>
      <p:pic>
        <p:nvPicPr>
          <p:cNvPr id="6" name="Content Placeholder 5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716D0BEA-D910-D8AF-DFE1-4DB0CB14DF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42975" y="2007638"/>
            <a:ext cx="10306050" cy="4057650"/>
          </a:xfrm>
        </p:spPr>
      </p:pic>
    </p:spTree>
    <p:extLst>
      <p:ext uri="{BB962C8B-B14F-4D97-AF65-F5344CB8AC3E}">
        <p14:creationId xmlns:p14="http://schemas.microsoft.com/office/powerpoint/2010/main" val="77422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1"/>
            <a:ext cx="11980985" cy="17024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Circulation/ILL Advisory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87" y="1951914"/>
            <a:ext cx="11644213" cy="422504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sz="3200" dirty="0">
                <a:solidFill>
                  <a:srgbClr val="2F5496"/>
                </a:solidFill>
                <a:latin typeface="Calibri"/>
                <a:ea typeface="Open Sans"/>
                <a:cs typeface="Calibri Light"/>
              </a:rPr>
              <a:t>2023-2024 Meeting Dates</a:t>
            </a:r>
          </a:p>
          <a:p>
            <a:pPr>
              <a:buNone/>
            </a:pPr>
            <a:r>
              <a:rPr lang="en-US" dirty="0">
                <a:latin typeface="Calibri"/>
                <a:ea typeface="Open Sans"/>
                <a:cs typeface="Calibri"/>
              </a:rPr>
              <a:t>All meetings will be held virtually via Zoom</a:t>
            </a:r>
          </a:p>
          <a:p>
            <a:pPr>
              <a:buFont typeface="Arial"/>
            </a:pPr>
            <a:r>
              <a:rPr lang="en-US" dirty="0">
                <a:latin typeface="Calibri"/>
                <a:ea typeface="Open Sans"/>
                <a:cs typeface="Calibri"/>
              </a:rPr>
              <a:t>September 15, 2023 (9:30-11:30)</a:t>
            </a:r>
          </a:p>
          <a:p>
            <a:pPr>
              <a:buFont typeface="Arial"/>
            </a:pPr>
            <a:r>
              <a:rPr lang="en-US" dirty="0">
                <a:latin typeface="Calibri"/>
                <a:ea typeface="Open Sans"/>
                <a:cs typeface="Calibri"/>
              </a:rPr>
              <a:t>December 15, 2023 (9:30-11:30)</a:t>
            </a:r>
          </a:p>
          <a:p>
            <a:pPr>
              <a:buFont typeface="Arial"/>
            </a:pPr>
            <a:r>
              <a:rPr lang="en-US" dirty="0">
                <a:latin typeface="Calibri"/>
                <a:ea typeface="Open Sans"/>
                <a:cs typeface="Calibri"/>
              </a:rPr>
              <a:t>March 8, 2024 (9:30-11:30)</a:t>
            </a:r>
          </a:p>
          <a:p>
            <a:pPr>
              <a:buFont typeface="Arial"/>
            </a:pPr>
            <a:r>
              <a:rPr lang="en-US" dirty="0">
                <a:latin typeface="Calibri"/>
                <a:ea typeface="Open Sans"/>
                <a:cs typeface="Calibri"/>
              </a:rPr>
              <a:t>June 14, 2024 (9:30-11:30)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endParaRPr lang="en-US" sz="3200" b="1" dirty="0">
              <a:solidFill>
                <a:schemeClr val="accent1"/>
              </a:solidFill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457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Verdana"/>
              </a:rPr>
              <a:t>Manual Item Recovery in CCS 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6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Manual Item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" y="1998806"/>
            <a:ext cx="11984182" cy="4178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ea typeface="Open Sans"/>
                <a:cs typeface="Calibri"/>
              </a:rPr>
              <a:t>Some CCS libraires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manually reach out</a:t>
            </a:r>
            <a:r>
              <a:rPr lang="en-US" dirty="0">
                <a:latin typeface="Calibri"/>
                <a:ea typeface="Open Sans"/>
                <a:cs typeface="Calibri"/>
              </a:rPr>
              <a:t> to patrons with Lost items to encourage item recovery. These efforts are in addition to the Polaris automatic bill notice at 45 days overdue. At</a:t>
            </a: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 this time, </a:t>
            </a:r>
            <a:r>
              <a:rPr lang="en-US" dirty="0">
                <a:latin typeface="Calibri"/>
                <a:ea typeface="Open Sans"/>
                <a:cs typeface="Calibri"/>
              </a:rPr>
              <a:t>there are no system-wide </a:t>
            </a: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guidelines </a:t>
            </a:r>
            <a:r>
              <a:rPr lang="en-US" dirty="0">
                <a:latin typeface="Calibri"/>
                <a:ea typeface="Open Sans"/>
                <a:cs typeface="Calibri"/>
              </a:rPr>
              <a:t>around manual item recovery. </a:t>
            </a:r>
            <a:endParaRPr lang="en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alibri"/>
                <a:ea typeface="Open Sans"/>
                <a:cs typeface="Open Sans"/>
              </a:rPr>
              <a:t>Examples:</a:t>
            </a:r>
          </a:p>
          <a:p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Open Sans"/>
              </a:rPr>
              <a:t>Contact if transaction library</a:t>
            </a:r>
          </a:p>
          <a:p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Open Sans"/>
              </a:rPr>
              <a:t>Contact if patron is registered to your library</a:t>
            </a:r>
          </a:p>
          <a:p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Contact if transaction library or if patron is registered to your library</a:t>
            </a:r>
            <a:endParaRPr lang="en-US" dirty="0">
              <a:solidFill>
                <a:srgbClr val="000000"/>
              </a:solidFill>
              <a:latin typeface="Calibri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8397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81556-7050-0A44-8CD4-9FF49480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Verdana"/>
                <a:ea typeface="Verdana"/>
                <a:cs typeface="Calibri"/>
              </a:rPr>
              <a:t>Manual Item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4D6C-B77B-BB4A-9B5C-365C7E4D9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063" y="1970051"/>
            <a:ext cx="11250937" cy="417815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Circ/ILL Advisory Committee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 discussed</a:t>
            </a: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 at June meeting</a:t>
            </a:r>
            <a:endParaRPr lang="en-US">
              <a:ea typeface="Open Sans"/>
              <a:cs typeface="Open Sans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Determined guidelines on manual item recovery would be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helpful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Discussion taken to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Executive Committee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Executive Committee also agreed we should have guidelines and that guidelines should be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consistent</a:t>
            </a:r>
            <a:r>
              <a:rPr lang="en-US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 with how patrons are </a:t>
            </a:r>
            <a:r>
              <a:rPr lang="en-US" b="1" dirty="0">
                <a:solidFill>
                  <a:schemeClr val="accent5"/>
                </a:solidFill>
                <a:latin typeface="Calibri"/>
                <a:ea typeface="Open Sans"/>
                <a:cs typeface="Calibri"/>
              </a:rPr>
              <a:t>submitted to Collections</a:t>
            </a:r>
            <a:endParaRPr lang="en-US" b="1" dirty="0">
              <a:solidFill>
                <a:schemeClr val="accent5"/>
              </a:solidFill>
              <a:latin typeface="Calibri"/>
              <a:ea typeface="+mn-lt"/>
              <a:cs typeface="Calibri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accent5"/>
              </a:solidFill>
              <a:latin typeface="Calibri"/>
              <a:ea typeface="Open Sans"/>
              <a:cs typeface="Calibri"/>
            </a:endParaRPr>
          </a:p>
        </p:txBody>
      </p:sp>
      <p:pic>
        <p:nvPicPr>
          <p:cNvPr id="5" name="Graphic 4" descr="Circle with left arrow with solid fill">
            <a:extLst>
              <a:ext uri="{FF2B5EF4-FFF2-40B4-BE49-F238E27FC236}">
                <a16:creationId xmlns:a16="http://schemas.microsoft.com/office/drawing/2014/main" id="{91D5C47B-FDE3-2A8E-CC6D-9BF8C07DB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920000">
            <a:off x="223467" y="1869849"/>
            <a:ext cx="626853" cy="626853"/>
          </a:xfrm>
          <a:prstGeom prst="rect">
            <a:avLst/>
          </a:prstGeom>
        </p:spPr>
      </p:pic>
      <p:pic>
        <p:nvPicPr>
          <p:cNvPr id="6" name="Graphic 5" descr="Circle with left arrow with solid fill">
            <a:extLst>
              <a:ext uri="{FF2B5EF4-FFF2-40B4-BE49-F238E27FC236}">
                <a16:creationId xmlns:a16="http://schemas.microsoft.com/office/drawing/2014/main" id="{1FEF4AD1-AAB4-894A-9802-038C31079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920000">
            <a:off x="223466" y="2789999"/>
            <a:ext cx="626853" cy="626853"/>
          </a:xfrm>
          <a:prstGeom prst="rect">
            <a:avLst/>
          </a:prstGeom>
        </p:spPr>
      </p:pic>
      <p:pic>
        <p:nvPicPr>
          <p:cNvPr id="7" name="Graphic 6" descr="Circle with left arrow with solid fill">
            <a:extLst>
              <a:ext uri="{FF2B5EF4-FFF2-40B4-BE49-F238E27FC236}">
                <a16:creationId xmlns:a16="http://schemas.microsoft.com/office/drawing/2014/main" id="{16D6822B-AE16-02DB-0311-7D0AE1C146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920000">
            <a:off x="223467" y="3753283"/>
            <a:ext cx="626853" cy="626853"/>
          </a:xfrm>
          <a:prstGeom prst="rect">
            <a:avLst/>
          </a:prstGeom>
        </p:spPr>
      </p:pic>
      <p:pic>
        <p:nvPicPr>
          <p:cNvPr id="8" name="Graphic 7" descr="Circle with left arrow with solid fill">
            <a:extLst>
              <a:ext uri="{FF2B5EF4-FFF2-40B4-BE49-F238E27FC236}">
                <a16:creationId xmlns:a16="http://schemas.microsoft.com/office/drawing/2014/main" id="{A0FA26CB-ABF8-8D4C-6A91-F5AA2E6579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920000">
            <a:off x="223466" y="4817207"/>
            <a:ext cx="626853" cy="62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798719"/>
      </p:ext>
    </p:extLst>
  </p:cSld>
  <p:clrMapOvr>
    <a:masterClrMapping/>
  </p:clrMapOvr>
</p:sld>
</file>

<file path=ppt/theme/theme1.xml><?xml version="1.0" encoding="utf-8"?>
<a:theme xmlns:a="http://schemas.openxmlformats.org/drawingml/2006/main" name="CCS-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-Theme" id="{D8B29484-AAF0-4EFE-B5FA-BD93817055CD}" vid="{BD5692A5-0219-43EB-AB0A-279E88752A3F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7" ma:contentTypeDescription="Create a new document." ma:contentTypeScope="" ma:versionID="d6aa112e4e2705f901ac7d76e5052394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6188c67fff606ddabb508279d90f8721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5EBBD-6858-404E-BAC7-C85B6E8B1C73}">
  <ds:schemaRefs>
    <ds:schemaRef ds:uri="1f4a7b86-b388-4593-9eb8-132297e538c0"/>
    <ds:schemaRef ds:uri="fee80435-36fc-4da1-8819-2ce37247b0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4fb2b99-be89-4f45-b37c-be1ef0c04955"/>
    <ds:schemaRef ds:uri="49174984-12fa-4a24-9ef6-8a7dc6c2db71"/>
  </ds:schemaRefs>
</ds:datastoreItem>
</file>

<file path=customXml/itemProps2.xml><?xml version="1.0" encoding="utf-8"?>
<ds:datastoreItem xmlns:ds="http://schemas.openxmlformats.org/officeDocument/2006/customXml" ds:itemID="{90E2DFB2-47B3-4E75-9F09-B2AF71D71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174984-12fa-4a24-9ef6-8a7dc6c2db71"/>
    <ds:schemaRef ds:uri="04fb2b99-be89-4f45-b37c-be1ef0c049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D23F75-D4B2-4ADA-A2A6-890C1C8285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CCS-Theme</Template>
  <TotalTime>0</TotalTime>
  <Words>0</Words>
  <Application>Microsoft Office PowerPoint</Application>
  <PresentationFormat>Widescreen</PresentationFormat>
  <Paragraphs>0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CCS-Theme</vt:lpstr>
      <vt:lpstr>1_Office Theme</vt:lpstr>
      <vt:lpstr>2_Office Theme</vt:lpstr>
      <vt:lpstr>Circulation/ILL Advisory Group</vt:lpstr>
      <vt:lpstr>Overview of the Circulation/ILL Advisory Group</vt:lpstr>
      <vt:lpstr>Circulation/ILL Advisory Group</vt:lpstr>
      <vt:lpstr>Circulation/ILL Advisory Group</vt:lpstr>
      <vt:lpstr>Circulation/ILL Advisory Group</vt:lpstr>
      <vt:lpstr>Circulation/ILL Advisory Group</vt:lpstr>
      <vt:lpstr>Manual Item Recovery in CCS Libraries</vt:lpstr>
      <vt:lpstr>Manual Item Recovery</vt:lpstr>
      <vt:lpstr>Manual Item Recovery</vt:lpstr>
      <vt:lpstr>Manual Item Recovery</vt:lpstr>
      <vt:lpstr>Patron Record Single Name Only</vt:lpstr>
      <vt:lpstr>Patron Record Single Name Only</vt:lpstr>
      <vt:lpstr>Patron Record Single Name Only</vt:lpstr>
      <vt:lpstr>Patron Record Single Name Only</vt:lpstr>
      <vt:lpstr>Patron Record Single Name Only:  ILL for CCSB</vt:lpstr>
      <vt:lpstr>Patron Record Single Name Only</vt:lpstr>
      <vt:lpstr>Patron Record Single Name Only</vt:lpstr>
      <vt:lpstr>Patron Record Single Name Only:  All Other CCS Branches</vt:lpstr>
      <vt:lpstr>Patron Record Single Name Only</vt:lpstr>
      <vt:lpstr>MessageBee Automated Non-Blocking Note</vt:lpstr>
      <vt:lpstr>MessageBee Automated Non-Blocking Note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Weiss</dc:creator>
  <cp:lastModifiedBy>Rachel Fischer</cp:lastModifiedBy>
  <cp:revision>865</cp:revision>
  <dcterms:created xsi:type="dcterms:W3CDTF">2022-04-25T17:57:04Z</dcterms:created>
  <dcterms:modified xsi:type="dcterms:W3CDTF">2023-09-15T20:46:10Z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0x010100417FD8AEDA893740B2E2B561320165F3</vt:lpwstr>
  </property>
  <property fmtid="{D5CDD505-2E9C-101B-9397-08002B2CF9AE}" pid="3" name="MediaServiceImageTags">
    <vt:lpwstr/>
  </property>
</Properties>
</file>