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</p:sldMasterIdLst>
  <p:notesMasterIdLst>
    <p:notesMasterId r:id="rId23"/>
  </p:notesMasterIdLst>
  <p:sldIdLst>
    <p:sldId id="256" r:id="rId7"/>
    <p:sldId id="261" r:id="rId8"/>
    <p:sldId id="300" r:id="rId9"/>
    <p:sldId id="301" r:id="rId10"/>
    <p:sldId id="302" r:id="rId11"/>
    <p:sldId id="303" r:id="rId12"/>
    <p:sldId id="304" r:id="rId13"/>
    <p:sldId id="299" r:id="rId14"/>
    <p:sldId id="266" r:id="rId15"/>
    <p:sldId id="293" r:id="rId16"/>
    <p:sldId id="284" r:id="rId17"/>
    <p:sldId id="294" r:id="rId18"/>
    <p:sldId id="298" r:id="rId19"/>
    <p:sldId id="295" r:id="rId20"/>
    <p:sldId id="296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FDBAD-B844-84A5-184F-6765C1400627}" v="12" dt="2024-01-18T20:08:58.431"/>
    <p1510:client id="{2F6B23A3-2659-258F-4EDD-3B5CAD6D204C}" v="11" dt="2024-01-18T20:42:54.830"/>
    <p1510:client id="{7982E53A-A128-D112-541C-E1B06A927296}" v="743" dt="2024-01-18T19:23:31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77" autoAdjust="0"/>
  </p:normalViewPr>
  <p:slideViewPr>
    <p:cSldViewPr snapToGrid="0">
      <p:cViewPr varScale="1">
        <p:scale>
          <a:sx n="45" d="100"/>
          <a:sy n="45" d="100"/>
        </p:scale>
        <p:origin x="14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ko Landers" userId="S::mlanders@ccslib.org::07da9021-f6ba-44e0-a1fa-c81110e01fa0" providerId="AD" clId="Web-{40B4265B-EC33-AE6A-DC23-DA0013036C49}"/>
    <pc:docChg chg="modSld">
      <pc:chgData name="Mieko Landers" userId="S::mlanders@ccslib.org::07da9021-f6ba-44e0-a1fa-c81110e01fa0" providerId="AD" clId="Web-{40B4265B-EC33-AE6A-DC23-DA0013036C49}" dt="2024-01-19T17:05:01.996" v="24"/>
      <pc:docMkLst>
        <pc:docMk/>
      </pc:docMkLst>
      <pc:sldChg chg="modNotes">
        <pc:chgData name="Mieko Landers" userId="S::mlanders@ccslib.org::07da9021-f6ba-44e0-a1fa-c81110e01fa0" providerId="AD" clId="Web-{40B4265B-EC33-AE6A-DC23-DA0013036C49}" dt="2024-01-19T17:04:38.918" v="13"/>
        <pc:sldMkLst>
          <pc:docMk/>
          <pc:sldMk cId="1483973557" sldId="266"/>
        </pc:sldMkLst>
      </pc:sldChg>
      <pc:sldChg chg="modNotes">
        <pc:chgData name="Mieko Landers" userId="S::mlanders@ccslib.org::07da9021-f6ba-44e0-a1fa-c81110e01fa0" providerId="AD" clId="Web-{40B4265B-EC33-AE6A-DC23-DA0013036C49}" dt="2024-01-19T17:04:42.809" v="15"/>
        <pc:sldMkLst>
          <pc:docMk/>
          <pc:sldMk cId="1268849203" sldId="293"/>
        </pc:sldMkLst>
      </pc:sldChg>
      <pc:sldChg chg="modNotes">
        <pc:chgData name="Mieko Landers" userId="S::mlanders@ccslib.org::07da9021-f6ba-44e0-a1fa-c81110e01fa0" providerId="AD" clId="Web-{40B4265B-EC33-AE6A-DC23-DA0013036C49}" dt="2024-01-19T17:04:48.606" v="17"/>
        <pc:sldMkLst>
          <pc:docMk/>
          <pc:sldMk cId="3296434049" sldId="294"/>
        </pc:sldMkLst>
      </pc:sldChg>
      <pc:sldChg chg="modNotes">
        <pc:chgData name="Mieko Landers" userId="S::mlanders@ccslib.org::07da9021-f6ba-44e0-a1fa-c81110e01fa0" providerId="AD" clId="Web-{40B4265B-EC33-AE6A-DC23-DA0013036C49}" dt="2024-01-19T17:04:57.887" v="22"/>
        <pc:sldMkLst>
          <pc:docMk/>
          <pc:sldMk cId="1482891537" sldId="295"/>
        </pc:sldMkLst>
      </pc:sldChg>
      <pc:sldChg chg="modNotes">
        <pc:chgData name="Mieko Landers" userId="S::mlanders@ccslib.org::07da9021-f6ba-44e0-a1fa-c81110e01fa0" providerId="AD" clId="Web-{40B4265B-EC33-AE6A-DC23-DA0013036C49}" dt="2024-01-19T17:05:01.996" v="24"/>
        <pc:sldMkLst>
          <pc:docMk/>
          <pc:sldMk cId="2241892922" sldId="296"/>
        </pc:sldMkLst>
      </pc:sldChg>
      <pc:sldChg chg="modNotes">
        <pc:chgData name="Mieko Landers" userId="S::mlanders@ccslib.org::07da9021-f6ba-44e0-a1fa-c81110e01fa0" providerId="AD" clId="Web-{40B4265B-EC33-AE6A-DC23-DA0013036C49}" dt="2024-01-19T17:04:53.465" v="19"/>
        <pc:sldMkLst>
          <pc:docMk/>
          <pc:sldMk cId="3689716327" sldId="298"/>
        </pc:sldMkLst>
      </pc:sldChg>
      <pc:sldChg chg="modNotes">
        <pc:chgData name="Mieko Landers" userId="S::mlanders@ccslib.org::07da9021-f6ba-44e0-a1fa-c81110e01fa0" providerId="AD" clId="Web-{40B4265B-EC33-AE6A-DC23-DA0013036C49}" dt="2024-01-19T17:04:15.668" v="1"/>
        <pc:sldMkLst>
          <pc:docMk/>
          <pc:sldMk cId="4161953995" sldId="300"/>
        </pc:sldMkLst>
      </pc:sldChg>
      <pc:sldChg chg="modNotes">
        <pc:chgData name="Mieko Landers" userId="S::mlanders@ccslib.org::07da9021-f6ba-44e0-a1fa-c81110e01fa0" providerId="AD" clId="Web-{40B4265B-EC33-AE6A-DC23-DA0013036C49}" dt="2024-01-19T17:04:21.231" v="3"/>
        <pc:sldMkLst>
          <pc:docMk/>
          <pc:sldMk cId="1445679369" sldId="301"/>
        </pc:sldMkLst>
      </pc:sldChg>
      <pc:sldChg chg="modNotes">
        <pc:chgData name="Mieko Landers" userId="S::mlanders@ccslib.org::07da9021-f6ba-44e0-a1fa-c81110e01fa0" providerId="AD" clId="Web-{40B4265B-EC33-AE6A-DC23-DA0013036C49}" dt="2024-01-19T17:04:24.731" v="5"/>
        <pc:sldMkLst>
          <pc:docMk/>
          <pc:sldMk cId="1495117960" sldId="302"/>
        </pc:sldMkLst>
      </pc:sldChg>
      <pc:sldChg chg="modNotes">
        <pc:chgData name="Mieko Landers" userId="S::mlanders@ccslib.org::07da9021-f6ba-44e0-a1fa-c81110e01fa0" providerId="AD" clId="Web-{40B4265B-EC33-AE6A-DC23-DA0013036C49}" dt="2024-01-19T17:04:29.778" v="9"/>
        <pc:sldMkLst>
          <pc:docMk/>
          <pc:sldMk cId="2817877891" sldId="303"/>
        </pc:sldMkLst>
      </pc:sldChg>
      <pc:sldChg chg="modNotes">
        <pc:chgData name="Mieko Landers" userId="S::mlanders@ccslib.org::07da9021-f6ba-44e0-a1fa-c81110e01fa0" providerId="AD" clId="Web-{40B4265B-EC33-AE6A-DC23-DA0013036C49}" dt="2024-01-19T17:04:33.106" v="11"/>
        <pc:sldMkLst>
          <pc:docMk/>
          <pc:sldMk cId="74731238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320E-4403-4B3E-A14E-D6C85ABCCDC2}" type="datetimeFigureOut">
              <a:t>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60AA3-0073-48C7-9C8A-7A4D8997B0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6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C32A0-404D-702E-B4F9-1A95E20B8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68DD7F-D621-9275-20D1-4A3B3D0B7E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F2AB88-A8DE-E8BD-2679-5AFD79F20D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65CAC-7FED-5521-2FC8-0D078F5A84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40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A5558-E686-AEE2-AA67-6737376C2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C8E637-0558-C45B-E50D-627D443FB3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CA6B65-24D4-7F3E-8C16-ADC52FD24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113F4-2BC1-36F9-8A77-E19F23AFFC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36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80405-489F-7BC5-5E8F-6DB947AB4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6A2D57-5135-1A5B-DB75-4233CD80A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2A6A0D-D865-C80D-1CCA-EF16048E57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D1896-9070-FE7E-B527-2F36998296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7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05222-03D8-1F09-7C31-DE121B934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1F89E8-620E-CE91-F235-7290DFFC2C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DF1992-E9F1-4151-0DCE-CC0B4B8784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BEEDE-5366-BCE6-2689-F807CD7879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87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2A7AE-4451-68D7-B21D-6287BCF17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4DA174-0E77-7B11-6EF1-8AE59D32F5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D50139-9BAB-562A-352E-0D92033B6A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D460C-07A5-9A34-8908-DA7CD1C078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6B2C7-4A15-993D-21D8-1C377BCB3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9A865D-7C09-48E6-B9F8-444017007E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FEF0FC-CC0A-F9DC-014D-C73AD9734E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8E146-C657-3476-E8A5-482560B36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27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CE16A-CE51-3B0B-8529-0A0B422C2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FF9410-12C6-CC0A-D46A-13BF1BAC84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8642A0-3D7C-4024-11D5-6E75DB586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D2FAB-1D78-0CF5-F20F-333B51522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32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2F3C-374D-7080-623F-0F7B5A152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A82DED-A1EE-CC6A-C4AA-6B9DDFEDD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7D1CD8-E6DE-685F-F4C8-A7A3C54AA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AFC0F-154E-0241-BA4C-D750BDC6D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6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6703-D2AB-355D-3413-E88869CAC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2F9C75-7FD0-36AB-45FE-EAE9145184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CFE56C-3EC6-72DB-6383-A0A13E62E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0F86D-3649-81DA-0332-79F51E813F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10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5DC26-D6AC-97D9-1A90-3F693338C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4B5839-EB96-AF5A-C29A-964EE5636D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E067B2-DD28-3686-7384-E25BAFA6F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81202-D930-9581-C01E-7D44713B64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4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F28142-11EB-3BE1-1AA3-6BE29B9E4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DADC94-1072-1349-BF70-5DB1057440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0D417D-92D7-9B1F-0B1C-B9B9D040B8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7D533-9EDE-FD2F-64F0-E33B7E10AA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59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98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0DDEA-5101-11C6-40E6-E5CAE3B18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CFD261-7437-ACA9-E31A-6663FF2032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C8E6A0-71D4-397E-0583-5ED106DB6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BDADB-9E58-3934-18CD-A64B2B9AB6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4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training/circulation-distribution-emai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861" y="0"/>
            <a:ext cx="11805139" cy="2387600"/>
          </a:xfrm>
        </p:spPr>
        <p:txBody>
          <a:bodyPr>
            <a:normAutofit/>
          </a:bodyPr>
          <a:lstStyle/>
          <a:p>
            <a:r>
              <a:rPr lang="en-US" sz="4800" dirty="0">
                <a:ea typeface="Verdana"/>
              </a:rPr>
              <a:t>Circulation Technical Group</a:t>
            </a:r>
            <a:endParaRPr lang="en-US" dirty="0">
              <a:ea typeface="Verdan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222" y="2387600"/>
            <a:ext cx="11805778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Open Sans"/>
                <a:cs typeface="Open Sans"/>
              </a:rPr>
              <a:t>January 19, 2024</a:t>
            </a:r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17579-0E7C-A537-2BC3-56089056D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F1BB-DADD-EF9F-5330-EDBA1FA9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7.5 Leap Functionality for Damaged Circulation Status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2D4DA5-1A9F-41DE-401C-DF18D36CD2F5}"/>
              </a:ext>
            </a:extLst>
          </p:cNvPr>
          <p:cNvSpPr txBox="1">
            <a:spLocks/>
          </p:cNvSpPr>
          <p:nvPr/>
        </p:nvSpPr>
        <p:spPr>
          <a:xfrm>
            <a:off x="1022888" y="1998806"/>
            <a:ext cx="11169112" cy="45951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New damaged item-related functionality in Polaris 7.5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>
              <a:solidFill>
                <a:srgbClr val="000000"/>
              </a:solidFill>
              <a:latin typeface="Open San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Staff can declare an item damaged from check in or the patron account to:</a:t>
            </a: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Change item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circulation status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to “Damaged”</a:t>
            </a: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Add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block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 to item record</a:t>
            </a: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(Optionally)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Charge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replacement fee, processing fee to patron account</a:t>
            </a: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(Optionally) Generate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manual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 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bill notice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for item</a:t>
            </a:r>
            <a:endParaRPr lang="en-US" dirty="0">
              <a:solidFill>
                <a:schemeClr val="accent1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pic>
        <p:nvPicPr>
          <p:cNvPr id="9" name="Graphic 8" descr="Double Tap Gesture with solid fill">
            <a:extLst>
              <a:ext uri="{FF2B5EF4-FFF2-40B4-BE49-F238E27FC236}">
                <a16:creationId xmlns:a16="http://schemas.microsoft.com/office/drawing/2014/main" id="{1C25956D-00C7-7389-86CE-0128A7E93E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9680" y="3132186"/>
            <a:ext cx="592016" cy="592016"/>
          </a:xfrm>
          <a:prstGeom prst="rect">
            <a:avLst/>
          </a:prstGeom>
        </p:spPr>
      </p:pic>
      <p:pic>
        <p:nvPicPr>
          <p:cNvPr id="11" name="Graphic 10" descr="Remote learning language with solid fill">
            <a:extLst>
              <a:ext uri="{FF2B5EF4-FFF2-40B4-BE49-F238E27FC236}">
                <a16:creationId xmlns:a16="http://schemas.microsoft.com/office/drawing/2014/main" id="{74A71313-3EFB-B992-4604-E89F9520D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4468" y="1998806"/>
            <a:ext cx="592016" cy="59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49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3D0C2E-70D9-EB3B-059E-68DBA2DCC4E1}"/>
              </a:ext>
            </a:extLst>
          </p:cNvPr>
          <p:cNvSpPr txBox="1"/>
          <p:nvPr/>
        </p:nvSpPr>
        <p:spPr>
          <a:xfrm>
            <a:off x="2110153" y="2643554"/>
            <a:ext cx="798341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dirty="0">
                <a:ea typeface="Open Sans"/>
                <a:cs typeface="Open Sans"/>
              </a:rPr>
              <a:t>[DEMO]</a:t>
            </a:r>
          </a:p>
        </p:txBody>
      </p:sp>
    </p:spTree>
    <p:extLst>
      <p:ext uri="{BB962C8B-B14F-4D97-AF65-F5344CB8AC3E}">
        <p14:creationId xmlns:p14="http://schemas.microsoft.com/office/powerpoint/2010/main" val="370585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F5EAC-1486-96EA-5ABE-3BF872BA3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C12F-775B-880D-D659-41C0F722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7.5 Leap Functionality for Damaged Circulation Status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595411-E53E-55D0-D11B-A837E50FF556}"/>
              </a:ext>
            </a:extLst>
          </p:cNvPr>
          <p:cNvSpPr txBox="1">
            <a:spLocks/>
          </p:cNvSpPr>
          <p:nvPr/>
        </p:nvSpPr>
        <p:spPr>
          <a:xfrm>
            <a:off x="950317" y="2071378"/>
            <a:ext cx="11169112" cy="42023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Fees applied using Declare Damaged will automatically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qualify for collections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submission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>
              <a:solidFill>
                <a:srgbClr val="000000"/>
              </a:solidFill>
              <a:latin typeface="Open San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Adopting functionality would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free up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 current "Damaged" circ status for other use</a:t>
            </a:r>
            <a:endParaRPr lang="en-US"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If adopted,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Open Sans"/>
              </a:rPr>
              <a:t>Web Reports would not change</a:t>
            </a: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 – reports that include Damaged item information will continue to do so</a:t>
            </a:r>
          </a:p>
        </p:txBody>
      </p:sp>
      <p:pic>
        <p:nvPicPr>
          <p:cNvPr id="3" name="Graphic 2" descr="Money with solid fill">
            <a:extLst>
              <a:ext uri="{FF2B5EF4-FFF2-40B4-BE49-F238E27FC236}">
                <a16:creationId xmlns:a16="http://schemas.microsoft.com/office/drawing/2014/main" id="{C3452B89-646F-B9B7-74D7-9C254F781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0610" y="2137228"/>
            <a:ext cx="599924" cy="612020"/>
          </a:xfrm>
          <a:prstGeom prst="rect">
            <a:avLst/>
          </a:prstGeom>
        </p:spPr>
      </p:pic>
      <p:pic>
        <p:nvPicPr>
          <p:cNvPr id="4" name="Graphic 3" descr="Books with solid fill">
            <a:extLst>
              <a:ext uri="{FF2B5EF4-FFF2-40B4-BE49-F238E27FC236}">
                <a16:creationId xmlns:a16="http://schemas.microsoft.com/office/drawing/2014/main" id="{3D046C3E-BFA3-4DCD-337B-4356B89392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610" y="3576562"/>
            <a:ext cx="599924" cy="612020"/>
          </a:xfrm>
          <a:prstGeom prst="rect">
            <a:avLst/>
          </a:prstGeom>
        </p:spPr>
      </p:pic>
      <p:pic>
        <p:nvPicPr>
          <p:cNvPr id="5" name="Graphic 4" descr="Document with solid fill">
            <a:extLst>
              <a:ext uri="{FF2B5EF4-FFF2-40B4-BE49-F238E27FC236}">
                <a16:creationId xmlns:a16="http://schemas.microsoft.com/office/drawing/2014/main" id="{B7A72E74-AE63-3058-B988-1BE94EBA92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0610" y="4894943"/>
            <a:ext cx="599924" cy="61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34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28F6E-2AB0-0A3C-F0F2-206BD257B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D611-2CDC-93C1-C97D-A5764251D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7.5 Leap Functionality for Damaged Circulation Status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5884DD-B12E-1D39-1344-3B5CF3BAA0E8}"/>
              </a:ext>
            </a:extLst>
          </p:cNvPr>
          <p:cNvSpPr txBox="1">
            <a:spLocks/>
          </p:cNvSpPr>
          <p:nvPr/>
        </p:nvSpPr>
        <p:spPr>
          <a:xfrm>
            <a:off x="950317" y="1826963"/>
            <a:ext cx="11169112" cy="44180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Why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do we need to decide between current way and new functionality? </a:t>
            </a:r>
          </a:p>
          <a:p>
            <a:pPr marL="457200" indent="-457200"/>
            <a:r>
              <a:rPr lang="en-US" dirty="0">
                <a:latin typeface="Open Sans"/>
                <a:ea typeface="Open Sans"/>
                <a:cs typeface="Open Sans"/>
              </a:rPr>
              <a:t>New functionality comes with built-in circulation status, separate from existing circ status</a:t>
            </a:r>
          </a:p>
          <a:p>
            <a:pPr marL="457200" indent="-457200"/>
            <a:r>
              <a:rPr lang="en-US" dirty="0">
                <a:latin typeface="Open Sans"/>
                <a:ea typeface="Open Sans"/>
                <a:cs typeface="Open Sans"/>
              </a:rPr>
              <a:t>If using both current and new, will need to manage two separate "Damaged" circulation statuses</a:t>
            </a:r>
          </a:p>
          <a:p>
            <a:pPr marL="0" indent="0">
              <a:buNone/>
            </a:pPr>
            <a:endParaRPr lang="en-US" dirty="0">
              <a:latin typeface="Calibri"/>
              <a:ea typeface="Open Sans"/>
              <a:cs typeface="Open Sans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955ABDA-706F-FC73-12C7-E96A68294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608" y="4921440"/>
            <a:ext cx="5042575" cy="129500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6469AA3-A606-F7DF-16D2-077491730940}"/>
              </a:ext>
            </a:extLst>
          </p:cNvPr>
          <p:cNvSpPr/>
          <p:nvPr/>
        </p:nvSpPr>
        <p:spPr>
          <a:xfrm>
            <a:off x="6262017" y="5717339"/>
            <a:ext cx="1040385" cy="38470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Help with solid fill">
            <a:extLst>
              <a:ext uri="{FF2B5EF4-FFF2-40B4-BE49-F238E27FC236}">
                <a16:creationId xmlns:a16="http://schemas.microsoft.com/office/drawing/2014/main" id="{99111E1F-5135-81CE-119E-F51CA4283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7847" y="1880107"/>
            <a:ext cx="430592" cy="46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716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E57DB-197D-AA8E-8BBE-A4CB9FD99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4D107-13A7-8998-582B-039A942C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Verdana"/>
              </a:rPr>
              <a:t>Revisions to Damaged Procedures</a:t>
            </a:r>
          </a:p>
        </p:txBody>
      </p:sp>
    </p:spTree>
    <p:extLst>
      <p:ext uri="{BB962C8B-B14F-4D97-AF65-F5344CB8AC3E}">
        <p14:creationId xmlns:p14="http://schemas.microsoft.com/office/powerpoint/2010/main" val="1482891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9EC9F-57E1-027A-5D07-827023F00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02B5-2572-907B-ACA4-1E962F06D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Revisions to Damaged Procedures</a:t>
            </a:r>
            <a:endParaRPr lang="en-US" sz="3200" dirty="0">
              <a:ea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64F22-EAA2-21E4-FE57-C32B8381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91" y="2035092"/>
            <a:ext cx="11259609" cy="44882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Open Sans"/>
                <a:ea typeface="+mn-lt"/>
                <a:cs typeface="+mn-lt"/>
              </a:rPr>
              <a:t>Revisions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 separate</a:t>
            </a:r>
            <a:r>
              <a:rPr lang="en-US" dirty="0">
                <a:latin typeface="Open Sans"/>
                <a:ea typeface="+mn-lt"/>
                <a:cs typeface="+mn-lt"/>
              </a:rPr>
              <a:t> the how-to from the procedure where possible</a:t>
            </a:r>
            <a:endParaRPr lang="en-US"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Open San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Open Sans"/>
                <a:ea typeface="+mn-lt"/>
                <a:cs typeface="+mn-lt"/>
              </a:rPr>
              <a:t>Damaged procedures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 focus on</a:t>
            </a:r>
            <a:r>
              <a:rPr lang="en-US" dirty="0">
                <a:latin typeface="Open Sans"/>
                <a:ea typeface="+mn-lt"/>
                <a:cs typeface="+mn-lt"/>
              </a:rPr>
              <a:t> when to apply local procedure, when to work with another library, and expectations in those situations, then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direct staff</a:t>
            </a:r>
            <a:r>
              <a:rPr lang="en-US" dirty="0">
                <a:latin typeface="Open Sans"/>
                <a:ea typeface="+mn-lt"/>
                <a:cs typeface="+mn-lt"/>
              </a:rPr>
              <a:t> to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relevant how-to as needed</a:t>
            </a:r>
            <a:endParaRPr lang="en-US">
              <a:solidFill>
                <a:srgbClr val="000000"/>
              </a:solidFill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Open Sans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Intent is that this </a:t>
            </a:r>
            <a:r>
              <a:rPr lang="en-US" dirty="0">
                <a:latin typeface="Open Sans"/>
                <a:ea typeface="+mn-lt"/>
                <a:cs typeface="+mn-lt"/>
              </a:rPr>
              <a:t>division will allow us to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+mn-lt"/>
              </a:rPr>
              <a:t>address new Leap functionality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 separate from procedures if needed in the future</a:t>
            </a:r>
            <a:endParaRPr lang="en-US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  <p:pic>
        <p:nvPicPr>
          <p:cNvPr id="4" name="Graphic 3" descr="Blueprint with solid fill">
            <a:extLst>
              <a:ext uri="{FF2B5EF4-FFF2-40B4-BE49-F238E27FC236}">
                <a16:creationId xmlns:a16="http://schemas.microsoft.com/office/drawing/2014/main" id="{B9D04297-329E-DD79-95B7-ED22BCCAB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799" y="4882848"/>
            <a:ext cx="624115" cy="624115"/>
          </a:xfrm>
          <a:prstGeom prst="rect">
            <a:avLst/>
          </a:prstGeom>
        </p:spPr>
      </p:pic>
      <p:pic>
        <p:nvPicPr>
          <p:cNvPr id="5" name="Graphic 4" descr="Puzzle pieces with solid fill">
            <a:extLst>
              <a:ext uri="{FF2B5EF4-FFF2-40B4-BE49-F238E27FC236}">
                <a16:creationId xmlns:a16="http://schemas.microsoft.com/office/drawing/2014/main" id="{F6495D87-084A-5849-5ED8-BB3698D121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4800" y="1955800"/>
            <a:ext cx="624115" cy="624115"/>
          </a:xfrm>
          <a:prstGeom prst="rect">
            <a:avLst/>
          </a:prstGeom>
        </p:spPr>
      </p:pic>
      <p:pic>
        <p:nvPicPr>
          <p:cNvPr id="8" name="Graphic 7" descr="Gears with solid fill">
            <a:extLst>
              <a:ext uri="{FF2B5EF4-FFF2-40B4-BE49-F238E27FC236}">
                <a16:creationId xmlns:a16="http://schemas.microsoft.com/office/drawing/2014/main" id="{9DC1582E-4902-DD9D-C449-D1BE91182D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4800" y="3225800"/>
            <a:ext cx="624115" cy="62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92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45D7A-D9E6-7736-970B-61571B10D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CAF6-F14A-A868-B243-F6DBC59D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Revisions to Damaged Procedures</a:t>
            </a:r>
            <a:endParaRPr lang="en-US" sz="3200" dirty="0">
              <a:ea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DA75-CA85-A2BA-0AA1-F8DE55C74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534" y="1998806"/>
            <a:ext cx="11247514" cy="41781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latin typeface="Open Sans"/>
                <a:ea typeface="+mn-lt"/>
                <a:cs typeface="+mn-lt"/>
              </a:rPr>
              <a:t>Summary of clarifying language added:</a:t>
            </a:r>
            <a:endParaRPr lang="en-US">
              <a:latin typeface="Open Sans"/>
              <a:ea typeface="Calibri"/>
              <a:cs typeface="Calibri"/>
            </a:endParaRPr>
          </a:p>
          <a:p>
            <a:pPr>
              <a:buNone/>
            </a:pPr>
            <a:endParaRPr lang="en-US" dirty="0">
              <a:latin typeface="Open Sans"/>
              <a:ea typeface="+mn-lt"/>
              <a:cs typeface="Open Sans"/>
            </a:endParaRPr>
          </a:p>
          <a:p>
            <a:pPr>
              <a:buFont typeface="Arial"/>
              <a:buChar char="•"/>
            </a:pPr>
            <a:r>
              <a:rPr lang="en-US" dirty="0">
                <a:latin typeface="Open Sans"/>
                <a:ea typeface="+mn-lt"/>
                <a:cs typeface="Segoe UI"/>
              </a:rPr>
              <a:t>In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Segoe UI"/>
              </a:rPr>
              <a:t>the "Summary" section - clarifying that blocks and blocking notes can be added </a:t>
            </a:r>
            <a:r>
              <a:rPr lang="en-US" dirty="0">
                <a:latin typeface="Open Sans"/>
                <a:ea typeface="+mn-lt"/>
                <a:cs typeface="Segoe UI"/>
              </a:rPr>
              <a:t>to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Segoe UI"/>
              </a:rPr>
              <a:t>local and reciprocal patrons</a:t>
            </a:r>
            <a:r>
              <a:rPr lang="en-US" dirty="0">
                <a:latin typeface="Open Sans"/>
                <a:ea typeface="+mn-lt"/>
                <a:cs typeface="Segoe UI"/>
              </a:rPr>
              <a:t>, as per the Circulation Manual</a:t>
            </a:r>
            <a:endParaRPr lang="en-US"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400" dirty="0">
                <a:latin typeface="Open Sans"/>
                <a:ea typeface="+mn-lt"/>
                <a:cs typeface="Segoe UI"/>
              </a:rPr>
              <a:t>   </a:t>
            </a:r>
          </a:p>
          <a:p>
            <a:pPr>
              <a:buFont typeface="Arial"/>
              <a:buChar char="•"/>
            </a:pPr>
            <a:r>
              <a:rPr lang="en-US" dirty="0">
                <a:latin typeface="Open Sans"/>
                <a:ea typeface="+mn-lt"/>
                <a:cs typeface="Segoe UI"/>
              </a:rPr>
              <a:t>In the "A Note About Fees" section - referencing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Segoe UI"/>
              </a:rPr>
              <a:t>Governing Board Policy</a:t>
            </a:r>
            <a:endParaRPr lang="en-US" b="1">
              <a:solidFill>
                <a:schemeClr val="accent5"/>
              </a:solidFill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400" dirty="0">
                <a:latin typeface="Open Sans"/>
                <a:ea typeface="+mn-lt"/>
                <a:cs typeface="Segoe UI"/>
              </a:rPr>
              <a:t>   </a:t>
            </a:r>
          </a:p>
          <a:p>
            <a:pPr>
              <a:buFont typeface="Arial"/>
              <a:buChar char="•"/>
            </a:pPr>
            <a:r>
              <a:rPr lang="en-US" dirty="0">
                <a:latin typeface="Open Sans"/>
                <a:ea typeface="+mn-lt"/>
                <a:cs typeface="Segoe UI"/>
              </a:rPr>
              <a:t>In </a:t>
            </a:r>
            <a:r>
              <a:rPr lang="en-US" dirty="0">
                <a:solidFill>
                  <a:srgbClr val="000000"/>
                </a:solidFill>
                <a:latin typeface="Open Sans"/>
                <a:ea typeface="+mn-lt"/>
                <a:cs typeface="Segoe UI"/>
              </a:rPr>
              <a:t>the "A Note About Fees" section - clarifying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+mn-lt"/>
                <a:cs typeface="Segoe UI"/>
              </a:rPr>
              <a:t>application of processing fees</a:t>
            </a:r>
            <a:endParaRPr lang="en-US" b="1">
              <a:solidFill>
                <a:schemeClr val="accent5"/>
              </a:solidFill>
              <a:latin typeface="Open Sans"/>
              <a:ea typeface="Calibri"/>
              <a:cs typeface="Calibri"/>
            </a:endParaRPr>
          </a:p>
          <a:p>
            <a:pPr marL="0" indent="0">
              <a:buNone/>
            </a:pPr>
            <a:endParaRPr lang="en-US" sz="1200" dirty="0">
              <a:ea typeface="Open Sans"/>
              <a:cs typeface="Open San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  <p:pic>
        <p:nvPicPr>
          <p:cNvPr id="4" name="Graphic 3" descr="Checklist with solid fill">
            <a:extLst>
              <a:ext uri="{FF2B5EF4-FFF2-40B4-BE49-F238E27FC236}">
                <a16:creationId xmlns:a16="http://schemas.microsoft.com/office/drawing/2014/main" id="{EFB5B1E8-21E1-19CC-8090-EEDA1178A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909" y="1831653"/>
            <a:ext cx="624115" cy="62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7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Verdana"/>
              </a:rPr>
              <a:t>CCS Updates</a:t>
            </a:r>
          </a:p>
        </p:txBody>
      </p:sp>
    </p:spTree>
    <p:extLst>
      <p:ext uri="{BB962C8B-B14F-4D97-AF65-F5344CB8AC3E}">
        <p14:creationId xmlns:p14="http://schemas.microsoft.com/office/powerpoint/2010/main" val="106916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F7D33-9DD6-3B63-EF7E-AC2003148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C151-A19E-7C57-6FCB-AB9F9FFF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A502-4972-ECB5-C1BB-AA9CCA419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84" y="2100816"/>
            <a:ext cx="11506307" cy="37899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Calibri"/>
              </a:rPr>
              <a:t>Polaris upgrade to 7.5 scheduled for 10pm Monday, February 26</a:t>
            </a:r>
            <a:endParaRPr lang="en-US"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5"/>
              </a:solidFill>
              <a:latin typeface="Open Sans"/>
              <a:ea typeface="Open Sans"/>
              <a:cs typeface="Calibri"/>
            </a:endParaRPr>
          </a:p>
          <a:p>
            <a:r>
              <a:rPr lang="en-US" dirty="0">
                <a:latin typeface="Open Sans"/>
                <a:ea typeface="Open Sans"/>
                <a:cs typeface="Calibri"/>
              </a:rPr>
              <a:t>Update to the survey on age-restricted materials from November</a:t>
            </a:r>
          </a:p>
          <a:p>
            <a:endParaRPr lang="en-US" dirty="0">
              <a:latin typeface="Open Sans"/>
              <a:ea typeface="Open Sans"/>
              <a:cs typeface="Calibri"/>
            </a:endParaRP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Mount Prospect-Waukegan migration – Go Live on Tuesday, October 1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195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288B2-20CD-3988-EF42-1739941B2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79133-984E-16F9-34AB-CEDBCF085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00396-3F91-3250-91CD-6CAC89F52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84" y="2100816"/>
            <a:ext cx="11506307" cy="37899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Calibri"/>
              </a:rPr>
              <a:t>Circulation</a:t>
            </a: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 distribution emails are ready to use!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Open Sans"/>
              <a:ea typeface="Open Sans"/>
              <a:cs typeface="Calibri"/>
            </a:endParaRP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Staff can begin using them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today</a:t>
            </a:r>
          </a:p>
          <a:p>
            <a:pPr marL="0" indent="0">
              <a:buNone/>
            </a:pPr>
            <a:endParaRPr lang="en-US" b="1" dirty="0">
              <a:solidFill>
                <a:schemeClr val="accent5"/>
              </a:solidFill>
              <a:latin typeface="Open Sans"/>
              <a:ea typeface="Open Sans"/>
              <a:cs typeface="Calibri"/>
            </a:endParaRPr>
          </a:p>
          <a:p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List of distribution email addresses is available on our website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Open Sans"/>
                <a:ea typeface="+mn-lt"/>
                <a:cs typeface="+mn-lt"/>
                <a:hlinkClick r:id="rId3"/>
              </a:rPr>
              <a:t>https://www.ccslib.org/training/circulation-distribution-emails</a:t>
            </a:r>
            <a:endParaRPr lang="en-US" sz="2800">
              <a:solidFill>
                <a:srgbClr val="000000"/>
              </a:solidFill>
              <a:latin typeface="Open Sans"/>
              <a:ea typeface="Open Sans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How To &gt; Department – Public Services &gt; Circulation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67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543CE-F16F-FBA4-C5F3-0C3259851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7E71-0DC0-42C1-27EA-66EE4E4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A01EE-3659-67ED-7E78-A51DB45A0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84" y="2100816"/>
            <a:ext cx="11506307" cy="37899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Calibri"/>
              </a:rPr>
              <a:t>Patron</a:t>
            </a: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 record clean up: In-House Use Cards</a:t>
            </a:r>
          </a:p>
          <a:p>
            <a:pPr marL="0" indent="0">
              <a:buNone/>
            </a:pPr>
            <a:endParaRPr lang="en-US" dirty="0">
              <a:latin typeface="Open Sans"/>
              <a:ea typeface="Open Sans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dirty="0">
                <a:latin typeface="Open Sans"/>
                <a:ea typeface="Open Sans"/>
                <a:cs typeface="Calibri"/>
              </a:rPr>
              <a:t>Web Reports excludes use stats from patron code</a:t>
            </a:r>
            <a:r>
              <a:rPr lang="en-US" sz="2800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 In-House Use</a:t>
            </a:r>
          </a:p>
          <a:p>
            <a:pPr marL="457200" lvl="1" indent="0">
              <a:buNone/>
            </a:pPr>
            <a:endParaRPr lang="en-US" sz="2800" b="1" dirty="0">
              <a:solidFill>
                <a:schemeClr val="accent5"/>
              </a:solidFill>
              <a:latin typeface="Open Sans"/>
              <a:ea typeface="Open Sans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800" dirty="0">
                <a:latin typeface="Open Sans"/>
                <a:ea typeface="Open Sans"/>
                <a:cs typeface="Calibri"/>
              </a:rPr>
              <a:t>Clean up activity: check patron records with stat class "In-House Use" and verify they have patron code "In-House Use"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511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10C20-3090-3CF4-E4F1-D95E7816F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E3E49-155F-B17A-26CD-C99370A31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D5C93-5DCE-ECC9-8BB3-811CBF874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84" y="2100816"/>
            <a:ext cx="11506307" cy="16484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Use Leap Find Tool – search patron records by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 Statistical Class = In-House Use</a:t>
            </a: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.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87110892-F833-9285-C62D-94738BA01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068" y="3429835"/>
            <a:ext cx="9104587" cy="28492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FF9582E3-A2F5-A539-9DBF-9533EFDC37D5}"/>
              </a:ext>
            </a:extLst>
          </p:cNvPr>
          <p:cNvSpPr/>
          <p:nvPr/>
        </p:nvSpPr>
        <p:spPr>
          <a:xfrm>
            <a:off x="4102318" y="3466442"/>
            <a:ext cx="249620" cy="55179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2BFBCC3-D2FC-E8F0-D8BB-B59D97117E6E}"/>
              </a:ext>
            </a:extLst>
          </p:cNvPr>
          <p:cNvSpPr/>
          <p:nvPr/>
        </p:nvSpPr>
        <p:spPr>
          <a:xfrm>
            <a:off x="2801663" y="4018235"/>
            <a:ext cx="249620" cy="55179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F9A22D21-2529-9421-B164-EF65BEC9E447}"/>
              </a:ext>
            </a:extLst>
          </p:cNvPr>
          <p:cNvSpPr/>
          <p:nvPr/>
        </p:nvSpPr>
        <p:spPr>
          <a:xfrm>
            <a:off x="9554559" y="4478062"/>
            <a:ext cx="249620" cy="55179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7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64A87-0AAA-84EA-F01D-19AC12C48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AF45BEDA-E823-246A-9C0D-0D806A96A2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015" b="-382"/>
          <a:stretch/>
        </p:blipFill>
        <p:spPr>
          <a:xfrm>
            <a:off x="6095998" y="3583226"/>
            <a:ext cx="5834193" cy="23082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BA712528-73BF-A258-2BB4-132BB9692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97" y="3759319"/>
            <a:ext cx="5307403" cy="1941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F305E1-3449-C8B4-7EF6-083AB4FD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CCS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C8E80-599D-24BB-A18D-2AAEA59C2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84" y="2100816"/>
            <a:ext cx="11506307" cy="16484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Use Monthly Record Counts by Patron Characteristics Web Report &gt; Patron Code and Statistical Class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619DCC7-D9C1-84B4-C23A-199A8552F676}"/>
              </a:ext>
            </a:extLst>
          </p:cNvPr>
          <p:cNvSpPr/>
          <p:nvPr/>
        </p:nvSpPr>
        <p:spPr>
          <a:xfrm>
            <a:off x="2146997" y="3667726"/>
            <a:ext cx="695318" cy="86809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06910D2-A300-46B6-C37B-3887DF734E7B}"/>
              </a:ext>
            </a:extLst>
          </p:cNvPr>
          <p:cNvSpPr/>
          <p:nvPr/>
        </p:nvSpPr>
        <p:spPr>
          <a:xfrm>
            <a:off x="8897663" y="3586914"/>
            <a:ext cx="249620" cy="55179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A95A2AA4-2F62-DD76-3454-1C6700AB4C8F}"/>
              </a:ext>
            </a:extLst>
          </p:cNvPr>
          <p:cNvSpPr/>
          <p:nvPr/>
        </p:nvSpPr>
        <p:spPr>
          <a:xfrm>
            <a:off x="10675993" y="3586665"/>
            <a:ext cx="249620" cy="55179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81DF9-0904-4F84-4577-BA8C78BCB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4A78-9EDB-7ECF-9F00-6B0DB199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Verdana"/>
              </a:rPr>
              <a:t>7.5 Leap Functionality for Damaged Circulation Status</a:t>
            </a:r>
          </a:p>
        </p:txBody>
      </p:sp>
    </p:spTree>
    <p:extLst>
      <p:ext uri="{BB962C8B-B14F-4D97-AF65-F5344CB8AC3E}">
        <p14:creationId xmlns:p14="http://schemas.microsoft.com/office/powerpoint/2010/main" val="270530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5" y="1"/>
            <a:ext cx="11846715" cy="17050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7.5 Leap Functionality for Damaged Circulation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486" y="2532137"/>
            <a:ext cx="11247514" cy="37899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Open Sans"/>
                <a:ea typeface="Open Sans"/>
                <a:cs typeface="Calibri"/>
              </a:rPr>
              <a:t>Setting an item to "Damaged" currently requires item to be checked in/Available and for staff to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manually change</a:t>
            </a:r>
            <a:r>
              <a:rPr lang="en-US" dirty="0">
                <a:latin typeface="Open Sans"/>
                <a:ea typeface="Open Sans"/>
                <a:cs typeface="Calibri"/>
              </a:rPr>
              <a:t> circulation status and/or </a:t>
            </a: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apply fees</a:t>
            </a:r>
            <a:endParaRPr lang="en-US" b="1">
              <a:solidFill>
                <a:schemeClr val="accent5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Open Sans"/>
              <a:ea typeface="Open Sans"/>
              <a:cs typeface="Calibri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/>
                </a:solidFill>
                <a:latin typeface="Open Sans"/>
                <a:ea typeface="Open Sans"/>
                <a:cs typeface="Calibri"/>
              </a:rPr>
              <a:t>Limitations</a:t>
            </a:r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 based on staff permissions, item assigned branch</a:t>
            </a:r>
            <a:endParaRPr lang="en-US">
              <a:latin typeface="Open San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  <p:pic>
        <p:nvPicPr>
          <p:cNvPr id="6" name="Graphic 5" descr="Programmer male with solid fill">
            <a:extLst>
              <a:ext uri="{FF2B5EF4-FFF2-40B4-BE49-F238E27FC236}">
                <a16:creationId xmlns:a16="http://schemas.microsoft.com/office/drawing/2014/main" id="{190182BA-B46B-6997-2920-92028D6838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0213" y="4110578"/>
            <a:ext cx="636210" cy="648305"/>
          </a:xfrm>
          <a:prstGeom prst="rect">
            <a:avLst/>
          </a:prstGeom>
        </p:spPr>
      </p:pic>
      <p:pic>
        <p:nvPicPr>
          <p:cNvPr id="7" name="Graphic 6" descr="Scribble with solid fill">
            <a:extLst>
              <a:ext uri="{FF2B5EF4-FFF2-40B4-BE49-F238E27FC236}">
                <a16:creationId xmlns:a16="http://schemas.microsoft.com/office/drawing/2014/main" id="{F9993956-DF96-C5B7-BA98-A17D1986A0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705" y="2528384"/>
            <a:ext cx="636210" cy="64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973557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  <MediaLengthInSeconds xmlns="04fb2b99-be89-4f45-b37c-be1ef0c04955" xsi:nil="true"/>
    <SharedWithUsers xmlns="49174984-12fa-4a24-9ef6-8a7dc6c2db71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8" ma:contentTypeDescription="Create a new document." ma:contentTypeScope="" ma:versionID="009431b9eb5ebd1027d8f7a8e3a05dd3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0134642408a06674b1db96ba5bd366f7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5EBBD-6858-404E-BAC7-C85B6E8B1C73}">
  <ds:schemaRefs>
    <ds:schemaRef ds:uri="1f4a7b86-b388-4593-9eb8-132297e538c0"/>
    <ds:schemaRef ds:uri="fee80435-36fc-4da1-8819-2ce37247b0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4fb2b99-be89-4f45-b37c-be1ef0c04955"/>
    <ds:schemaRef ds:uri="49174984-12fa-4a24-9ef6-8a7dc6c2db71"/>
  </ds:schemaRefs>
</ds:datastoreItem>
</file>

<file path=customXml/itemProps2.xml><?xml version="1.0" encoding="utf-8"?>
<ds:datastoreItem xmlns:ds="http://schemas.openxmlformats.org/officeDocument/2006/customXml" ds:itemID="{5F1D3C6A-B1C6-4343-B31D-064BE7DE22F4}"/>
</file>

<file path=customXml/itemProps3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TotalTime>12</TotalTime>
  <Words>1844</Words>
  <Application>Microsoft Office PowerPoint</Application>
  <PresentationFormat>Widescreen</PresentationFormat>
  <Paragraphs>153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CCS-Theme</vt:lpstr>
      <vt:lpstr>1_Office Theme</vt:lpstr>
      <vt:lpstr>2_Office Theme</vt:lpstr>
      <vt:lpstr>Circulation Technical Group</vt:lpstr>
      <vt:lpstr>CCS Updates</vt:lpstr>
      <vt:lpstr>CCS Updates</vt:lpstr>
      <vt:lpstr>CCS Updates</vt:lpstr>
      <vt:lpstr>CCS Updates</vt:lpstr>
      <vt:lpstr>CCS Updates</vt:lpstr>
      <vt:lpstr>CCS Updates</vt:lpstr>
      <vt:lpstr>7.5 Leap Functionality for Damaged Circulation Status</vt:lpstr>
      <vt:lpstr>7.5 Leap Functionality for Damaged Circulation Status</vt:lpstr>
      <vt:lpstr>7.5 Leap Functionality for Damaged Circulation Status</vt:lpstr>
      <vt:lpstr>PowerPoint Presentation</vt:lpstr>
      <vt:lpstr>7.5 Leap Functionality for Damaged Circulation Status</vt:lpstr>
      <vt:lpstr>7.5 Leap Functionality for Damaged Circulation Status</vt:lpstr>
      <vt:lpstr>Revisions to Damaged Procedures</vt:lpstr>
      <vt:lpstr>Revisions to Damaged Procedures</vt:lpstr>
      <vt:lpstr>Revisions to Damaged Procedures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Kathleen Weiss</dc:creator>
  <cp:lastModifiedBy>Mieko Landers</cp:lastModifiedBy>
  <cp:revision>2127</cp:revision>
  <dcterms:created xsi:type="dcterms:W3CDTF">2022-04-25T17:57:04Z</dcterms:created>
  <dcterms:modified xsi:type="dcterms:W3CDTF">2024-01-19T17:05:07Z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