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notesMasterIdLst>
    <p:notesMasterId r:id="rId15"/>
  </p:notesMasterIdLst>
  <p:sldIdLst>
    <p:sldId id="256" r:id="rId7"/>
    <p:sldId id="261" r:id="rId8"/>
    <p:sldId id="300" r:id="rId9"/>
    <p:sldId id="306" r:id="rId10"/>
    <p:sldId id="307" r:id="rId11"/>
    <p:sldId id="302" r:id="rId12"/>
    <p:sldId id="308" r:id="rId13"/>
    <p:sldId id="30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C153D6-9E8D-0639-71B8-7E45B093EB5C}" v="264" dt="2024-03-27T19:18:47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6268" autoAdjust="0"/>
  </p:normalViewPr>
  <p:slideViewPr>
    <p:cSldViewPr snapToGrid="0">
      <p:cViewPr varScale="1">
        <p:scale>
          <a:sx n="35" d="100"/>
          <a:sy n="35" d="100"/>
        </p:scale>
        <p:origin x="18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320E-4403-4B3E-A14E-D6C85ABCCDC2}" type="datetimeFigureOut"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0AA3-0073-48C7-9C8A-7A4D8997B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8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26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6B2C7-4A15-993D-21D8-1C377BCB3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9A865D-7C09-48E6-B9F8-444017007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EF0FC-CC0A-F9DC-014D-C73AD9734E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8E146-C657-3476-E8A5-482560B36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27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79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16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63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6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display-ite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861" y="0"/>
            <a:ext cx="11805139" cy="2387600"/>
          </a:xfrm>
        </p:spPr>
        <p:txBody>
          <a:bodyPr>
            <a:normAutofit/>
          </a:bodyPr>
          <a:lstStyle/>
          <a:p>
            <a:r>
              <a:rPr lang="en-US" sz="4800" dirty="0">
                <a:ea typeface="Verdana"/>
              </a:rPr>
              <a:t>PAS Technical Group</a:t>
            </a:r>
            <a:endParaRPr lang="en-US" dirty="0">
              <a:ea typeface="Verdan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222" y="2387600"/>
            <a:ext cx="11805778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Open Sans"/>
                <a:cs typeface="Open Sans"/>
              </a:rPr>
              <a:t>March 28, 2024</a:t>
            </a:r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a typeface="Verdana"/>
              </a:rPr>
              <a:t>Display Circulation Status</a:t>
            </a:r>
          </a:p>
        </p:txBody>
      </p:sp>
    </p:spTree>
    <p:extLst>
      <p:ext uri="{BB962C8B-B14F-4D97-AF65-F5344CB8AC3E}">
        <p14:creationId xmlns:p14="http://schemas.microsoft.com/office/powerpoint/2010/main" val="106916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F7D33-9DD6-3B63-EF7E-AC2003148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C151-A19E-7C57-6FCB-AB9F9FFF2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Display Circulation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1A502-4972-ECB5-C1BB-AA9CCA419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594" y="2187790"/>
            <a:ext cx="11606163" cy="4670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Open Sans"/>
                <a:ea typeface="Open Sans"/>
                <a:cs typeface="Calibri"/>
              </a:rPr>
              <a:t>Display Items how-to page: </a:t>
            </a:r>
            <a:r>
              <a:rPr lang="en-US" sz="2400" dirty="0">
                <a:ea typeface="+mn-lt"/>
                <a:cs typeface="+mn-lt"/>
                <a:hlinkClick r:id="rId3"/>
              </a:rPr>
              <a:t>https://www.ccslib.org/training/display-items</a:t>
            </a:r>
            <a:r>
              <a:rPr lang="en-US" sz="2400" dirty="0">
                <a:ea typeface="+mn-lt"/>
                <a:cs typeface="+mn-lt"/>
              </a:rPr>
              <a:t> </a:t>
            </a:r>
            <a:endParaRPr lang="en-US"/>
          </a:p>
          <a:p>
            <a:endParaRPr lang="en-US" sz="2400" dirty="0"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latin typeface="Open Sans"/>
                <a:ea typeface="Open Sans"/>
                <a:cs typeface="Calibri"/>
              </a:rPr>
              <a:t>Item given circulation status of</a:t>
            </a:r>
            <a:r>
              <a:rPr lang="en-US" sz="2400" dirty="0">
                <a:solidFill>
                  <a:schemeClr val="accent1"/>
                </a:solidFill>
                <a:latin typeface="Open Sans"/>
                <a:ea typeface="Open Sans"/>
                <a:cs typeface="Calibri"/>
              </a:rPr>
              <a:t> </a:t>
            </a:r>
            <a:r>
              <a:rPr lang="en-US" sz="2400" dirty="0">
                <a:latin typeface="Open Sans"/>
                <a:ea typeface="Open Sans"/>
                <a:cs typeface="Calibri"/>
              </a:rPr>
              <a:t>Display by staff</a:t>
            </a:r>
            <a:endParaRPr lang="en-US" sz="2400" dirty="0">
              <a:latin typeface="Open Sans"/>
              <a:ea typeface="Open Sans"/>
              <a:cs typeface="Open Sans"/>
            </a:endParaRPr>
          </a:p>
          <a:p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Calibri"/>
            </a:endParaRPr>
          </a:p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Change status </a:t>
            </a:r>
            <a:r>
              <a:rPr lang="en-US" sz="2400" dirty="0">
                <a:latin typeface="Open Sans"/>
                <a:ea typeface="Open Sans"/>
                <a:cs typeface="Calibri"/>
              </a:rPr>
              <a:t>individually or in bulk</a:t>
            </a:r>
          </a:p>
          <a:p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Calibri"/>
            </a:endParaRPr>
          </a:p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Depending on permissions, can change status in </a:t>
            </a:r>
            <a:r>
              <a:rPr lang="en-US" sz="2400" dirty="0">
                <a:latin typeface="Open Sans"/>
                <a:ea typeface="Open Sans"/>
                <a:cs typeface="Calibri"/>
              </a:rPr>
              <a:t>item record/item bulk change or from Check In </a:t>
            </a:r>
            <a:r>
              <a:rPr lang="en-US" sz="2400" dirty="0" err="1">
                <a:latin typeface="Open Sans"/>
                <a:ea typeface="Open Sans"/>
                <a:cs typeface="Calibri"/>
              </a:rPr>
              <a:t>workform</a:t>
            </a:r>
            <a:endParaRPr lang="en-US" sz="2400" dirty="0">
              <a:latin typeface="Open Sans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95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43178F-975A-CE68-99B8-8F894CC8F949}"/>
              </a:ext>
            </a:extLst>
          </p:cNvPr>
          <p:cNvSpPr txBox="1"/>
          <p:nvPr/>
        </p:nvSpPr>
        <p:spPr>
          <a:xfrm>
            <a:off x="3102767" y="2944820"/>
            <a:ext cx="570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Item record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421AC1-F890-151D-0D6C-18C48935E150}"/>
              </a:ext>
            </a:extLst>
          </p:cNvPr>
          <p:cNvSpPr txBox="1"/>
          <p:nvPr/>
        </p:nvSpPr>
        <p:spPr>
          <a:xfrm>
            <a:off x="3102768" y="5966001"/>
            <a:ext cx="570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Bib record items tab</a:t>
            </a:r>
          </a:p>
        </p:txBody>
      </p:sp>
      <p:pic>
        <p:nvPicPr>
          <p:cNvPr id="5" name="Picture 4" descr="A close-up of a computer screen&#10;&#10;Description automatically generated">
            <a:extLst>
              <a:ext uri="{FF2B5EF4-FFF2-40B4-BE49-F238E27FC236}">
                <a16:creationId xmlns:a16="http://schemas.microsoft.com/office/drawing/2014/main" id="{AD1D43D9-945D-9E44-7BE6-96B623023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53" y="276312"/>
            <a:ext cx="10788941" cy="2591440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534876C-7AD8-4CF8-1095-63D151B34695}"/>
              </a:ext>
            </a:extLst>
          </p:cNvPr>
          <p:cNvSpPr/>
          <p:nvPr/>
        </p:nvSpPr>
        <p:spPr>
          <a:xfrm>
            <a:off x="558653" y="2118305"/>
            <a:ext cx="1240132" cy="54383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4F1C31-15A1-E814-0F48-82BC67E752FA}"/>
              </a:ext>
            </a:extLst>
          </p:cNvPr>
          <p:cNvSpPr/>
          <p:nvPr/>
        </p:nvSpPr>
        <p:spPr>
          <a:xfrm>
            <a:off x="7238058" y="2194386"/>
            <a:ext cx="3130844" cy="54383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4BB7D9BA-BA66-A882-ED27-E4F9D23399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52" y="3625403"/>
            <a:ext cx="10788942" cy="2291670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B674D52-989F-628C-4A4D-0FC3C51136B6}"/>
              </a:ext>
            </a:extLst>
          </p:cNvPr>
          <p:cNvSpPr/>
          <p:nvPr/>
        </p:nvSpPr>
        <p:spPr>
          <a:xfrm>
            <a:off x="6276033" y="4513906"/>
            <a:ext cx="739130" cy="10010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58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CD6C8F6-524E-5DA8-5780-2670847D8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74" y="1365250"/>
            <a:ext cx="10965852" cy="350678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1E6DAC-FD68-1454-52FF-6F3F7EC6118B}"/>
              </a:ext>
            </a:extLst>
          </p:cNvPr>
          <p:cNvSpPr txBox="1"/>
          <p:nvPr/>
        </p:nvSpPr>
        <p:spPr>
          <a:xfrm>
            <a:off x="3045618" y="5123418"/>
            <a:ext cx="570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/>
              <a:t>PowerPAC</a:t>
            </a:r>
            <a:r>
              <a:rPr lang="en-US" i="1" dirty="0"/>
              <a:t> “Find It” view</a:t>
            </a:r>
          </a:p>
        </p:txBody>
      </p:sp>
    </p:spTree>
    <p:extLst>
      <p:ext uri="{BB962C8B-B14F-4D97-AF65-F5344CB8AC3E}">
        <p14:creationId xmlns:p14="http://schemas.microsoft.com/office/powerpoint/2010/main" val="119236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Display Circulation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A01EE-3659-67ED-7E78-A51DB45A0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731159"/>
            <a:ext cx="10458450" cy="291673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Open Sans"/>
                <a:ea typeface="Open Sans"/>
                <a:cs typeface="Calibri"/>
              </a:rPr>
              <a:t>When checking out at a service desk, staff need to clear the Display status first</a:t>
            </a:r>
          </a:p>
          <a:p>
            <a:pPr marL="0" indent="0">
              <a:buNone/>
            </a:pPr>
            <a:endParaRPr lang="en-US" sz="2800" dirty="0">
              <a:latin typeface="Open Sans"/>
              <a:ea typeface="Open Sans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Open Sans"/>
                <a:ea typeface="Open Sans"/>
                <a:cs typeface="Calibri"/>
              </a:rPr>
              <a:t>Items with a Display status do not appear on the picklist</a:t>
            </a:r>
            <a:endParaRPr lang="en-US" sz="2800" dirty="0">
              <a:latin typeface="Open Sans"/>
              <a:ea typeface="Open Sans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Open Sans"/>
              <a:ea typeface="Open Sans"/>
              <a:cs typeface="Calibri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Items with a Display status are not counted as available copies in the PAC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</p:txBody>
      </p:sp>
      <p:pic>
        <p:nvPicPr>
          <p:cNvPr id="5" name="Graphic 4" descr="Clipboard Mixed with solid fill">
            <a:extLst>
              <a:ext uri="{FF2B5EF4-FFF2-40B4-BE49-F238E27FC236}">
                <a16:creationId xmlns:a16="http://schemas.microsoft.com/office/drawing/2014/main" id="{6A2AB916-5F06-7385-1BFE-44282E6D5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094" y="3854446"/>
            <a:ext cx="662201" cy="662201"/>
          </a:xfrm>
          <a:prstGeom prst="rect">
            <a:avLst/>
          </a:prstGeom>
        </p:spPr>
      </p:pic>
      <p:pic>
        <p:nvPicPr>
          <p:cNvPr id="4" name="Graphic 3" descr="Programmer female with solid fill">
            <a:extLst>
              <a:ext uri="{FF2B5EF4-FFF2-40B4-BE49-F238E27FC236}">
                <a16:creationId xmlns:a16="http://schemas.microsoft.com/office/drawing/2014/main" id="{A4FACDC5-0712-9BCB-8A7E-9058E53186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3554" y="2641121"/>
            <a:ext cx="799382" cy="799382"/>
          </a:xfrm>
          <a:prstGeom prst="rect">
            <a:avLst/>
          </a:prstGeom>
        </p:spPr>
      </p:pic>
      <p:pic>
        <p:nvPicPr>
          <p:cNvPr id="6" name="Graphic 5" descr="Internet with solid fill">
            <a:extLst>
              <a:ext uri="{FF2B5EF4-FFF2-40B4-BE49-F238E27FC236}">
                <a16:creationId xmlns:a16="http://schemas.microsoft.com/office/drawing/2014/main" id="{3BB3B131-0CBF-2EC3-236F-87F470E542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7931" y="4740215"/>
            <a:ext cx="799382" cy="79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1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B5DFA9-99D2-B6F8-C130-C45560D965B6}"/>
              </a:ext>
            </a:extLst>
          </p:cNvPr>
          <p:cNvSpPr txBox="1"/>
          <p:nvPr/>
        </p:nvSpPr>
        <p:spPr>
          <a:xfrm>
            <a:off x="1971676" y="2486025"/>
            <a:ext cx="772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[Leap Demo]</a:t>
            </a:r>
          </a:p>
        </p:txBody>
      </p:sp>
    </p:spTree>
    <p:extLst>
      <p:ext uri="{BB962C8B-B14F-4D97-AF65-F5344CB8AC3E}">
        <p14:creationId xmlns:p14="http://schemas.microsoft.com/office/powerpoint/2010/main" val="303401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Options!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A01EE-3659-67ED-7E78-A51DB45A0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152" y="2414858"/>
            <a:ext cx="10242790" cy="41100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Open Sans"/>
                <a:ea typeface="Open Sans"/>
                <a:cs typeface="Calibri"/>
              </a:rPr>
              <a:t>Display circ status may be an option for you if...</a:t>
            </a:r>
            <a:endParaRPr lang="en-US" dirty="0" err="1">
              <a:latin typeface="Open Sans"/>
              <a:ea typeface="Open Sans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Open Sans"/>
                <a:cs typeface="Calibri"/>
              </a:rPr>
              <a:t>Your library does a lot of checkouts via self-check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Open Sans"/>
                <a:cs typeface="Calibri"/>
              </a:rPr>
              <a:t>You want the status to clear once it's check out or check in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en-US" dirty="0">
              <a:ea typeface="Open Sans"/>
              <a:cs typeface="Calibri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Other options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Using a "Display" shelf location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rgbClr val="000000"/>
                </a:solidFill>
                <a:latin typeface="Open Sans"/>
                <a:ea typeface="Open Sans"/>
                <a:cs typeface="Calibri"/>
              </a:rPr>
              <a:t>Leaving items as-is when they're on display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</p:txBody>
      </p:sp>
      <p:pic>
        <p:nvPicPr>
          <p:cNvPr id="4" name="Graphic 3" descr="Check In with solid fill">
            <a:extLst>
              <a:ext uri="{FF2B5EF4-FFF2-40B4-BE49-F238E27FC236}">
                <a16:creationId xmlns:a16="http://schemas.microsoft.com/office/drawing/2014/main" id="{A4B11320-59FD-CCB1-2220-487C24757E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6045" y="2554857"/>
            <a:ext cx="885646" cy="885646"/>
          </a:xfrm>
          <a:prstGeom prst="rect">
            <a:avLst/>
          </a:prstGeom>
        </p:spPr>
      </p:pic>
      <p:pic>
        <p:nvPicPr>
          <p:cNvPr id="6" name="Graphic 5" descr="Blog with solid fill">
            <a:extLst>
              <a:ext uri="{FF2B5EF4-FFF2-40B4-BE49-F238E27FC236}">
                <a16:creationId xmlns:a16="http://schemas.microsoft.com/office/drawing/2014/main" id="{40824CD3-347D-F992-89A9-56440DA97E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6045" y="4165121"/>
            <a:ext cx="885646" cy="88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7450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8" ma:contentTypeDescription="Create a new document." ma:contentTypeScope="" ma:versionID="009431b9eb5ebd1027d8f7a8e3a05dd3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0134642408a06674b1db96ba5bd366f7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</documentManagement>
</p:properties>
</file>

<file path=customXml/itemProps1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AD8029-F1D5-4633-8308-8678D10ABD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25EBBD-6858-404E-BAC7-C85B6E8B1C7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9174984-12fa-4a24-9ef6-8a7dc6c2db71"/>
    <ds:schemaRef ds:uri="http://purl.org/dc/terms/"/>
    <ds:schemaRef ds:uri="http://www.w3.org/XML/1998/namespace"/>
    <ds:schemaRef ds:uri="http://purl.org/dc/dcmitype/"/>
    <ds:schemaRef ds:uri="04fb2b99-be89-4f45-b37c-be1ef0c049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TotalTime>39</TotalTime>
  <Words>1109</Words>
  <Application>Microsoft Office PowerPoint</Application>
  <PresentationFormat>Widescreen</PresentationFormat>
  <Paragraphs>76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CCS-Theme</vt:lpstr>
      <vt:lpstr>1_Office Theme</vt:lpstr>
      <vt:lpstr>2_Office Theme</vt:lpstr>
      <vt:lpstr>PAS Technical Group</vt:lpstr>
      <vt:lpstr>Display Circulation Status</vt:lpstr>
      <vt:lpstr>Display Circulation Status</vt:lpstr>
      <vt:lpstr>PowerPoint Presentation</vt:lpstr>
      <vt:lpstr>PowerPoint Presentation</vt:lpstr>
      <vt:lpstr>Display Circulation Status</vt:lpstr>
      <vt:lpstr>PowerPoint Presentation</vt:lpstr>
      <vt:lpstr>Options!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Weiss</dc:creator>
  <cp:lastModifiedBy>Mieko Landers</cp:lastModifiedBy>
  <cp:revision>2376</cp:revision>
  <dcterms:created xsi:type="dcterms:W3CDTF">2022-04-25T17:57:04Z</dcterms:created>
  <dcterms:modified xsi:type="dcterms:W3CDTF">2024-04-03T14:15:48Z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MediaServiceImageTags">
    <vt:lpwstr/>
  </property>
</Properties>
</file>