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67" r:id="rId5"/>
    <p:sldMasterId id="2147483674" r:id="rId6"/>
  </p:sldMasterIdLst>
  <p:notesMasterIdLst>
    <p:notesMasterId r:id="rId49"/>
  </p:notesMasterIdLst>
  <p:sldIdLst>
    <p:sldId id="256" r:id="rId7"/>
    <p:sldId id="261" r:id="rId8"/>
    <p:sldId id="332" r:id="rId9"/>
    <p:sldId id="273" r:id="rId10"/>
    <p:sldId id="274" r:id="rId11"/>
    <p:sldId id="292" r:id="rId12"/>
    <p:sldId id="293" r:id="rId13"/>
    <p:sldId id="295" r:id="rId14"/>
    <p:sldId id="296" r:id="rId15"/>
    <p:sldId id="280" r:id="rId16"/>
    <p:sldId id="298" r:id="rId17"/>
    <p:sldId id="311" r:id="rId18"/>
    <p:sldId id="312" r:id="rId19"/>
    <p:sldId id="313" r:id="rId20"/>
    <p:sldId id="314" r:id="rId21"/>
    <p:sldId id="305" r:id="rId22"/>
    <p:sldId id="310" r:id="rId23"/>
    <p:sldId id="307" r:id="rId24"/>
    <p:sldId id="306" r:id="rId25"/>
    <p:sldId id="309" r:id="rId26"/>
    <p:sldId id="318" r:id="rId27"/>
    <p:sldId id="300" r:id="rId28"/>
    <p:sldId id="317" r:id="rId29"/>
    <p:sldId id="316" r:id="rId30"/>
    <p:sldId id="302" r:id="rId31"/>
    <p:sldId id="308" r:id="rId32"/>
    <p:sldId id="315" r:id="rId33"/>
    <p:sldId id="319" r:id="rId34"/>
    <p:sldId id="321" r:id="rId35"/>
    <p:sldId id="320" r:id="rId36"/>
    <p:sldId id="322" r:id="rId37"/>
    <p:sldId id="323" r:id="rId38"/>
    <p:sldId id="326" r:id="rId39"/>
    <p:sldId id="327" r:id="rId40"/>
    <p:sldId id="328" r:id="rId41"/>
    <p:sldId id="329" r:id="rId42"/>
    <p:sldId id="324" r:id="rId43"/>
    <p:sldId id="330" r:id="rId44"/>
    <p:sldId id="325" r:id="rId45"/>
    <p:sldId id="331" r:id="rId46"/>
    <p:sldId id="333" r:id="rId47"/>
    <p:sldId id="334" r:id="rId4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5283"/>
    <a:srgbClr val="F79421"/>
    <a:srgbClr val="89C4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9A71362-4635-41C7-AC66-B60EBF690D94}" v="411" dt="2024-04-11T19:02:09.33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slide" Target="slides/slide41.xml"/><Relationship Id="rId50" Type="http://schemas.openxmlformats.org/officeDocument/2006/relationships/presProps" Target="presProps.xml"/><Relationship Id="rId7" Type="http://schemas.openxmlformats.org/officeDocument/2006/relationships/slide" Target="slides/slid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9" Type="http://schemas.openxmlformats.org/officeDocument/2006/relationships/slide" Target="slides/slide2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53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slide" Target="slides/slide42.xml"/><Relationship Id="rId8" Type="http://schemas.openxmlformats.org/officeDocument/2006/relationships/slide" Target="slides/slide2.xml"/><Relationship Id="rId51" Type="http://schemas.openxmlformats.org/officeDocument/2006/relationships/viewProps" Target="viewProps.xml"/><Relationship Id="rId3" Type="http://schemas.openxmlformats.org/officeDocument/2006/relationships/customXml" Target="../customXml/item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slide" Target="slides/slide40.xml"/><Relationship Id="rId20" Type="http://schemas.openxmlformats.org/officeDocument/2006/relationships/slide" Target="slides/slide14.xml"/><Relationship Id="rId41" Type="http://schemas.openxmlformats.org/officeDocument/2006/relationships/slide" Target="slides/slide35.xml"/><Relationship Id="rId54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07320E-4403-4B3E-A14E-D6C85ABCCDC2}" type="datetimeFigureOut">
              <a:t>4/12/2024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860AA3-0073-48C7-9C8A-7A4D8997B0FB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8823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860AA3-0073-48C7-9C8A-7A4D8997B0FB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8267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860AA3-0073-48C7-9C8A-7A4D8997B0FB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2465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860AA3-0073-48C7-9C8A-7A4D8997B0FB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6912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860AA3-0073-48C7-9C8A-7A4D8997B0FB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0467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860AA3-0073-48C7-9C8A-7A4D8997B0FB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36855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860AA3-0073-48C7-9C8A-7A4D8997B0FB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22368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860AA3-0073-48C7-9C8A-7A4D8997B0F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42512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860AA3-0073-48C7-9C8A-7A4D8997B0F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42590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860AA3-0073-48C7-9C8A-7A4D8997B0F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67774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860AA3-0073-48C7-9C8A-7A4D8997B0F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80089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860AA3-0073-48C7-9C8A-7A4D8997B0F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9916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860AA3-0073-48C7-9C8A-7A4D8997B0FB}" type="slidenum"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75595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860AA3-0073-48C7-9C8A-7A4D8997B0FB}" type="slidenum">
              <a:rPr lang="en-US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82678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66B2C7-4A15-993D-21D8-1C377BCB31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99A865D-7C09-48E6-B9F8-444017007EF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AFEF0FC-CC0A-F9DC-014D-C73AD9734E4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ea typeface="Calibri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A8E146-C657-3476-E8A5-482560B3643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860AA3-0073-48C7-9C8A-7A4D8997B0FB}" type="slidenum"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62767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860AA3-0073-48C7-9C8A-7A4D8997B0FB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47921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860AA3-0073-48C7-9C8A-7A4D8997B0FB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61621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E92F3C-374D-7080-623F-0F7B5A1523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7A82DED-A1EE-CC6A-C4AA-6B9DDFEDD71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37D1CD8-E6DE-685F-F4C8-A7A3C54AA83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ea typeface="Calibri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2AFC0F-154E-0241-BA4C-D750BDC6DB5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860AA3-0073-48C7-9C8A-7A4D8997B0FB}" type="slidenum"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46337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E92F3C-374D-7080-623F-0F7B5A1523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7A82DED-A1EE-CC6A-C4AA-6B9DDFEDD71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37D1CD8-E6DE-685F-F4C8-A7A3C54AA83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+mn-lt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2AFC0F-154E-0241-BA4C-D750BDC6DB5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860AA3-0073-48C7-9C8A-7A4D8997B0FB}" type="slidenum"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8668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ea typeface="Calibri" panose="020F0502020204030204"/>
              <a:cs typeface="Calibri" panose="020F050202020403020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860AA3-0073-48C7-9C8A-7A4D8997B0FB}" type="slidenum">
              <a:rPr lang="en-US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40786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E92F3C-374D-7080-623F-0F7B5A1523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7A82DED-A1EE-CC6A-C4AA-6B9DDFEDD71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37D1CD8-E6DE-685F-F4C8-A7A3C54AA83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ea typeface="Calibri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2AFC0F-154E-0241-BA4C-D750BDC6DB5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860AA3-0073-48C7-9C8A-7A4D8997B0FB}" type="slidenum"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31367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E92F3C-374D-7080-623F-0F7B5A1523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7A82DED-A1EE-CC6A-C4AA-6B9DDFEDD71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37D1CD8-E6DE-685F-F4C8-A7A3C54AA83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+mn-lt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2AFC0F-154E-0241-BA4C-D750BDC6DB5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860AA3-0073-48C7-9C8A-7A4D8997B0FB}" type="slidenum"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42120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E92F3C-374D-7080-623F-0F7B5A1523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7A82DED-A1EE-CC6A-C4AA-6B9DDFEDD71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37D1CD8-E6DE-685F-F4C8-A7A3C54AA83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+mn-lt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2AFC0F-154E-0241-BA4C-D750BDC6DB5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860AA3-0073-48C7-9C8A-7A4D8997B0FB}" type="slidenum"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9637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ea typeface="Calibri" panose="020F0502020204030204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860AA3-0073-48C7-9C8A-7A4D8997B0FB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57028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E92F3C-374D-7080-623F-0F7B5A1523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7A82DED-A1EE-CC6A-C4AA-6B9DDFEDD71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37D1CD8-E6DE-685F-F4C8-A7A3C54AA83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+mn-lt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2AFC0F-154E-0241-BA4C-D750BDC6DB5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860AA3-0073-48C7-9C8A-7A4D8997B0FB}" type="slidenum"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399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E92F3C-374D-7080-623F-0F7B5A1523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7A82DED-A1EE-CC6A-C4AA-6B9DDFEDD71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37D1CD8-E6DE-685F-F4C8-A7A3C54AA83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+mn-lt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2AFC0F-154E-0241-BA4C-D750BDC6DB5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860AA3-0073-48C7-9C8A-7A4D8997B0FB}" type="slidenum"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60782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E92F3C-374D-7080-623F-0F7B5A1523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7A82DED-A1EE-CC6A-C4AA-6B9DDFEDD71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37D1CD8-E6DE-685F-F4C8-A7A3C54AA83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+mn-lt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2AFC0F-154E-0241-BA4C-D750BDC6DB5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860AA3-0073-48C7-9C8A-7A4D8997B0FB}" type="slidenum"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62690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E92F3C-374D-7080-623F-0F7B5A1523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7A82DED-A1EE-CC6A-C4AA-6B9DDFEDD71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37D1CD8-E6DE-685F-F4C8-A7A3C54AA83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ea typeface="Calibri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2AFC0F-154E-0241-BA4C-D750BDC6DB5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860AA3-0073-48C7-9C8A-7A4D8997B0FB}" type="slidenum"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15278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E92F3C-374D-7080-623F-0F7B5A1523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7A82DED-A1EE-CC6A-C4AA-6B9DDFEDD71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37D1CD8-E6DE-685F-F4C8-A7A3C54AA83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+mn-lt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2AFC0F-154E-0241-BA4C-D750BDC6DB5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860AA3-0073-48C7-9C8A-7A4D8997B0FB}" type="slidenum"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80576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ea typeface="Calibri" panose="020F0502020204030204"/>
              <a:cs typeface="Calibri" panose="020F050202020403020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860AA3-0073-48C7-9C8A-7A4D8997B0FB}" type="slidenum">
              <a:rPr lang="en-US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71070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E92F3C-374D-7080-623F-0F7B5A1523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7A82DED-A1EE-CC6A-C4AA-6B9DDFEDD71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37D1CD8-E6DE-685F-F4C8-A7A3C54AA83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+mn-lt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2AFC0F-154E-0241-BA4C-D750BDC6DB5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860AA3-0073-48C7-9C8A-7A4D8997B0FB}" type="slidenum"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08449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ea typeface="Calibri" panose="020F0502020204030204"/>
              <a:cs typeface="Calibri" panose="020F050202020403020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860AA3-0073-48C7-9C8A-7A4D8997B0FB}" type="slidenum">
              <a:rPr lang="en-US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44609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E92F3C-374D-7080-623F-0F7B5A1523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7A82DED-A1EE-CC6A-C4AA-6B9DDFEDD71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37D1CD8-E6DE-685F-F4C8-A7A3C54AA83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+mn-lt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2AFC0F-154E-0241-BA4C-D750BDC6DB5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860AA3-0073-48C7-9C8A-7A4D8997B0FB}" type="slidenum"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98155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E92F3C-374D-7080-623F-0F7B5A1523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7A82DED-A1EE-CC6A-C4AA-6B9DDFEDD71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37D1CD8-E6DE-685F-F4C8-A7A3C54AA83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>
              <a:cs typeface="+mn-lt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2AFC0F-154E-0241-BA4C-D750BDC6DB5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860AA3-0073-48C7-9C8A-7A4D8997B0FB}" type="slidenum"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5653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ea typeface="Calibri" panose="020F0502020204030204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860AA3-0073-48C7-9C8A-7A4D8997B0FB}" type="slidenum"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85495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E92F3C-374D-7080-623F-0F7B5A1523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7A82DED-A1EE-CC6A-C4AA-6B9DDFEDD71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37D1CD8-E6DE-685F-F4C8-A7A3C54AA83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>
              <a:cs typeface="+mn-lt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2AFC0F-154E-0241-BA4C-D750BDC6DB5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860AA3-0073-48C7-9C8A-7A4D8997B0FB}" type="slidenum"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9121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ea typeface="Calibri" panose="020F0502020204030204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860AA3-0073-48C7-9C8A-7A4D8997B0FB}" type="slidenum"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1251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ea typeface="Calibri" panose="020F0502020204030204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860AA3-0073-48C7-9C8A-7A4D8997B0FB}" type="slidenum"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2971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860AA3-0073-48C7-9C8A-7A4D8997B0FB}" type="slidenum"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5613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ea typeface="Calibri" panose="020F0502020204030204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860AA3-0073-48C7-9C8A-7A4D8997B0FB}" type="slidenum"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125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ea typeface="Calibri" panose="020F0502020204030204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860AA3-0073-48C7-9C8A-7A4D8997B0FB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5906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1DF69F3-B4EC-4750-B453-B00EEC808ADD}"/>
              </a:ext>
            </a:extLst>
          </p:cNvPr>
          <p:cNvSpPr/>
          <p:nvPr/>
        </p:nvSpPr>
        <p:spPr>
          <a:xfrm>
            <a:off x="-5542" y="4043362"/>
            <a:ext cx="12197542" cy="2814638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4600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EC040CC-E185-4DAF-AE48-3922CBD3CE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2387600"/>
          </a:xfrm>
        </p:spPr>
        <p:txBody>
          <a:bodyPr anchor="b"/>
          <a:lstStyle>
            <a:lvl1pPr algn="l">
              <a:defRPr sz="6000" b="1">
                <a:solidFill>
                  <a:srgbClr val="025283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9EFE54F-ED64-4991-B2BA-9279B316CC1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1084" y="2387600"/>
            <a:ext cx="12180916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Your Name</a:t>
            </a:r>
          </a:p>
          <a:p>
            <a:r>
              <a:rPr lang="en-US"/>
              <a:t>Date</a:t>
            </a:r>
          </a:p>
        </p:txBody>
      </p:sp>
      <p:pic>
        <p:nvPicPr>
          <p:cNvPr id="13" name="Picture 1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F36F85F0-5F99-4859-BBEF-E40BD5E9F7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6327" y="6513524"/>
            <a:ext cx="552892" cy="316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55732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mparis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7F5601F-B2A7-410E-8FB1-0E5750126F31}"/>
              </a:ext>
            </a:extLst>
          </p:cNvPr>
          <p:cNvSpPr/>
          <p:nvPr/>
        </p:nvSpPr>
        <p:spPr>
          <a:xfrm>
            <a:off x="0" y="-1"/>
            <a:ext cx="12192000" cy="1690687"/>
          </a:xfrm>
          <a:prstGeom prst="rect">
            <a:avLst/>
          </a:prstGeom>
          <a:solidFill>
            <a:srgbClr val="89C43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102938B-B634-44FB-AFF9-3343BBADD9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906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945FC3-FB90-4990-87B2-DCC4140DB0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825625"/>
            <a:ext cx="5964865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8DA7F5F-B192-4CBD-8560-25F43B9BA894}"/>
              </a:ext>
            </a:extLst>
          </p:cNvPr>
          <p:cNvSpPr/>
          <p:nvPr/>
        </p:nvSpPr>
        <p:spPr>
          <a:xfrm>
            <a:off x="0" y="6485860"/>
            <a:ext cx="12192000" cy="372140"/>
          </a:xfrm>
          <a:prstGeom prst="rect">
            <a:avLst/>
          </a:prstGeom>
          <a:solidFill>
            <a:srgbClr val="89C4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2473D0E-345F-476D-9A0F-197491ED398E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227137" y="1825625"/>
            <a:ext cx="5964866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0" name="Picture 9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47B5B4F1-C627-4F07-A51D-599B99E246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6327" y="6513524"/>
            <a:ext cx="552892" cy="316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0402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mpariso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7F5601F-B2A7-410E-8FB1-0E5750126F31}"/>
              </a:ext>
            </a:extLst>
          </p:cNvPr>
          <p:cNvSpPr/>
          <p:nvPr/>
        </p:nvSpPr>
        <p:spPr>
          <a:xfrm>
            <a:off x="0" y="-1"/>
            <a:ext cx="12192000" cy="1690687"/>
          </a:xfrm>
          <a:prstGeom prst="rect">
            <a:avLst/>
          </a:prstGeom>
          <a:solidFill>
            <a:srgbClr val="89C43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102938B-B634-44FB-AFF9-3343BBADD9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906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945FC3-FB90-4990-87B2-DCC4140DB0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509284"/>
            <a:ext cx="5964865" cy="366767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8DA7F5F-B192-4CBD-8560-25F43B9BA894}"/>
              </a:ext>
            </a:extLst>
          </p:cNvPr>
          <p:cNvSpPr/>
          <p:nvPr/>
        </p:nvSpPr>
        <p:spPr>
          <a:xfrm>
            <a:off x="0" y="6485860"/>
            <a:ext cx="12192000" cy="372140"/>
          </a:xfrm>
          <a:prstGeom prst="rect">
            <a:avLst/>
          </a:prstGeom>
          <a:solidFill>
            <a:srgbClr val="89C4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2473D0E-345F-476D-9A0F-197491ED398E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227137" y="2509283"/>
            <a:ext cx="5964866" cy="36676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E3835D78-B9E0-4D53-A31F-A12C3A5F3D6A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0" y="1842977"/>
            <a:ext cx="5964865" cy="49618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BC33B8FC-8197-415E-9694-740AC66228CA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6227135" y="1843640"/>
            <a:ext cx="5964865" cy="49618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2" name="Picture 11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495EBF62-AB06-4E98-8DCD-0F99E90FC2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6327" y="6513524"/>
            <a:ext cx="552892" cy="316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4971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8DA7F5F-B192-4CBD-8560-25F43B9BA894}"/>
              </a:ext>
            </a:extLst>
          </p:cNvPr>
          <p:cNvSpPr/>
          <p:nvPr/>
        </p:nvSpPr>
        <p:spPr>
          <a:xfrm>
            <a:off x="0" y="6485860"/>
            <a:ext cx="12192000" cy="372140"/>
          </a:xfrm>
          <a:prstGeom prst="rect">
            <a:avLst/>
          </a:prstGeom>
          <a:solidFill>
            <a:srgbClr val="89C4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2893F052-DED8-4351-87D3-F9CC3DF00D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6327" y="6513524"/>
            <a:ext cx="552892" cy="316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1110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1DF69F3-B4EC-4750-B453-B00EEC808ADD}"/>
              </a:ext>
            </a:extLst>
          </p:cNvPr>
          <p:cNvSpPr/>
          <p:nvPr/>
        </p:nvSpPr>
        <p:spPr>
          <a:xfrm>
            <a:off x="11084" y="4043362"/>
            <a:ext cx="12197542" cy="2814638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2000">
                <a:srgbClr val="ECA54E"/>
              </a:gs>
              <a:gs pos="100000">
                <a:srgbClr val="DE8318"/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EC040CC-E185-4DAF-AE48-3922CBD3CE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2387600"/>
          </a:xfrm>
        </p:spPr>
        <p:txBody>
          <a:bodyPr anchor="b"/>
          <a:lstStyle>
            <a:lvl1pPr algn="l">
              <a:defRPr sz="6000" b="1">
                <a:solidFill>
                  <a:srgbClr val="DE8318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9EFE54F-ED64-4991-B2BA-9279B316CC1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1084" y="2387600"/>
            <a:ext cx="12180916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Your Name</a:t>
            </a:r>
          </a:p>
          <a:p>
            <a:r>
              <a:rPr lang="en-US"/>
              <a:t>Date</a:t>
            </a:r>
          </a:p>
        </p:txBody>
      </p:sp>
      <p:pic>
        <p:nvPicPr>
          <p:cNvPr id="13" name="Picture 1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F36F85F0-5F99-4859-BBEF-E40BD5E9F7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6327" y="6513524"/>
            <a:ext cx="552892" cy="316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7557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Slide">
    <p:bg>
      <p:bgPr>
        <a:solidFill>
          <a:srgbClr val="E4EA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F110FC6-81FC-462C-920E-0716E376B68A}"/>
              </a:ext>
            </a:extLst>
          </p:cNvPr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DE83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FE66ED-2092-470E-9C5A-CC3D75901C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87880" y="875488"/>
            <a:ext cx="4687186" cy="462154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Name of Section</a:t>
            </a:r>
          </a:p>
        </p:txBody>
      </p:sp>
      <p:pic>
        <p:nvPicPr>
          <p:cNvPr id="5" name="Picture 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2EE5E032-E681-4AAB-B7B7-27B1F44D81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6327" y="6513524"/>
            <a:ext cx="552892" cy="316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6686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8DA7F5F-B192-4CBD-8560-25F43B9BA894}"/>
              </a:ext>
            </a:extLst>
          </p:cNvPr>
          <p:cNvSpPr/>
          <p:nvPr/>
        </p:nvSpPr>
        <p:spPr>
          <a:xfrm>
            <a:off x="0" y="6485860"/>
            <a:ext cx="12192000" cy="372140"/>
          </a:xfrm>
          <a:prstGeom prst="rect">
            <a:avLst/>
          </a:prstGeom>
          <a:solidFill>
            <a:srgbClr val="DE83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7F5601F-B2A7-410E-8FB1-0E5750126F31}"/>
              </a:ext>
            </a:extLst>
          </p:cNvPr>
          <p:cNvSpPr/>
          <p:nvPr/>
        </p:nvSpPr>
        <p:spPr>
          <a:xfrm>
            <a:off x="0" y="-1"/>
            <a:ext cx="12192000" cy="16906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102938B-B634-44FB-AFF9-3343BBADD9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90688"/>
          </a:xfrm>
          <a:solidFill>
            <a:srgbClr val="DE8318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945FC3-FB90-4990-87B2-DCC4140DB0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825625"/>
            <a:ext cx="121920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9" name="Picture 8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5EFBED56-3E37-43F9-B140-DA2F826939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6327" y="6513524"/>
            <a:ext cx="552892" cy="316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35729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mparis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7F5601F-B2A7-410E-8FB1-0E5750126F31}"/>
              </a:ext>
            </a:extLst>
          </p:cNvPr>
          <p:cNvSpPr/>
          <p:nvPr/>
        </p:nvSpPr>
        <p:spPr>
          <a:xfrm>
            <a:off x="0" y="-1"/>
            <a:ext cx="12192000" cy="1690687"/>
          </a:xfrm>
          <a:prstGeom prst="rect">
            <a:avLst/>
          </a:prstGeom>
          <a:solidFill>
            <a:srgbClr val="DE831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102938B-B634-44FB-AFF9-3343BBADD9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906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945FC3-FB90-4990-87B2-DCC4140DB0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825625"/>
            <a:ext cx="5964865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8DA7F5F-B192-4CBD-8560-25F43B9BA894}"/>
              </a:ext>
            </a:extLst>
          </p:cNvPr>
          <p:cNvSpPr/>
          <p:nvPr/>
        </p:nvSpPr>
        <p:spPr>
          <a:xfrm>
            <a:off x="0" y="6485860"/>
            <a:ext cx="12192000" cy="372140"/>
          </a:xfrm>
          <a:prstGeom prst="rect">
            <a:avLst/>
          </a:prstGeom>
          <a:solidFill>
            <a:srgbClr val="DE83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2473D0E-345F-476D-9A0F-197491ED398E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227137" y="1825625"/>
            <a:ext cx="5964866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0" name="Picture 9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47B5B4F1-C627-4F07-A51D-599B99E246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6327" y="6513524"/>
            <a:ext cx="552892" cy="316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34424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mpariso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7F5601F-B2A7-410E-8FB1-0E5750126F31}"/>
              </a:ext>
            </a:extLst>
          </p:cNvPr>
          <p:cNvSpPr/>
          <p:nvPr/>
        </p:nvSpPr>
        <p:spPr>
          <a:xfrm>
            <a:off x="0" y="-1"/>
            <a:ext cx="12192000" cy="1690687"/>
          </a:xfrm>
          <a:prstGeom prst="rect">
            <a:avLst/>
          </a:prstGeom>
          <a:solidFill>
            <a:srgbClr val="DE831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102938B-B634-44FB-AFF9-3343BBADD9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906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945FC3-FB90-4990-87B2-DCC4140DB0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509284"/>
            <a:ext cx="5964865" cy="366767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8DA7F5F-B192-4CBD-8560-25F43B9BA894}"/>
              </a:ext>
            </a:extLst>
          </p:cNvPr>
          <p:cNvSpPr/>
          <p:nvPr/>
        </p:nvSpPr>
        <p:spPr>
          <a:xfrm>
            <a:off x="0" y="6485860"/>
            <a:ext cx="12192000" cy="372140"/>
          </a:xfrm>
          <a:prstGeom prst="rect">
            <a:avLst/>
          </a:prstGeom>
          <a:solidFill>
            <a:srgbClr val="DE83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2473D0E-345F-476D-9A0F-197491ED398E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227137" y="2509283"/>
            <a:ext cx="5964866" cy="36676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E3835D78-B9E0-4D53-A31F-A12C3A5F3D6A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0" y="1842977"/>
            <a:ext cx="5964865" cy="49618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BC33B8FC-8197-415E-9694-740AC66228CA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6227135" y="1843640"/>
            <a:ext cx="5964865" cy="49618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2" name="Picture 11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495EBF62-AB06-4E98-8DCD-0F99E90FC2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6327" y="6513524"/>
            <a:ext cx="552892" cy="316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7622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8DA7F5F-B192-4CBD-8560-25F43B9BA894}"/>
              </a:ext>
            </a:extLst>
          </p:cNvPr>
          <p:cNvSpPr/>
          <p:nvPr/>
        </p:nvSpPr>
        <p:spPr>
          <a:xfrm>
            <a:off x="0" y="6485860"/>
            <a:ext cx="12192000" cy="372140"/>
          </a:xfrm>
          <a:prstGeom prst="rect">
            <a:avLst/>
          </a:prstGeom>
          <a:solidFill>
            <a:srgbClr val="DE83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2893F052-DED8-4351-87D3-F9CC3DF00D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6327" y="6513524"/>
            <a:ext cx="552892" cy="316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867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Slide">
    <p:bg>
      <p:bgPr>
        <a:solidFill>
          <a:srgbClr val="E4EA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F110FC6-81FC-462C-920E-0716E376B68A}"/>
              </a:ext>
            </a:extLst>
          </p:cNvPr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FE66ED-2092-470E-9C5A-CC3D75901C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87880" y="875488"/>
            <a:ext cx="4687186" cy="462154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Name of Section</a:t>
            </a:r>
          </a:p>
        </p:txBody>
      </p:sp>
      <p:pic>
        <p:nvPicPr>
          <p:cNvPr id="5" name="Picture 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2EE5E032-E681-4AAB-B7B7-27B1F44D81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6327" y="6513524"/>
            <a:ext cx="552892" cy="316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4535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8DA7F5F-B192-4CBD-8560-25F43B9BA894}"/>
              </a:ext>
            </a:extLst>
          </p:cNvPr>
          <p:cNvSpPr/>
          <p:nvPr/>
        </p:nvSpPr>
        <p:spPr>
          <a:xfrm>
            <a:off x="0" y="6485860"/>
            <a:ext cx="12192000" cy="3721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7F5601F-B2A7-410E-8FB1-0E5750126F31}"/>
              </a:ext>
            </a:extLst>
          </p:cNvPr>
          <p:cNvSpPr/>
          <p:nvPr/>
        </p:nvSpPr>
        <p:spPr>
          <a:xfrm>
            <a:off x="0" y="-1"/>
            <a:ext cx="12192000" cy="16906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102938B-B634-44FB-AFF9-3343BBADD9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906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945FC3-FB90-4990-87B2-DCC4140DB0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825625"/>
            <a:ext cx="121920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9" name="Picture 8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5EFBED56-3E37-43F9-B140-DA2F826939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6327" y="6513524"/>
            <a:ext cx="552892" cy="316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8850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mparis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7F5601F-B2A7-410E-8FB1-0E5750126F31}"/>
              </a:ext>
            </a:extLst>
          </p:cNvPr>
          <p:cNvSpPr/>
          <p:nvPr/>
        </p:nvSpPr>
        <p:spPr>
          <a:xfrm>
            <a:off x="0" y="-1"/>
            <a:ext cx="12192000" cy="16906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102938B-B634-44FB-AFF9-3343BBADD9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906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945FC3-FB90-4990-87B2-DCC4140DB0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825625"/>
            <a:ext cx="5964865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8DA7F5F-B192-4CBD-8560-25F43B9BA894}"/>
              </a:ext>
            </a:extLst>
          </p:cNvPr>
          <p:cNvSpPr/>
          <p:nvPr/>
        </p:nvSpPr>
        <p:spPr>
          <a:xfrm>
            <a:off x="0" y="6485860"/>
            <a:ext cx="12192000" cy="3721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2473D0E-345F-476D-9A0F-197491ED398E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227137" y="1825625"/>
            <a:ext cx="5964866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0" name="Picture 9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47B5B4F1-C627-4F07-A51D-599B99E246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6327" y="6513524"/>
            <a:ext cx="552892" cy="316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3208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mpariso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7F5601F-B2A7-410E-8FB1-0E5750126F31}"/>
              </a:ext>
            </a:extLst>
          </p:cNvPr>
          <p:cNvSpPr/>
          <p:nvPr/>
        </p:nvSpPr>
        <p:spPr>
          <a:xfrm>
            <a:off x="0" y="-1"/>
            <a:ext cx="12192000" cy="16906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102938B-B634-44FB-AFF9-3343BBADD9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906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945FC3-FB90-4990-87B2-DCC4140DB0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509284"/>
            <a:ext cx="5964865" cy="366767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8DA7F5F-B192-4CBD-8560-25F43B9BA894}"/>
              </a:ext>
            </a:extLst>
          </p:cNvPr>
          <p:cNvSpPr/>
          <p:nvPr/>
        </p:nvSpPr>
        <p:spPr>
          <a:xfrm>
            <a:off x="0" y="6485860"/>
            <a:ext cx="12192000" cy="3721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2473D0E-345F-476D-9A0F-197491ED398E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227137" y="2509283"/>
            <a:ext cx="5964866" cy="36676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E3835D78-B9E0-4D53-A31F-A12C3A5F3D6A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0" y="1842977"/>
            <a:ext cx="5964865" cy="49618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BC33B8FC-8197-415E-9694-740AC66228CA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6227135" y="1843640"/>
            <a:ext cx="5964865" cy="49618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2" name="Picture 11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495EBF62-AB06-4E98-8DCD-0F99E90FC2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6327" y="6513524"/>
            <a:ext cx="552892" cy="316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334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8DA7F5F-B192-4CBD-8560-25F43B9BA894}"/>
              </a:ext>
            </a:extLst>
          </p:cNvPr>
          <p:cNvSpPr/>
          <p:nvPr/>
        </p:nvSpPr>
        <p:spPr>
          <a:xfrm>
            <a:off x="0" y="6485860"/>
            <a:ext cx="12192000" cy="3721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2893F052-DED8-4351-87D3-F9CC3DF00D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6327" y="6513524"/>
            <a:ext cx="552892" cy="316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9751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1DF69F3-B4EC-4750-B453-B00EEC808ADD}"/>
              </a:ext>
            </a:extLst>
          </p:cNvPr>
          <p:cNvSpPr/>
          <p:nvPr/>
        </p:nvSpPr>
        <p:spPr>
          <a:xfrm>
            <a:off x="11084" y="4043362"/>
            <a:ext cx="12197542" cy="2814638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2000">
                <a:srgbClr val="89C43A"/>
              </a:gs>
              <a:gs pos="100000">
                <a:srgbClr val="4A6B1F"/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EC040CC-E185-4DAF-AE48-3922CBD3CE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2387600"/>
          </a:xfrm>
        </p:spPr>
        <p:txBody>
          <a:bodyPr anchor="b"/>
          <a:lstStyle>
            <a:lvl1pPr algn="l">
              <a:defRPr sz="6000" b="1">
                <a:solidFill>
                  <a:srgbClr val="89C43A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9EFE54F-ED64-4991-B2BA-9279B316CC1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1084" y="2387600"/>
            <a:ext cx="12180916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Your Name</a:t>
            </a:r>
          </a:p>
          <a:p>
            <a:r>
              <a:rPr lang="en-US"/>
              <a:t>Date</a:t>
            </a:r>
          </a:p>
        </p:txBody>
      </p:sp>
      <p:pic>
        <p:nvPicPr>
          <p:cNvPr id="13" name="Picture 1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F36F85F0-5F99-4859-BBEF-E40BD5E9F7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6327" y="6513524"/>
            <a:ext cx="552892" cy="316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3940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Slide">
    <p:bg>
      <p:bgPr>
        <a:solidFill>
          <a:srgbClr val="E4EA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F110FC6-81FC-462C-920E-0716E376B68A}"/>
              </a:ext>
            </a:extLst>
          </p:cNvPr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89C4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FE66ED-2092-470E-9C5A-CC3D75901C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87880" y="875488"/>
            <a:ext cx="4687186" cy="462154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Name of Section</a:t>
            </a:r>
          </a:p>
        </p:txBody>
      </p:sp>
      <p:pic>
        <p:nvPicPr>
          <p:cNvPr id="5" name="Picture 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2EE5E032-E681-4AAB-B7B7-27B1F44D81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6327" y="6513524"/>
            <a:ext cx="552892" cy="316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8734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8DA7F5F-B192-4CBD-8560-25F43B9BA894}"/>
              </a:ext>
            </a:extLst>
          </p:cNvPr>
          <p:cNvSpPr/>
          <p:nvPr/>
        </p:nvSpPr>
        <p:spPr>
          <a:xfrm>
            <a:off x="0" y="6485860"/>
            <a:ext cx="12192000" cy="372140"/>
          </a:xfrm>
          <a:prstGeom prst="rect">
            <a:avLst/>
          </a:prstGeom>
          <a:solidFill>
            <a:srgbClr val="89C4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7F5601F-B2A7-410E-8FB1-0E5750126F31}"/>
              </a:ext>
            </a:extLst>
          </p:cNvPr>
          <p:cNvSpPr/>
          <p:nvPr/>
        </p:nvSpPr>
        <p:spPr>
          <a:xfrm>
            <a:off x="0" y="-1"/>
            <a:ext cx="12192000" cy="16906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102938B-B634-44FB-AFF9-3343BBADD9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90688"/>
          </a:xfrm>
          <a:solidFill>
            <a:srgbClr val="89C43A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945FC3-FB90-4990-87B2-DCC4140DB0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825625"/>
            <a:ext cx="121920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9" name="Picture 8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5EFBED56-3E37-43F9-B140-DA2F826939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6327" y="6513524"/>
            <a:ext cx="552892" cy="316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5993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9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15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7C064F5-51FD-4F58-BC42-66C831D069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3EF49B-851D-4F4D-9733-A3C8640C2B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2" name="Picture 11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4A7C3F8E-5DFC-4A19-A695-0F8055FB22E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6327" y="6513524"/>
            <a:ext cx="552892" cy="316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4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7C064F5-51FD-4F58-BC42-66C831D069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3EF49B-851D-4F4D-9733-A3C8640C2B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2" name="Picture 11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4A7C3F8E-5DFC-4A19-A695-0F8055FB22E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6327" y="6513524"/>
            <a:ext cx="552892" cy="316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283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7C064F5-51FD-4F58-BC42-66C831D069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3EF49B-851D-4F4D-9733-A3C8640C2B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2" name="Picture 11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4A7C3F8E-5DFC-4A19-A695-0F8055FB22E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6327" y="6513524"/>
            <a:ext cx="552892" cy="316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828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cslib.org/training/display-items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16.sv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4.svg"/><Relationship Id="rId5" Type="http://schemas.openxmlformats.org/officeDocument/2006/relationships/image" Target="../media/image23.png"/><Relationship Id="rId4" Type="http://schemas.openxmlformats.org/officeDocument/2006/relationships/image" Target="../media/image22.sv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6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librarylearning.org/event/2024-05-01/ccs-technical-and-advisory-group-information-session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4.sv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6.sv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cslib.org/member-tools-a-z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ccslib.org/training/patron-merging-guidelines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6BEC6E-2B39-4BD1-878E-9EAC5977B3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6861" y="0"/>
            <a:ext cx="11805139" cy="2387600"/>
          </a:xfrm>
        </p:spPr>
        <p:txBody>
          <a:bodyPr>
            <a:normAutofit/>
          </a:bodyPr>
          <a:lstStyle/>
          <a:p>
            <a:r>
              <a:rPr lang="en-US" sz="4800">
                <a:ea typeface="Verdana"/>
              </a:rPr>
              <a:t>Circulation Technical Group</a:t>
            </a:r>
            <a:endParaRPr lang="en-US">
              <a:ea typeface="Verdana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11AA3F2-EB2A-4812-9B95-7F38E4DC41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6222" y="2387600"/>
            <a:ext cx="11805778" cy="165576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ea typeface="Open Sans"/>
                <a:cs typeface="Open Sans"/>
              </a:rPr>
              <a:t>April 12, 2024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0560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D1053C-D883-1ED5-775A-BBA52070C9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Verdana"/>
              </a:rPr>
              <a:t>Patron Blocks</a:t>
            </a:r>
          </a:p>
        </p:txBody>
      </p:sp>
    </p:spTree>
    <p:extLst>
      <p:ext uri="{BB962C8B-B14F-4D97-AF65-F5344CB8AC3E}">
        <p14:creationId xmlns:p14="http://schemas.microsoft.com/office/powerpoint/2010/main" val="1201271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 descr="Megaphone1 with solid fill">
            <a:extLst>
              <a:ext uri="{FF2B5EF4-FFF2-40B4-BE49-F238E27FC236}">
                <a16:creationId xmlns:a16="http://schemas.microsoft.com/office/drawing/2014/main" id="{13C4C672-74B2-251D-B8C8-53722059C7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40524" y="1250732"/>
            <a:ext cx="4776951" cy="473753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0481556-7050-0A44-8CD4-9FF494805F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621" y="1"/>
            <a:ext cx="11561379" cy="1703825"/>
          </a:xfrm>
        </p:spPr>
        <p:txBody>
          <a:bodyPr/>
          <a:lstStyle/>
          <a:p>
            <a:r>
              <a:rPr lang="en-US">
                <a:ea typeface="Verdana"/>
              </a:rPr>
              <a:t>Patron Blocks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544D6C-B77B-BB4A-9B5C-365C7E4D98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9651" y="5483248"/>
            <a:ext cx="5149274" cy="759510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 algn="ctr">
              <a:buNone/>
            </a:pPr>
            <a:r>
              <a:rPr lang="en-US" sz="4400">
                <a:latin typeface="Open Sans"/>
                <a:ea typeface="Calibri"/>
                <a:cs typeface="Calibri"/>
              </a:rPr>
              <a:t>Soft Blocks</a:t>
            </a:r>
            <a:endParaRPr lang="en-US" sz="4000" b="1">
              <a:latin typeface="Open Sans"/>
              <a:ea typeface="Open Sans"/>
              <a:cs typeface="Open Sans"/>
            </a:endParaRPr>
          </a:p>
          <a:p>
            <a:pPr marL="0" indent="0">
              <a:buNone/>
            </a:pPr>
            <a:r>
              <a:rPr lang="en-US" sz="1000">
                <a:solidFill>
                  <a:srgbClr val="161617"/>
                </a:solidFill>
                <a:latin typeface="Calibri"/>
                <a:ea typeface="Calibri"/>
                <a:cs typeface="Calibri"/>
              </a:rPr>
              <a:t>  </a:t>
            </a:r>
          </a:p>
        </p:txBody>
      </p:sp>
      <p:pic>
        <p:nvPicPr>
          <p:cNvPr id="7" name="Graphic 6" descr="Stop with solid fill">
            <a:extLst>
              <a:ext uri="{FF2B5EF4-FFF2-40B4-BE49-F238E27FC236}">
                <a16:creationId xmlns:a16="http://schemas.microsoft.com/office/drawing/2014/main" id="{98164107-27E4-38BF-2608-FE0C4F9F963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519041" y="1710562"/>
            <a:ext cx="4041227" cy="3817881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6D229033-49E9-52D0-53BA-531D4D616099}"/>
              </a:ext>
            </a:extLst>
          </p:cNvPr>
          <p:cNvSpPr txBox="1">
            <a:spLocks/>
          </p:cNvSpPr>
          <p:nvPr/>
        </p:nvSpPr>
        <p:spPr>
          <a:xfrm>
            <a:off x="5965051" y="5477993"/>
            <a:ext cx="5149274" cy="75951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4400">
                <a:latin typeface="Open Sans"/>
                <a:ea typeface="Calibri"/>
                <a:cs typeface="Calibri"/>
              </a:rPr>
              <a:t>Hard Blocks</a:t>
            </a:r>
            <a:endParaRPr lang="en-US" sz="4000" b="1">
              <a:latin typeface="Open Sans"/>
              <a:ea typeface="Open Sans"/>
              <a:cs typeface="Open Sans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000">
                <a:solidFill>
                  <a:srgbClr val="161617"/>
                </a:solidFill>
                <a:latin typeface="Calibri"/>
                <a:ea typeface="Calibri"/>
                <a:cs typeface="Calibri"/>
              </a:rPr>
              <a:t>  </a:t>
            </a:r>
          </a:p>
        </p:txBody>
      </p:sp>
    </p:spTree>
    <p:extLst>
      <p:ext uri="{BB962C8B-B14F-4D97-AF65-F5344CB8AC3E}">
        <p14:creationId xmlns:p14="http://schemas.microsoft.com/office/powerpoint/2010/main" val="24441306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 descr="Megaphone1 with solid fill">
            <a:extLst>
              <a:ext uri="{FF2B5EF4-FFF2-40B4-BE49-F238E27FC236}">
                <a16:creationId xmlns:a16="http://schemas.microsoft.com/office/drawing/2014/main" id="{13C4C672-74B2-251D-B8C8-53722059C7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40524" y="1250732"/>
            <a:ext cx="4776951" cy="473753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0481556-7050-0A44-8CD4-9FF494805F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621" y="1"/>
            <a:ext cx="11561379" cy="1703825"/>
          </a:xfrm>
        </p:spPr>
        <p:txBody>
          <a:bodyPr/>
          <a:lstStyle/>
          <a:p>
            <a:r>
              <a:rPr lang="en-US">
                <a:ea typeface="Verdana"/>
              </a:rPr>
              <a:t>Patron Blocks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544D6C-B77B-BB4A-9B5C-365C7E4D98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9651" y="5483248"/>
            <a:ext cx="5149274" cy="759510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 algn="ctr">
              <a:buNone/>
            </a:pPr>
            <a:r>
              <a:rPr lang="en-US" sz="4400">
                <a:latin typeface="Open Sans"/>
                <a:ea typeface="Calibri"/>
                <a:cs typeface="Calibri"/>
              </a:rPr>
              <a:t>Soft Blocks</a:t>
            </a:r>
            <a:endParaRPr lang="en-US" sz="4000" b="1">
              <a:latin typeface="Open Sans"/>
              <a:ea typeface="Open Sans"/>
              <a:cs typeface="Open Sans"/>
            </a:endParaRPr>
          </a:p>
          <a:p>
            <a:pPr marL="0" indent="0">
              <a:buNone/>
            </a:pPr>
            <a:r>
              <a:rPr lang="en-US" sz="1000">
                <a:solidFill>
                  <a:srgbClr val="161617"/>
                </a:solidFill>
                <a:latin typeface="Calibri"/>
                <a:ea typeface="Calibri"/>
                <a:cs typeface="Calibri"/>
              </a:rPr>
              <a:t>  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94C1C5D-D647-43D3-BD3C-325658137D42}"/>
              </a:ext>
            </a:extLst>
          </p:cNvPr>
          <p:cNvSpPr txBox="1"/>
          <p:nvPr/>
        </p:nvSpPr>
        <p:spPr>
          <a:xfrm>
            <a:off x="5818139" y="2657457"/>
            <a:ext cx="6074153" cy="283154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,Sans-Serif"/>
              <a:buChar char="•"/>
            </a:pPr>
            <a:r>
              <a:rPr lang="en-US" sz="3200">
                <a:solidFill>
                  <a:srgbClr val="161617"/>
                </a:solidFill>
                <a:latin typeface="Open Sans"/>
                <a:ea typeface="Calibri"/>
                <a:cs typeface="Calibri"/>
              </a:rPr>
              <a:t>Act as alerts to staff</a:t>
            </a:r>
            <a:endParaRPr lang="en-US" sz="3200">
              <a:latin typeface="Open Sans"/>
              <a:ea typeface="Calibri"/>
              <a:cs typeface="Calibri"/>
            </a:endParaRPr>
          </a:p>
          <a:p>
            <a:pPr>
              <a:lnSpc>
                <a:spcPct val="90000"/>
              </a:lnSpc>
              <a:spcBef>
                <a:spcPts val="1000"/>
              </a:spcBef>
            </a:pPr>
            <a:endParaRPr lang="en-US" sz="3200">
              <a:solidFill>
                <a:srgbClr val="161617"/>
              </a:solidFill>
              <a:latin typeface="Open Sans"/>
              <a:ea typeface="Calibri"/>
              <a:cs typeface="Calibri"/>
            </a:endParaRP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,Sans-Serif"/>
              <a:buChar char="•"/>
            </a:pPr>
            <a:r>
              <a:rPr lang="en-US" sz="3200">
                <a:solidFill>
                  <a:srgbClr val="161617"/>
                </a:solidFill>
                <a:latin typeface="Open Sans"/>
                <a:ea typeface="Calibri"/>
                <a:cs typeface="Calibri"/>
              </a:rPr>
              <a:t>Do not prevent the patron from checking out or renewing</a:t>
            </a:r>
            <a:endParaRPr lang="en-US" sz="3200">
              <a:latin typeface="Open Sans"/>
              <a:ea typeface="Calibri"/>
              <a:cs typeface="Calibri"/>
            </a:endParaRP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1000">
                <a:solidFill>
                  <a:srgbClr val="161617"/>
                </a:solidFill>
                <a:latin typeface="Calibri"/>
                <a:ea typeface="Calibri"/>
                <a:cs typeface="Calibri"/>
              </a:rPr>
              <a:t>   </a:t>
            </a:r>
            <a:endParaRPr lang="en-US" sz="1000">
              <a:latin typeface="Calibri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472982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 descr="Megaphone1 with solid fill">
            <a:extLst>
              <a:ext uri="{FF2B5EF4-FFF2-40B4-BE49-F238E27FC236}">
                <a16:creationId xmlns:a16="http://schemas.microsoft.com/office/drawing/2014/main" id="{13C4C672-74B2-251D-B8C8-53722059C7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40524" y="1250732"/>
            <a:ext cx="4776951" cy="473753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0481556-7050-0A44-8CD4-9FF494805F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621" y="1"/>
            <a:ext cx="11561379" cy="1703825"/>
          </a:xfrm>
        </p:spPr>
        <p:txBody>
          <a:bodyPr/>
          <a:lstStyle/>
          <a:p>
            <a:r>
              <a:rPr lang="en-US">
                <a:ea typeface="Verdana"/>
              </a:rPr>
              <a:t>Patron Blocks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544D6C-B77B-BB4A-9B5C-365C7E4D98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9651" y="5483248"/>
            <a:ext cx="5149274" cy="759510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 algn="ctr">
              <a:buNone/>
            </a:pPr>
            <a:r>
              <a:rPr lang="en-US" sz="4400">
                <a:latin typeface="Open Sans"/>
                <a:ea typeface="Calibri"/>
                <a:cs typeface="Calibri"/>
              </a:rPr>
              <a:t>Soft Blocks</a:t>
            </a:r>
            <a:endParaRPr lang="en-US" sz="4000" b="1">
              <a:latin typeface="Open Sans"/>
              <a:ea typeface="Open Sans"/>
              <a:cs typeface="Open Sans"/>
            </a:endParaRPr>
          </a:p>
          <a:p>
            <a:pPr marL="0" indent="0">
              <a:buNone/>
            </a:pPr>
            <a:r>
              <a:rPr lang="en-US" sz="1000">
                <a:solidFill>
                  <a:srgbClr val="161617"/>
                </a:solidFill>
                <a:latin typeface="Calibri"/>
                <a:ea typeface="Calibri"/>
                <a:cs typeface="Calibri"/>
              </a:rPr>
              <a:t>  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3A270A6-FC2E-8236-0634-ED1160D15320}"/>
              </a:ext>
            </a:extLst>
          </p:cNvPr>
          <p:cNvSpPr txBox="1"/>
          <p:nvPr/>
        </p:nvSpPr>
        <p:spPr>
          <a:xfrm>
            <a:off x="5632603" y="2060572"/>
            <a:ext cx="6074153" cy="380822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,Sans-Serif"/>
              <a:buChar char="•"/>
            </a:pPr>
            <a:r>
              <a:rPr lang="en-US" sz="2800">
                <a:solidFill>
                  <a:srgbClr val="161617"/>
                </a:solidFill>
                <a:latin typeface="Open Sans"/>
                <a:ea typeface="Calibri"/>
                <a:cs typeface="Calibri"/>
              </a:rPr>
              <a:t>Patron has hold(s) ready for pickup</a:t>
            </a:r>
            <a:endParaRPr lang="en-US" sz="2800">
              <a:latin typeface="Open Sans"/>
              <a:ea typeface="Calibri"/>
              <a:cs typeface="Calibri"/>
            </a:endParaRP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800">
                <a:solidFill>
                  <a:srgbClr val="161617"/>
                </a:solidFill>
                <a:latin typeface="Open Sans"/>
                <a:ea typeface="Calibri"/>
                <a:cs typeface="Calibri"/>
              </a:rPr>
              <a:t>     </a:t>
            </a: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,Sans-Serif"/>
              <a:buChar char="•"/>
            </a:pPr>
            <a:r>
              <a:rPr lang="en-US" sz="2800">
                <a:solidFill>
                  <a:srgbClr val="161617"/>
                </a:solidFill>
                <a:latin typeface="Open Sans"/>
                <a:ea typeface="Calibri"/>
                <a:cs typeface="Calibri"/>
              </a:rPr>
              <a:t>Patron owes money under their max fine threshold (amount set by patron’s home library)</a:t>
            </a:r>
            <a:endParaRPr lang="en-US" sz="2800">
              <a:solidFill>
                <a:srgbClr val="000000"/>
              </a:solidFill>
              <a:latin typeface="Open Sans"/>
              <a:ea typeface="Calibri"/>
              <a:cs typeface="Calibri"/>
            </a:endParaRP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800">
                <a:solidFill>
                  <a:srgbClr val="161617"/>
                </a:solidFill>
                <a:latin typeface="Open Sans"/>
                <a:ea typeface="Calibri"/>
                <a:cs typeface="Calibri"/>
              </a:rPr>
              <a:t>     </a:t>
            </a: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,Sans-Serif"/>
              <a:buChar char="•"/>
            </a:pPr>
            <a:r>
              <a:rPr lang="en-US" sz="2800">
                <a:solidFill>
                  <a:srgbClr val="161617"/>
                </a:solidFill>
                <a:latin typeface="Open Sans"/>
                <a:ea typeface="Calibri"/>
                <a:cs typeface="Calibri"/>
              </a:rPr>
              <a:t>Patron has overdue items under their max overdue limit</a:t>
            </a:r>
            <a:endParaRPr lang="en-US" sz="2800">
              <a:latin typeface="Open Sans"/>
              <a:ea typeface="Open Sans"/>
              <a:cs typeface="Open Sans"/>
            </a:endParaRP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1000">
                <a:solidFill>
                  <a:srgbClr val="161617"/>
                </a:solidFill>
                <a:latin typeface="Calibri"/>
                <a:ea typeface="Calibri"/>
                <a:cs typeface="Calibri"/>
              </a:rPr>
              <a:t>   </a:t>
            </a:r>
            <a:endParaRPr lang="en-US" sz="1000">
              <a:latin typeface="Calibri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146099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481556-7050-0A44-8CD4-9FF494805F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621" y="1"/>
            <a:ext cx="11561379" cy="1703825"/>
          </a:xfrm>
        </p:spPr>
        <p:txBody>
          <a:bodyPr/>
          <a:lstStyle/>
          <a:p>
            <a:r>
              <a:rPr lang="en-US">
                <a:ea typeface="Verdana"/>
              </a:rPr>
              <a:t>Patron Blocks</a:t>
            </a:r>
            <a:endParaRPr lang="en-US"/>
          </a:p>
        </p:txBody>
      </p:sp>
      <p:pic>
        <p:nvPicPr>
          <p:cNvPr id="7" name="Graphic 6" descr="Stop with solid fill">
            <a:extLst>
              <a:ext uri="{FF2B5EF4-FFF2-40B4-BE49-F238E27FC236}">
                <a16:creationId xmlns:a16="http://schemas.microsoft.com/office/drawing/2014/main" id="{98164107-27E4-38BF-2608-FE0C4F9F96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266664" y="1710562"/>
            <a:ext cx="4041227" cy="3817881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6D229033-49E9-52D0-53BA-531D4D616099}"/>
              </a:ext>
            </a:extLst>
          </p:cNvPr>
          <p:cNvSpPr txBox="1">
            <a:spLocks/>
          </p:cNvSpPr>
          <p:nvPr/>
        </p:nvSpPr>
        <p:spPr>
          <a:xfrm>
            <a:off x="6727051" y="5535502"/>
            <a:ext cx="5149274" cy="75951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4400">
                <a:latin typeface="Open Sans"/>
                <a:ea typeface="Calibri"/>
                <a:cs typeface="Calibri"/>
              </a:rPr>
              <a:t>Hard Blocks</a:t>
            </a:r>
            <a:endParaRPr lang="en-US" sz="4000" b="1">
              <a:latin typeface="Open Sans"/>
              <a:ea typeface="Open Sans"/>
              <a:cs typeface="Open Sans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000">
                <a:solidFill>
                  <a:srgbClr val="161617"/>
                </a:solidFill>
                <a:latin typeface="Calibri"/>
                <a:ea typeface="Calibri"/>
                <a:cs typeface="Calibri"/>
              </a:rPr>
              <a:t>  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399F35A-709D-E4DE-2AEB-A7BE7A783835}"/>
              </a:ext>
            </a:extLst>
          </p:cNvPr>
          <p:cNvSpPr txBox="1"/>
          <p:nvPr/>
        </p:nvSpPr>
        <p:spPr>
          <a:xfrm>
            <a:off x="453779" y="2530563"/>
            <a:ext cx="6074153" cy="258532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spcBef>
                <a:spcPts val="1000"/>
              </a:spcBef>
              <a:buFont typeface="Arial,Sans-Serif"/>
              <a:buChar char="•"/>
            </a:pPr>
            <a:r>
              <a:rPr lang="en-US" sz="3200">
                <a:solidFill>
                  <a:srgbClr val="161617"/>
                </a:solidFill>
                <a:latin typeface="Open Sans"/>
                <a:ea typeface="Calibri"/>
                <a:cs typeface="Calibri"/>
              </a:rPr>
              <a:t>Will prevent the patron from checking out</a:t>
            </a:r>
            <a:endParaRPr lang="en-US" sz="3200">
              <a:solidFill>
                <a:srgbClr val="000000"/>
              </a:solidFill>
              <a:latin typeface="Open Sans"/>
              <a:ea typeface="Calibri"/>
              <a:cs typeface="Calibri"/>
            </a:endParaRPr>
          </a:p>
          <a:p>
            <a:pPr>
              <a:spcBef>
                <a:spcPts val="1000"/>
              </a:spcBef>
            </a:pPr>
            <a:endParaRPr lang="en-US" sz="3200">
              <a:solidFill>
                <a:srgbClr val="161617"/>
              </a:solidFill>
              <a:latin typeface="Open Sans"/>
              <a:ea typeface="Calibri"/>
              <a:cs typeface="Calibri"/>
            </a:endParaRPr>
          </a:p>
          <a:p>
            <a:pPr marL="285750" indent="-285750">
              <a:spcBef>
                <a:spcPts val="1000"/>
              </a:spcBef>
              <a:buFont typeface="Arial,Sans-Serif"/>
              <a:buChar char="•"/>
            </a:pPr>
            <a:r>
              <a:rPr lang="en-US" sz="3200">
                <a:solidFill>
                  <a:srgbClr val="161617"/>
                </a:solidFill>
                <a:latin typeface="Open Sans"/>
                <a:ea typeface="Calibri"/>
                <a:cs typeface="Calibri"/>
              </a:rPr>
              <a:t>May also prevent renewals</a:t>
            </a:r>
            <a:endParaRPr lang="en-US" sz="3200">
              <a:latin typeface="Open Sans"/>
              <a:ea typeface="Open Sans"/>
              <a:cs typeface="Open Sans"/>
            </a:endParaRP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1000">
                <a:solidFill>
                  <a:srgbClr val="161617"/>
                </a:solidFill>
                <a:latin typeface="Calibri"/>
                <a:ea typeface="Calibri"/>
                <a:cs typeface="Calibri"/>
              </a:rPr>
              <a:t>   </a:t>
            </a:r>
            <a:endParaRPr lang="en-US" sz="1000">
              <a:latin typeface="Calibri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195762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481556-7050-0A44-8CD4-9FF494805F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621" y="1"/>
            <a:ext cx="11561379" cy="1703825"/>
          </a:xfrm>
        </p:spPr>
        <p:txBody>
          <a:bodyPr/>
          <a:lstStyle/>
          <a:p>
            <a:r>
              <a:rPr lang="en-US">
                <a:ea typeface="Verdana"/>
              </a:rPr>
              <a:t>Patron Blocks</a:t>
            </a:r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7A05A48-E789-ED5C-674F-2B2FF0E2B6A8}"/>
              </a:ext>
            </a:extLst>
          </p:cNvPr>
          <p:cNvSpPr txBox="1"/>
          <p:nvPr/>
        </p:nvSpPr>
        <p:spPr>
          <a:xfrm>
            <a:off x="277158" y="1846974"/>
            <a:ext cx="6541664" cy="438581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spcBef>
                <a:spcPts val="1000"/>
              </a:spcBef>
              <a:buFont typeface="Arial,Sans-Serif"/>
              <a:buChar char="•"/>
            </a:pPr>
            <a:r>
              <a:rPr lang="en-US" sz="2800">
                <a:solidFill>
                  <a:srgbClr val="161617"/>
                </a:solidFill>
                <a:latin typeface="Open Sans"/>
                <a:ea typeface="Calibri"/>
                <a:cs typeface="Calibri"/>
              </a:rPr>
              <a:t>Patron owes money over their max fine threshold</a:t>
            </a:r>
            <a:endParaRPr lang="en-US" sz="2800">
              <a:solidFill>
                <a:srgbClr val="000000"/>
              </a:solidFill>
              <a:latin typeface="Open Sans"/>
              <a:ea typeface="Calibri"/>
              <a:cs typeface="Calibri"/>
            </a:endParaRPr>
          </a:p>
          <a:p>
            <a:pPr marL="285750" indent="-285750">
              <a:spcBef>
                <a:spcPts val="1000"/>
              </a:spcBef>
              <a:buFont typeface="Arial,Sans-Serif"/>
              <a:buChar char="•"/>
            </a:pPr>
            <a:r>
              <a:rPr lang="en-US" sz="2800">
                <a:solidFill>
                  <a:srgbClr val="161617"/>
                </a:solidFill>
                <a:latin typeface="Open Sans"/>
                <a:ea typeface="Calibri"/>
                <a:cs typeface="Calibri"/>
              </a:rPr>
              <a:t>Patron’s library card is expired</a:t>
            </a:r>
            <a:endParaRPr lang="en-US" sz="2800">
              <a:solidFill>
                <a:srgbClr val="000000"/>
              </a:solidFill>
              <a:latin typeface="Open Sans"/>
              <a:ea typeface="Calibri"/>
              <a:cs typeface="Calibri"/>
            </a:endParaRPr>
          </a:p>
          <a:p>
            <a:pPr marL="285750" indent="-285750">
              <a:spcBef>
                <a:spcPts val="1000"/>
              </a:spcBef>
              <a:buFont typeface="Arial,Sans-Serif"/>
              <a:buChar char="•"/>
            </a:pPr>
            <a:r>
              <a:rPr lang="en-US" sz="2800">
                <a:solidFill>
                  <a:srgbClr val="161617"/>
                </a:solidFill>
                <a:latin typeface="Open Sans"/>
                <a:ea typeface="Calibri"/>
                <a:cs typeface="Calibri"/>
              </a:rPr>
              <a:t>Patron has been sent to collections</a:t>
            </a:r>
            <a:endParaRPr lang="en-US" sz="2800">
              <a:solidFill>
                <a:srgbClr val="000000"/>
              </a:solidFill>
              <a:latin typeface="Open Sans"/>
              <a:ea typeface="Calibri"/>
              <a:cs typeface="Calibri"/>
            </a:endParaRPr>
          </a:p>
          <a:p>
            <a:pPr marL="285750" indent="-285750">
              <a:spcBef>
                <a:spcPts val="1000"/>
              </a:spcBef>
              <a:buFont typeface="Arial,Sans-Serif"/>
              <a:buChar char="•"/>
            </a:pPr>
            <a:r>
              <a:rPr lang="en-US" sz="2800">
                <a:solidFill>
                  <a:srgbClr val="161617"/>
                </a:solidFill>
                <a:latin typeface="Open Sans"/>
                <a:ea typeface="Calibri"/>
                <a:cs typeface="Calibri"/>
              </a:rPr>
              <a:t>Patron has a long overdue item*</a:t>
            </a:r>
            <a:endParaRPr lang="en-US" sz="2800">
              <a:solidFill>
                <a:srgbClr val="000000"/>
              </a:solidFill>
              <a:latin typeface="Open Sans"/>
              <a:ea typeface="Calibri"/>
              <a:cs typeface="Calibri"/>
            </a:endParaRPr>
          </a:p>
          <a:p>
            <a:pPr marL="285750" indent="-285750">
              <a:spcBef>
                <a:spcPts val="1000"/>
              </a:spcBef>
              <a:buFont typeface="Arial,Sans-Serif"/>
              <a:buChar char="•"/>
            </a:pPr>
            <a:r>
              <a:rPr lang="en-US" sz="2800">
                <a:solidFill>
                  <a:srgbClr val="161617"/>
                </a:solidFill>
                <a:latin typeface="Open Sans"/>
                <a:ea typeface="Calibri"/>
                <a:cs typeface="Calibri"/>
              </a:rPr>
              <a:t>Library staff have manually added a block*</a:t>
            </a:r>
            <a:endParaRPr lang="en-US" sz="2800">
              <a:solidFill>
                <a:srgbClr val="000000"/>
              </a:solidFill>
              <a:latin typeface="Open Sans"/>
              <a:ea typeface="Calibri"/>
              <a:cs typeface="Calibri"/>
            </a:endParaRPr>
          </a:p>
          <a:p>
            <a:pPr>
              <a:spcBef>
                <a:spcPts val="1000"/>
              </a:spcBef>
            </a:pPr>
            <a:r>
              <a:rPr lang="en-US" sz="2400" i="1">
                <a:solidFill>
                  <a:srgbClr val="161617"/>
                </a:solidFill>
                <a:latin typeface="Open Sans"/>
                <a:ea typeface="Calibri"/>
                <a:cs typeface="Calibri"/>
              </a:rPr>
              <a:t>*may allow renewals based on library settings</a:t>
            </a:r>
            <a:endParaRPr lang="en-US" sz="2400">
              <a:latin typeface="Open Sans"/>
              <a:ea typeface="Open Sans"/>
              <a:cs typeface="Open Sans"/>
            </a:endParaRP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1000">
                <a:solidFill>
                  <a:srgbClr val="161617"/>
                </a:solidFill>
                <a:latin typeface="Calibri"/>
                <a:ea typeface="Calibri"/>
                <a:cs typeface="Calibri"/>
              </a:rPr>
              <a:t>   </a:t>
            </a:r>
            <a:endParaRPr lang="en-US" sz="1000">
              <a:latin typeface="Calibri"/>
              <a:ea typeface="Calibri"/>
              <a:cs typeface="Calibri"/>
            </a:endParaRPr>
          </a:p>
        </p:txBody>
      </p:sp>
      <p:pic>
        <p:nvPicPr>
          <p:cNvPr id="6" name="Graphic 5" descr="Stop with solid fill">
            <a:extLst>
              <a:ext uri="{FF2B5EF4-FFF2-40B4-BE49-F238E27FC236}">
                <a16:creationId xmlns:a16="http://schemas.microsoft.com/office/drawing/2014/main" id="{49D196BA-A66C-0E06-32C4-D0EE635FD5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266664" y="1710562"/>
            <a:ext cx="4041227" cy="3817881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A21B866A-3C84-11F2-4BC3-20A62B693F86}"/>
              </a:ext>
            </a:extLst>
          </p:cNvPr>
          <p:cNvSpPr txBox="1">
            <a:spLocks/>
          </p:cNvSpPr>
          <p:nvPr/>
        </p:nvSpPr>
        <p:spPr>
          <a:xfrm>
            <a:off x="6727051" y="5535502"/>
            <a:ext cx="5149274" cy="75951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4400">
                <a:latin typeface="Open Sans"/>
                <a:ea typeface="Calibri"/>
                <a:cs typeface="Calibri"/>
              </a:rPr>
              <a:t>Hard Blocks</a:t>
            </a:r>
            <a:endParaRPr lang="en-US" sz="4000" b="1">
              <a:latin typeface="Open Sans"/>
              <a:ea typeface="Open Sans"/>
              <a:cs typeface="Open Sans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000">
                <a:solidFill>
                  <a:srgbClr val="161617"/>
                </a:solidFill>
                <a:latin typeface="Calibri"/>
                <a:ea typeface="Calibri"/>
                <a:cs typeface="Calibri"/>
              </a:rPr>
              <a:t>  </a:t>
            </a:r>
          </a:p>
        </p:txBody>
      </p:sp>
    </p:spTree>
    <p:extLst>
      <p:ext uri="{BB962C8B-B14F-4D97-AF65-F5344CB8AC3E}">
        <p14:creationId xmlns:p14="http://schemas.microsoft.com/office/powerpoint/2010/main" val="23080309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E7E9C3C4-2A86-3630-F28A-171EFB847A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838" y="204705"/>
            <a:ext cx="8990323" cy="2348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2059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C50139A4-66F3-C54E-4B81-D4310B3BE0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837" y="2897189"/>
            <a:ext cx="9021025" cy="3260724"/>
          </a:xfrm>
          <a:prstGeom prst="rect">
            <a:avLst/>
          </a:prstGeom>
        </p:spPr>
      </p:pic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E7E9C3C4-2A86-3630-F28A-171EFB847A2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838" y="204705"/>
            <a:ext cx="8990323" cy="2348993"/>
          </a:xfrm>
          <a:prstGeom prst="rect">
            <a:avLst/>
          </a:prstGeom>
        </p:spPr>
      </p:pic>
      <p:sp>
        <p:nvSpPr>
          <p:cNvPr id="5" name="Arrow: Down 4">
            <a:extLst>
              <a:ext uri="{FF2B5EF4-FFF2-40B4-BE49-F238E27FC236}">
                <a16:creationId xmlns:a16="http://schemas.microsoft.com/office/drawing/2014/main" id="{775F1AF9-608F-71C5-08F5-1A56DB6AA5E8}"/>
              </a:ext>
            </a:extLst>
          </p:cNvPr>
          <p:cNvSpPr/>
          <p:nvPr/>
        </p:nvSpPr>
        <p:spPr>
          <a:xfrm>
            <a:off x="5891211" y="2339976"/>
            <a:ext cx="409575" cy="1114425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2341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C92A7982-2014-0957-5DA2-7E649E2FB7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519" y="1485900"/>
            <a:ext cx="10748962" cy="342623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2136E05-A8D2-2388-ADD4-A9890995AF70}"/>
              </a:ext>
            </a:extLst>
          </p:cNvPr>
          <p:cNvSpPr txBox="1"/>
          <p:nvPr/>
        </p:nvSpPr>
        <p:spPr>
          <a:xfrm>
            <a:off x="3814763" y="5043488"/>
            <a:ext cx="42862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/>
              <a:t>Soft Block for Fees</a:t>
            </a:r>
          </a:p>
        </p:txBody>
      </p:sp>
    </p:spTree>
    <p:extLst>
      <p:ext uri="{BB962C8B-B14F-4D97-AF65-F5344CB8AC3E}">
        <p14:creationId xmlns:p14="http://schemas.microsoft.com/office/powerpoint/2010/main" val="32734201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31C78EF-77A5-3AE0-9AF1-79F825953FA3}"/>
              </a:ext>
            </a:extLst>
          </p:cNvPr>
          <p:cNvSpPr txBox="1"/>
          <p:nvPr/>
        </p:nvSpPr>
        <p:spPr>
          <a:xfrm>
            <a:off x="3814763" y="5043488"/>
            <a:ext cx="42862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/>
              <a:t>Hard Block for Fees</a:t>
            </a:r>
          </a:p>
        </p:txBody>
      </p:sp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5802642B-FB53-710D-34A9-93595CB0FE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179" y="1485900"/>
            <a:ext cx="10698302" cy="3226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3489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D1053C-D883-1ED5-775A-BBA52070C9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Verdana"/>
              </a:rPr>
              <a:t> CCS Updates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1617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481556-7050-0A44-8CD4-9FF494805F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621" y="1"/>
            <a:ext cx="11561379" cy="1703825"/>
          </a:xfrm>
        </p:spPr>
        <p:txBody>
          <a:bodyPr/>
          <a:lstStyle/>
          <a:p>
            <a:r>
              <a:rPr lang="en-US">
                <a:ea typeface="Verdana"/>
              </a:rPr>
              <a:t>Patron Blocks at Self-Checks</a:t>
            </a:r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A5EE6ED-48E8-0260-C140-C891AC74CAFE}"/>
              </a:ext>
            </a:extLst>
          </p:cNvPr>
          <p:cNvSpPr txBox="1"/>
          <p:nvPr/>
        </p:nvSpPr>
        <p:spPr>
          <a:xfrm>
            <a:off x="630621" y="2062455"/>
            <a:ext cx="11142279" cy="8679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2800">
                <a:solidFill>
                  <a:srgbClr val="161617"/>
                </a:solidFill>
                <a:ea typeface="Calibri"/>
                <a:cs typeface="Calibri"/>
              </a:rPr>
              <a:t>In addition to system-driven conditions (expired card, owe over max fee limit), self-checks can block for the following conditions: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975BAD2-5B2E-2093-6A78-C01AAD6F71D3}"/>
              </a:ext>
            </a:extLst>
          </p:cNvPr>
          <p:cNvSpPr txBox="1"/>
          <p:nvPr/>
        </p:nvSpPr>
        <p:spPr>
          <a:xfrm>
            <a:off x="6411310" y="3429000"/>
            <a:ext cx="488534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>
                <a:solidFill>
                  <a:srgbClr val="025283"/>
                </a:solidFill>
              </a:rPr>
              <a:t>Uncommon Settings:</a:t>
            </a:r>
          </a:p>
          <a:p>
            <a:pPr algn="ctr"/>
            <a:endParaRPr lang="en-US" sz="240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/>
              <a:t>Verify User Block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/>
              <a:t>Free Text Block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/>
              <a:t>Associated Patron Blocks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BF24F7A-7B41-1BDC-94C1-16F2706FA45F}"/>
              </a:ext>
            </a:extLst>
          </p:cNvPr>
          <p:cNvSpPr txBox="1"/>
          <p:nvPr/>
        </p:nvSpPr>
        <p:spPr>
          <a:xfrm>
            <a:off x="895349" y="3429000"/>
            <a:ext cx="45339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>
                <a:solidFill>
                  <a:srgbClr val="025283"/>
                </a:solidFill>
              </a:rPr>
              <a:t>Most Libraries Block for: </a:t>
            </a:r>
          </a:p>
          <a:p>
            <a:pPr algn="ctr"/>
            <a:endParaRPr lang="en-US" sz="240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/>
              <a:t>Library Assigned Blocks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/>
              <a:t>Collection Agency Block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/>
              <a:t>Blocking Note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AA799E6-430F-5474-9CF0-3366C393CC09}"/>
              </a:ext>
            </a:extLst>
          </p:cNvPr>
          <p:cNvCxnSpPr>
            <a:cxnSpLocks/>
          </p:cNvCxnSpPr>
          <p:nvPr/>
        </p:nvCxnSpPr>
        <p:spPr>
          <a:xfrm>
            <a:off x="1071563" y="3919538"/>
            <a:ext cx="412908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6FDD78B-A323-6082-DD49-9B38D3F96F70}"/>
              </a:ext>
            </a:extLst>
          </p:cNvPr>
          <p:cNvCxnSpPr>
            <a:cxnSpLocks/>
          </p:cNvCxnSpPr>
          <p:nvPr/>
        </p:nvCxnSpPr>
        <p:spPr>
          <a:xfrm>
            <a:off x="6411310" y="3943351"/>
            <a:ext cx="474722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81150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D1053C-D883-1ED5-775A-BBA52070C9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>
                <a:ea typeface="Verdana"/>
              </a:rPr>
              <a:t>Display Circulation Status</a:t>
            </a:r>
          </a:p>
        </p:txBody>
      </p:sp>
    </p:spTree>
    <p:extLst>
      <p:ext uri="{BB962C8B-B14F-4D97-AF65-F5344CB8AC3E}">
        <p14:creationId xmlns:p14="http://schemas.microsoft.com/office/powerpoint/2010/main" val="36950601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FF7D33-9DD6-3B63-EF7E-AC2003148A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BFC151-A19E-7C57-6FCB-AB9F9FFF25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5285" y="1"/>
            <a:ext cx="11846715" cy="1705065"/>
          </a:xfrm>
        </p:spPr>
        <p:txBody>
          <a:bodyPr>
            <a:normAutofit/>
          </a:bodyPr>
          <a:lstStyle/>
          <a:p>
            <a:r>
              <a:rPr lang="en-US" sz="4000">
                <a:solidFill>
                  <a:srgbClr val="FFFFFF"/>
                </a:solidFill>
                <a:latin typeface="Verdana"/>
                <a:ea typeface="Verdana"/>
                <a:cs typeface="Calibri"/>
              </a:rPr>
              <a:t>Display Circulation Status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F1A502-4972-ECB5-C1BB-AA9CCA419F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560" y="2047485"/>
            <a:ext cx="11606163" cy="531125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>
                <a:latin typeface="Open Sans"/>
                <a:ea typeface="Open Sans"/>
                <a:cs typeface="Calibri"/>
              </a:rPr>
              <a:t>Display Items how-to page: </a:t>
            </a:r>
            <a:r>
              <a:rPr lang="en-US" sz="2400">
                <a:ea typeface="+mn-lt"/>
                <a:cs typeface="+mn-lt"/>
                <a:hlinkClick r:id="rId3"/>
              </a:rPr>
              <a:t>https://www.ccslib.org/training/display-items</a:t>
            </a:r>
            <a:r>
              <a:rPr lang="en-US" sz="2400">
                <a:ea typeface="+mn-lt"/>
                <a:cs typeface="+mn-lt"/>
              </a:rPr>
              <a:t> </a:t>
            </a:r>
            <a:endParaRPr lang="en-US">
              <a:ea typeface="Open Sans"/>
              <a:cs typeface="Open Sans"/>
            </a:endParaRPr>
          </a:p>
          <a:p>
            <a:pPr marL="0" indent="0">
              <a:buNone/>
            </a:pPr>
            <a:endParaRPr lang="en-US" sz="2400">
              <a:latin typeface="Open Sans"/>
              <a:ea typeface="Open Sans"/>
              <a:cs typeface="Open Sans"/>
            </a:endParaRPr>
          </a:p>
          <a:p>
            <a:r>
              <a:rPr lang="en-US" sz="2400">
                <a:latin typeface="Open Sans"/>
                <a:ea typeface="Open Sans"/>
                <a:cs typeface="Calibri"/>
              </a:rPr>
              <a:t>Item given circulation status of</a:t>
            </a:r>
            <a:r>
              <a:rPr lang="en-US" sz="2400">
                <a:solidFill>
                  <a:schemeClr val="accent1"/>
                </a:solidFill>
                <a:latin typeface="Open Sans"/>
                <a:ea typeface="Open Sans"/>
                <a:cs typeface="Calibri"/>
              </a:rPr>
              <a:t> </a:t>
            </a:r>
            <a:r>
              <a:rPr lang="en-US" sz="2400">
                <a:latin typeface="Open Sans"/>
                <a:ea typeface="Open Sans"/>
                <a:cs typeface="Calibri"/>
              </a:rPr>
              <a:t>Display by staff</a:t>
            </a:r>
            <a:endParaRPr lang="en-US" sz="2400">
              <a:latin typeface="Open Sans"/>
              <a:ea typeface="Open Sans"/>
              <a:cs typeface="Open Sans"/>
            </a:endParaRPr>
          </a:p>
          <a:p>
            <a:endParaRPr lang="en-US" sz="2400">
              <a:solidFill>
                <a:srgbClr val="000000"/>
              </a:solidFill>
              <a:latin typeface="Open Sans"/>
              <a:ea typeface="Open Sans"/>
              <a:cs typeface="Calibri"/>
            </a:endParaRPr>
          </a:p>
          <a:p>
            <a:r>
              <a:rPr lang="en-US" sz="2400">
                <a:solidFill>
                  <a:srgbClr val="000000"/>
                </a:solidFill>
                <a:latin typeface="Open Sans"/>
                <a:ea typeface="Open Sans"/>
                <a:cs typeface="Calibri"/>
              </a:rPr>
              <a:t>Change status </a:t>
            </a:r>
            <a:r>
              <a:rPr lang="en-US" sz="2400">
                <a:latin typeface="Open Sans"/>
                <a:ea typeface="Open Sans"/>
                <a:cs typeface="Calibri"/>
              </a:rPr>
              <a:t>individually or in bulk</a:t>
            </a:r>
          </a:p>
          <a:p>
            <a:endParaRPr lang="en-US" sz="2000">
              <a:solidFill>
                <a:srgbClr val="000000"/>
              </a:solidFill>
              <a:latin typeface="Open Sans"/>
              <a:ea typeface="Open Sans"/>
              <a:cs typeface="Calibri"/>
            </a:endParaRPr>
          </a:p>
          <a:p>
            <a:r>
              <a:rPr lang="en-US" sz="2400">
                <a:solidFill>
                  <a:srgbClr val="000000"/>
                </a:solidFill>
                <a:latin typeface="Open Sans"/>
                <a:ea typeface="Open Sans"/>
                <a:cs typeface="Calibri"/>
              </a:rPr>
              <a:t>Depending on permissions, can change status in </a:t>
            </a:r>
            <a:r>
              <a:rPr lang="en-US" sz="2400">
                <a:latin typeface="Open Sans"/>
                <a:ea typeface="Open Sans"/>
                <a:cs typeface="Calibri"/>
              </a:rPr>
              <a:t>item record/item bulk change or from Check In </a:t>
            </a:r>
            <a:r>
              <a:rPr lang="en-US" sz="2400" err="1">
                <a:latin typeface="Open Sans"/>
                <a:ea typeface="Open Sans"/>
                <a:cs typeface="Calibri"/>
              </a:rPr>
              <a:t>workform</a:t>
            </a:r>
            <a:endParaRPr lang="en-US">
              <a:latin typeface="Open Sans"/>
              <a:ea typeface="Open Sans"/>
              <a:cs typeface="Calibri"/>
            </a:endParaRPr>
          </a:p>
          <a:p>
            <a:endParaRPr lang="en-US">
              <a:solidFill>
                <a:srgbClr val="000000"/>
              </a:solidFill>
              <a:latin typeface="Calibri"/>
              <a:ea typeface="Open Sans"/>
              <a:cs typeface="Calibri"/>
            </a:endParaRPr>
          </a:p>
          <a:p>
            <a:endParaRPr lang="en-US">
              <a:solidFill>
                <a:srgbClr val="000000"/>
              </a:solidFill>
              <a:latin typeface="Calibri"/>
              <a:ea typeface="Open Sans"/>
              <a:cs typeface="Calibri"/>
            </a:endParaRPr>
          </a:p>
          <a:p>
            <a:endParaRPr lang="en-US">
              <a:solidFill>
                <a:srgbClr val="000000"/>
              </a:solidFill>
              <a:latin typeface="Calibri"/>
              <a:ea typeface="Open Sans"/>
              <a:cs typeface="Calibri"/>
            </a:endParaRPr>
          </a:p>
          <a:p>
            <a:endParaRPr lang="en-US">
              <a:solidFill>
                <a:srgbClr val="000000"/>
              </a:solidFill>
              <a:latin typeface="Calibri"/>
              <a:ea typeface="Open Sans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619539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743178F-975A-CE68-99B8-8F894CC8F949}"/>
              </a:ext>
            </a:extLst>
          </p:cNvPr>
          <p:cNvSpPr txBox="1"/>
          <p:nvPr/>
        </p:nvSpPr>
        <p:spPr>
          <a:xfrm>
            <a:off x="3102767" y="2944820"/>
            <a:ext cx="5700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/>
              <a:t>Item record header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7421AC1-F890-151D-0D6C-18C48935E150}"/>
              </a:ext>
            </a:extLst>
          </p:cNvPr>
          <p:cNvSpPr txBox="1"/>
          <p:nvPr/>
        </p:nvSpPr>
        <p:spPr>
          <a:xfrm>
            <a:off x="3102768" y="5966001"/>
            <a:ext cx="5700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/>
              <a:t>Bib record items tab</a:t>
            </a:r>
          </a:p>
        </p:txBody>
      </p:sp>
      <p:pic>
        <p:nvPicPr>
          <p:cNvPr id="5" name="Picture 4" descr="A close-up of a computer screen&#10;&#10;Description automatically generated">
            <a:extLst>
              <a:ext uri="{FF2B5EF4-FFF2-40B4-BE49-F238E27FC236}">
                <a16:creationId xmlns:a16="http://schemas.microsoft.com/office/drawing/2014/main" id="{AD1D43D9-945D-9E44-7BE6-96B623023D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653" y="276312"/>
            <a:ext cx="10788941" cy="2591440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534876C-7AD8-4CF8-1095-63D151B34695}"/>
              </a:ext>
            </a:extLst>
          </p:cNvPr>
          <p:cNvSpPr/>
          <p:nvPr/>
        </p:nvSpPr>
        <p:spPr>
          <a:xfrm>
            <a:off x="558653" y="2118305"/>
            <a:ext cx="1240132" cy="543839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C4F1C31-15A1-E814-0F48-82BC67E752FA}"/>
              </a:ext>
            </a:extLst>
          </p:cNvPr>
          <p:cNvSpPr/>
          <p:nvPr/>
        </p:nvSpPr>
        <p:spPr>
          <a:xfrm>
            <a:off x="7238058" y="2194386"/>
            <a:ext cx="3130844" cy="543839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 screenshot of a computer&#10;&#10;Description automatically generated">
            <a:extLst>
              <a:ext uri="{FF2B5EF4-FFF2-40B4-BE49-F238E27FC236}">
                <a16:creationId xmlns:a16="http://schemas.microsoft.com/office/drawing/2014/main" id="{4BB7D9BA-BA66-A882-ED27-E4F9D233994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652" y="3625403"/>
            <a:ext cx="10788942" cy="2291670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4B674D52-989F-628C-4A4D-0FC3C51136B6}"/>
              </a:ext>
            </a:extLst>
          </p:cNvPr>
          <p:cNvSpPr/>
          <p:nvPr/>
        </p:nvSpPr>
        <p:spPr>
          <a:xfrm>
            <a:off x="6276033" y="4513906"/>
            <a:ext cx="739130" cy="1001069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45879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6CD6C8F6-524E-5DA8-5780-2670847D8E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074" y="1365250"/>
            <a:ext cx="10965852" cy="3506788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81E6DAC-FD68-1454-52FF-6F3F7EC6118B}"/>
              </a:ext>
            </a:extLst>
          </p:cNvPr>
          <p:cNvSpPr txBox="1"/>
          <p:nvPr/>
        </p:nvSpPr>
        <p:spPr>
          <a:xfrm>
            <a:off x="3045618" y="5123418"/>
            <a:ext cx="5700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err="1"/>
              <a:t>PowerPAC</a:t>
            </a:r>
            <a:r>
              <a:rPr lang="en-US" i="1"/>
              <a:t> “Find It” view</a:t>
            </a:r>
          </a:p>
        </p:txBody>
      </p:sp>
    </p:spTree>
    <p:extLst>
      <p:ext uri="{BB962C8B-B14F-4D97-AF65-F5344CB8AC3E}">
        <p14:creationId xmlns:p14="http://schemas.microsoft.com/office/powerpoint/2010/main" val="119236401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B543CE-F16F-FBA4-C5F3-0C3259851C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697E71-0DC0-42C1-27EA-66EE4E471B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5285" y="1"/>
            <a:ext cx="11846715" cy="1705065"/>
          </a:xfrm>
        </p:spPr>
        <p:txBody>
          <a:bodyPr>
            <a:normAutofit/>
          </a:bodyPr>
          <a:lstStyle/>
          <a:p>
            <a:r>
              <a:rPr lang="en-US" sz="4000">
                <a:solidFill>
                  <a:srgbClr val="FFFFFF"/>
                </a:solidFill>
                <a:latin typeface="Verdana"/>
                <a:ea typeface="Verdana"/>
                <a:cs typeface="Calibri"/>
              </a:rPr>
              <a:t>Display Circulation Status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BA01EE-3659-67ED-7E78-A51DB45A05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1" y="2731159"/>
            <a:ext cx="10458450" cy="2916739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pPr marL="0" indent="0">
              <a:buNone/>
            </a:pPr>
            <a:r>
              <a:rPr lang="en-US">
                <a:latin typeface="Open Sans"/>
                <a:ea typeface="Open Sans"/>
                <a:cs typeface="Calibri"/>
              </a:rPr>
              <a:t>When checking out at a service desk, staff need to clear the Display status first</a:t>
            </a:r>
          </a:p>
          <a:p>
            <a:pPr marL="0" indent="0">
              <a:buNone/>
            </a:pPr>
            <a:endParaRPr lang="en-US" sz="2800">
              <a:latin typeface="Open Sans"/>
              <a:ea typeface="Open Sans"/>
              <a:cs typeface="Calibri"/>
            </a:endParaRPr>
          </a:p>
          <a:p>
            <a:pPr marL="0" indent="0">
              <a:buNone/>
            </a:pPr>
            <a:r>
              <a:rPr lang="en-US">
                <a:latin typeface="Open Sans"/>
                <a:ea typeface="Open Sans"/>
                <a:cs typeface="Calibri"/>
              </a:rPr>
              <a:t>Items with a Display status do not appear on the picklist</a:t>
            </a:r>
            <a:endParaRPr lang="en-US" sz="2800">
              <a:latin typeface="Open Sans"/>
              <a:ea typeface="Open Sans"/>
              <a:cs typeface="Calibri"/>
            </a:endParaRPr>
          </a:p>
          <a:p>
            <a:pPr marL="0" indent="0">
              <a:buNone/>
            </a:pPr>
            <a:endParaRPr lang="en-US">
              <a:solidFill>
                <a:srgbClr val="000000"/>
              </a:solidFill>
              <a:latin typeface="Open Sans"/>
              <a:ea typeface="Open Sans"/>
              <a:cs typeface="Calibri"/>
            </a:endParaRPr>
          </a:p>
          <a:p>
            <a:pPr marL="0" indent="0">
              <a:buNone/>
            </a:pPr>
            <a:r>
              <a:rPr lang="en-US">
                <a:solidFill>
                  <a:srgbClr val="000000"/>
                </a:solidFill>
                <a:latin typeface="Open Sans"/>
                <a:ea typeface="Open Sans"/>
                <a:cs typeface="Calibri"/>
              </a:rPr>
              <a:t>Items with a Display status are not counted as available copies</a:t>
            </a:r>
          </a:p>
          <a:p>
            <a:pPr lvl="1">
              <a:buFont typeface="Courier New" panose="020B0604020202020204" pitchFamily="34" charset="0"/>
              <a:buChar char="o"/>
            </a:pPr>
            <a:endParaRPr lang="en-US">
              <a:solidFill>
                <a:srgbClr val="000000"/>
              </a:solidFill>
              <a:latin typeface="Calibri"/>
              <a:ea typeface="Open Sans"/>
              <a:cs typeface="Calibri"/>
            </a:endParaRPr>
          </a:p>
          <a:p>
            <a:endParaRPr lang="en-US">
              <a:solidFill>
                <a:srgbClr val="000000"/>
              </a:solidFill>
              <a:latin typeface="Calibri"/>
              <a:ea typeface="Open Sans"/>
              <a:cs typeface="Calibri"/>
            </a:endParaRPr>
          </a:p>
          <a:p>
            <a:pPr marL="0" indent="0">
              <a:buNone/>
            </a:pPr>
            <a:endParaRPr lang="en-US">
              <a:solidFill>
                <a:srgbClr val="000000"/>
              </a:solidFill>
              <a:latin typeface="Calibri"/>
              <a:ea typeface="Open Sans"/>
              <a:cs typeface="Calibri"/>
            </a:endParaRPr>
          </a:p>
          <a:p>
            <a:pPr marL="0" indent="0">
              <a:buNone/>
            </a:pPr>
            <a:endParaRPr lang="en-US">
              <a:solidFill>
                <a:srgbClr val="000000"/>
              </a:solidFill>
              <a:latin typeface="Calibri"/>
              <a:ea typeface="Open Sans"/>
              <a:cs typeface="Calibri"/>
            </a:endParaRPr>
          </a:p>
          <a:p>
            <a:endParaRPr lang="en-US">
              <a:solidFill>
                <a:srgbClr val="000000"/>
              </a:solidFill>
              <a:latin typeface="Calibri"/>
              <a:ea typeface="Open Sans"/>
              <a:cs typeface="Calibri"/>
            </a:endParaRPr>
          </a:p>
          <a:p>
            <a:endParaRPr lang="en-US">
              <a:solidFill>
                <a:srgbClr val="000000"/>
              </a:solidFill>
              <a:latin typeface="Calibri"/>
              <a:ea typeface="Open Sans"/>
              <a:cs typeface="Calibri"/>
            </a:endParaRPr>
          </a:p>
          <a:p>
            <a:endParaRPr lang="en-US">
              <a:solidFill>
                <a:srgbClr val="000000"/>
              </a:solidFill>
              <a:latin typeface="Calibri"/>
              <a:ea typeface="Open Sans"/>
              <a:cs typeface="Calibri"/>
            </a:endParaRPr>
          </a:p>
          <a:p>
            <a:endParaRPr lang="en-US">
              <a:solidFill>
                <a:srgbClr val="000000"/>
              </a:solidFill>
              <a:latin typeface="Calibri"/>
              <a:ea typeface="Open Sans"/>
              <a:cs typeface="Calibri"/>
            </a:endParaRPr>
          </a:p>
        </p:txBody>
      </p:sp>
      <p:pic>
        <p:nvPicPr>
          <p:cNvPr id="5" name="Graphic 4" descr="Clipboard Mixed with solid fill">
            <a:extLst>
              <a:ext uri="{FF2B5EF4-FFF2-40B4-BE49-F238E27FC236}">
                <a16:creationId xmlns:a16="http://schemas.microsoft.com/office/drawing/2014/main" id="{6A2AB916-5F06-7385-1BFE-44282E6D57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00094" y="3854446"/>
            <a:ext cx="662201" cy="662201"/>
          </a:xfrm>
          <a:prstGeom prst="rect">
            <a:avLst/>
          </a:prstGeom>
        </p:spPr>
      </p:pic>
      <p:pic>
        <p:nvPicPr>
          <p:cNvPr id="4" name="Graphic 3" descr="Programmer female with solid fill">
            <a:extLst>
              <a:ext uri="{FF2B5EF4-FFF2-40B4-BE49-F238E27FC236}">
                <a16:creationId xmlns:a16="http://schemas.microsoft.com/office/drawing/2014/main" id="{A4FACDC5-0712-9BCB-8A7E-9058E531869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33554" y="2641121"/>
            <a:ext cx="799382" cy="799382"/>
          </a:xfrm>
          <a:prstGeom prst="rect">
            <a:avLst/>
          </a:prstGeom>
        </p:spPr>
      </p:pic>
      <p:pic>
        <p:nvPicPr>
          <p:cNvPr id="6" name="Graphic 5" descr="Internet with solid fill">
            <a:extLst>
              <a:ext uri="{FF2B5EF4-FFF2-40B4-BE49-F238E27FC236}">
                <a16:creationId xmlns:a16="http://schemas.microsoft.com/office/drawing/2014/main" id="{3BB3B131-0CBF-2EC3-236F-87F470E5426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47931" y="4740215"/>
            <a:ext cx="799382" cy="799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11796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AB5DFA9-99D2-B6F8-C130-C45560D965B6}"/>
              </a:ext>
            </a:extLst>
          </p:cNvPr>
          <p:cNvSpPr txBox="1"/>
          <p:nvPr/>
        </p:nvSpPr>
        <p:spPr>
          <a:xfrm>
            <a:off x="1971676" y="2486025"/>
            <a:ext cx="77295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/>
              <a:t>[Leap Demo]</a:t>
            </a:r>
          </a:p>
        </p:txBody>
      </p:sp>
    </p:spTree>
    <p:extLst>
      <p:ext uri="{BB962C8B-B14F-4D97-AF65-F5344CB8AC3E}">
        <p14:creationId xmlns:p14="http://schemas.microsoft.com/office/powerpoint/2010/main" val="303401521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B543CE-F16F-FBA4-C5F3-0C3259851C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697E71-0DC0-42C1-27EA-66EE4E471B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5285" y="1"/>
            <a:ext cx="11846715" cy="1705065"/>
          </a:xfrm>
        </p:spPr>
        <p:txBody>
          <a:bodyPr>
            <a:normAutofit/>
          </a:bodyPr>
          <a:lstStyle/>
          <a:p>
            <a:r>
              <a:rPr lang="en-US" sz="4000">
                <a:solidFill>
                  <a:srgbClr val="FFFFFF"/>
                </a:solidFill>
                <a:latin typeface="Verdana"/>
                <a:ea typeface="Verdana"/>
                <a:cs typeface="Calibri"/>
              </a:rPr>
              <a:t>Options!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BA01EE-3659-67ED-7E78-A51DB45A05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01152" y="2414858"/>
            <a:ext cx="10242790" cy="411005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>
                <a:latin typeface="Open Sans"/>
                <a:ea typeface="Open Sans"/>
                <a:cs typeface="Calibri"/>
              </a:rPr>
              <a:t>Display circ status may be an option for you if...</a:t>
            </a:r>
            <a:endParaRPr lang="en-US" err="1">
              <a:latin typeface="Open Sans"/>
              <a:ea typeface="Open Sans"/>
              <a:cs typeface="Calibri"/>
            </a:endParaRPr>
          </a:p>
          <a:p>
            <a:pPr marL="914400" lvl="1" indent="-457200">
              <a:buFont typeface="Courier New" panose="020B0604020202020204" pitchFamily="34" charset="0"/>
              <a:buChar char="o"/>
            </a:pPr>
            <a:r>
              <a:rPr lang="en-US">
                <a:ea typeface="Open Sans"/>
                <a:cs typeface="Calibri"/>
              </a:rPr>
              <a:t>Your library does a lot of checkouts via self-check</a:t>
            </a:r>
          </a:p>
          <a:p>
            <a:pPr marL="914400" lvl="1" indent="-457200">
              <a:buFont typeface="Courier New" panose="020B0604020202020204" pitchFamily="34" charset="0"/>
              <a:buChar char="o"/>
            </a:pPr>
            <a:r>
              <a:rPr lang="en-US">
                <a:ea typeface="Open Sans"/>
                <a:cs typeface="Calibri"/>
              </a:rPr>
              <a:t>You want the status to clear once it's check out or check in</a:t>
            </a:r>
          </a:p>
          <a:p>
            <a:pPr marL="914400" lvl="1" indent="-457200">
              <a:buFont typeface="Courier New" panose="020B0604020202020204" pitchFamily="34" charset="0"/>
              <a:buChar char="o"/>
            </a:pPr>
            <a:endParaRPr lang="en-US">
              <a:ea typeface="Open Sans"/>
              <a:cs typeface="Calibri"/>
            </a:endParaRPr>
          </a:p>
          <a:p>
            <a:pPr marL="0" indent="0">
              <a:buNone/>
            </a:pPr>
            <a:r>
              <a:rPr lang="en-US">
                <a:solidFill>
                  <a:srgbClr val="000000"/>
                </a:solidFill>
                <a:latin typeface="Open Sans"/>
                <a:ea typeface="Open Sans"/>
                <a:cs typeface="Calibri"/>
              </a:rPr>
              <a:t>Other options</a:t>
            </a:r>
          </a:p>
          <a:p>
            <a:pPr marL="914400" lvl="1" indent="-457200">
              <a:buFont typeface="Courier New" panose="020B0604020202020204" pitchFamily="34" charset="0"/>
              <a:buChar char="o"/>
            </a:pPr>
            <a:r>
              <a:rPr lang="en-US">
                <a:solidFill>
                  <a:srgbClr val="000000"/>
                </a:solidFill>
                <a:latin typeface="Open Sans"/>
                <a:ea typeface="Open Sans"/>
                <a:cs typeface="Calibri"/>
              </a:rPr>
              <a:t>Using a "Display" shelf location</a:t>
            </a:r>
          </a:p>
          <a:p>
            <a:pPr marL="914400" lvl="1" indent="-457200">
              <a:buFont typeface="Courier New" panose="020B0604020202020204" pitchFamily="34" charset="0"/>
              <a:buChar char="o"/>
            </a:pPr>
            <a:r>
              <a:rPr lang="en-US">
                <a:solidFill>
                  <a:srgbClr val="000000"/>
                </a:solidFill>
                <a:latin typeface="Open Sans"/>
                <a:ea typeface="Open Sans"/>
                <a:cs typeface="Calibri"/>
              </a:rPr>
              <a:t>Leaving items as-is when they're on display</a:t>
            </a:r>
          </a:p>
          <a:p>
            <a:pPr lvl="1">
              <a:buFont typeface="Courier New" panose="020B0604020202020204" pitchFamily="34" charset="0"/>
              <a:buChar char="o"/>
            </a:pPr>
            <a:endParaRPr lang="en-US">
              <a:solidFill>
                <a:srgbClr val="000000"/>
              </a:solidFill>
              <a:latin typeface="Calibri"/>
              <a:ea typeface="Open Sans"/>
              <a:cs typeface="Calibri"/>
            </a:endParaRPr>
          </a:p>
          <a:p>
            <a:endParaRPr lang="en-US">
              <a:solidFill>
                <a:srgbClr val="000000"/>
              </a:solidFill>
              <a:latin typeface="Calibri"/>
              <a:ea typeface="Open Sans"/>
              <a:cs typeface="Calibri"/>
            </a:endParaRPr>
          </a:p>
          <a:p>
            <a:pPr marL="0" indent="0">
              <a:buNone/>
            </a:pPr>
            <a:endParaRPr lang="en-US">
              <a:solidFill>
                <a:srgbClr val="000000"/>
              </a:solidFill>
              <a:latin typeface="Calibri"/>
              <a:ea typeface="Open Sans"/>
              <a:cs typeface="Calibri"/>
            </a:endParaRPr>
          </a:p>
          <a:p>
            <a:pPr marL="0" indent="0">
              <a:buNone/>
            </a:pPr>
            <a:endParaRPr lang="en-US">
              <a:solidFill>
                <a:srgbClr val="000000"/>
              </a:solidFill>
              <a:latin typeface="Calibri"/>
              <a:ea typeface="Open Sans"/>
              <a:cs typeface="Calibri"/>
            </a:endParaRPr>
          </a:p>
          <a:p>
            <a:endParaRPr lang="en-US">
              <a:solidFill>
                <a:srgbClr val="000000"/>
              </a:solidFill>
              <a:latin typeface="Calibri"/>
              <a:ea typeface="Open Sans"/>
              <a:cs typeface="Calibri"/>
            </a:endParaRPr>
          </a:p>
          <a:p>
            <a:endParaRPr lang="en-US">
              <a:solidFill>
                <a:srgbClr val="000000"/>
              </a:solidFill>
              <a:latin typeface="Calibri"/>
              <a:ea typeface="Open Sans"/>
              <a:cs typeface="Calibri"/>
            </a:endParaRPr>
          </a:p>
          <a:p>
            <a:endParaRPr lang="en-US">
              <a:solidFill>
                <a:srgbClr val="000000"/>
              </a:solidFill>
              <a:latin typeface="Calibri"/>
              <a:ea typeface="Open Sans"/>
              <a:cs typeface="Calibri"/>
            </a:endParaRPr>
          </a:p>
          <a:p>
            <a:endParaRPr lang="en-US">
              <a:solidFill>
                <a:srgbClr val="000000"/>
              </a:solidFill>
              <a:latin typeface="Calibri"/>
              <a:ea typeface="Open Sans"/>
              <a:cs typeface="Calibri"/>
            </a:endParaRPr>
          </a:p>
        </p:txBody>
      </p:sp>
      <p:pic>
        <p:nvPicPr>
          <p:cNvPr id="4" name="Graphic 3" descr="Check In with solid fill">
            <a:extLst>
              <a:ext uri="{FF2B5EF4-FFF2-40B4-BE49-F238E27FC236}">
                <a16:creationId xmlns:a16="http://schemas.microsoft.com/office/drawing/2014/main" id="{A4B11320-59FD-CCB1-2220-487C24757E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76045" y="2554857"/>
            <a:ext cx="885646" cy="885646"/>
          </a:xfrm>
          <a:prstGeom prst="rect">
            <a:avLst/>
          </a:prstGeom>
        </p:spPr>
      </p:pic>
      <p:pic>
        <p:nvPicPr>
          <p:cNvPr id="6" name="Graphic 5" descr="Blog with solid fill">
            <a:extLst>
              <a:ext uri="{FF2B5EF4-FFF2-40B4-BE49-F238E27FC236}">
                <a16:creationId xmlns:a16="http://schemas.microsoft.com/office/drawing/2014/main" id="{40824CD3-347D-F992-89A9-56440DA97E3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76045" y="4165121"/>
            <a:ext cx="885646" cy="885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414745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D1053C-D883-1ED5-775A-BBA52070C9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>
                <a:ea typeface="Verdana"/>
              </a:rPr>
              <a:t>Student Bulk Registration</a:t>
            </a:r>
          </a:p>
        </p:txBody>
      </p:sp>
    </p:spTree>
    <p:extLst>
      <p:ext uri="{BB962C8B-B14F-4D97-AF65-F5344CB8AC3E}">
        <p14:creationId xmlns:p14="http://schemas.microsoft.com/office/powerpoint/2010/main" val="92306028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B543CE-F16F-FBA4-C5F3-0C3259851C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697E71-0DC0-42C1-27EA-66EE4E471B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5285" y="1"/>
            <a:ext cx="11846715" cy="1705065"/>
          </a:xfrm>
        </p:spPr>
        <p:txBody>
          <a:bodyPr>
            <a:normAutofit/>
          </a:bodyPr>
          <a:lstStyle/>
          <a:p>
            <a:r>
              <a:rPr lang="en-US" sz="4000">
                <a:solidFill>
                  <a:srgbClr val="FFFFFF"/>
                </a:solidFill>
                <a:latin typeface="Verdana"/>
                <a:ea typeface="Verdana"/>
                <a:cs typeface="Calibri"/>
              </a:rPr>
              <a:t>Student Bulk Registration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BA01EE-3659-67ED-7E78-A51DB45A05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74528" y="3301776"/>
            <a:ext cx="7694462" cy="122445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3200">
                <a:solidFill>
                  <a:srgbClr val="000000"/>
                </a:solidFill>
                <a:latin typeface="Open Sans"/>
                <a:ea typeface="Open Sans"/>
                <a:cs typeface="Calibri"/>
              </a:rPr>
              <a:t>CCS can work with a library to bulk register student cards</a:t>
            </a:r>
          </a:p>
          <a:p>
            <a:pPr lvl="1"/>
            <a:endParaRPr lang="en-US">
              <a:solidFill>
                <a:srgbClr val="000000"/>
              </a:solidFill>
              <a:latin typeface="Calibri"/>
              <a:ea typeface="Open Sans"/>
              <a:cs typeface="Calibri"/>
            </a:endParaRPr>
          </a:p>
          <a:p>
            <a:endParaRPr lang="en-US">
              <a:solidFill>
                <a:srgbClr val="000000"/>
              </a:solidFill>
              <a:latin typeface="Calibri"/>
              <a:ea typeface="Open Sans"/>
              <a:cs typeface="Calibri"/>
            </a:endParaRPr>
          </a:p>
          <a:p>
            <a:pPr marL="0" indent="0">
              <a:buNone/>
            </a:pPr>
            <a:endParaRPr lang="en-US">
              <a:solidFill>
                <a:srgbClr val="000000"/>
              </a:solidFill>
              <a:latin typeface="Calibri"/>
              <a:ea typeface="Open Sans"/>
              <a:cs typeface="Calibri"/>
            </a:endParaRPr>
          </a:p>
          <a:p>
            <a:pPr marL="0" indent="0">
              <a:buNone/>
            </a:pPr>
            <a:endParaRPr lang="en-US">
              <a:solidFill>
                <a:srgbClr val="000000"/>
              </a:solidFill>
              <a:latin typeface="Calibri"/>
              <a:ea typeface="Open Sans"/>
              <a:cs typeface="Calibri"/>
            </a:endParaRPr>
          </a:p>
          <a:p>
            <a:endParaRPr lang="en-US">
              <a:solidFill>
                <a:srgbClr val="000000"/>
              </a:solidFill>
              <a:latin typeface="Calibri"/>
              <a:ea typeface="Open Sans"/>
              <a:cs typeface="Calibri"/>
            </a:endParaRPr>
          </a:p>
          <a:p>
            <a:endParaRPr lang="en-US">
              <a:solidFill>
                <a:srgbClr val="000000"/>
              </a:solidFill>
              <a:latin typeface="Calibri"/>
              <a:ea typeface="Open Sans"/>
              <a:cs typeface="Calibri"/>
            </a:endParaRPr>
          </a:p>
          <a:p>
            <a:endParaRPr lang="en-US">
              <a:solidFill>
                <a:srgbClr val="000000"/>
              </a:solidFill>
              <a:latin typeface="Calibri"/>
              <a:ea typeface="Open Sans"/>
              <a:cs typeface="Calibri"/>
            </a:endParaRPr>
          </a:p>
          <a:p>
            <a:endParaRPr lang="en-US">
              <a:solidFill>
                <a:srgbClr val="000000"/>
              </a:solidFill>
              <a:latin typeface="Calibri"/>
              <a:ea typeface="Open Sans"/>
              <a:cs typeface="Calibri"/>
            </a:endParaRPr>
          </a:p>
        </p:txBody>
      </p:sp>
      <p:pic>
        <p:nvPicPr>
          <p:cNvPr id="4" name="Graphic 3" descr="Schoolhouse with solid fill">
            <a:extLst>
              <a:ext uri="{FF2B5EF4-FFF2-40B4-BE49-F238E27FC236}">
                <a16:creationId xmlns:a16="http://schemas.microsoft.com/office/drawing/2014/main" id="{8385E466-8F3D-03A1-127E-C6E0A272F1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15223" y="2209801"/>
            <a:ext cx="2450891" cy="2438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1034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544D6C-B77B-BB4A-9B5C-365C7E4D98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680" y="2677886"/>
            <a:ext cx="11616320" cy="3499077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en-US" i="0">
                <a:effectLst/>
              </a:rPr>
              <a:t>CCS Technical and Advisory Group Information Session Webinar</a:t>
            </a:r>
          </a:p>
          <a:p>
            <a:pPr lvl="1"/>
            <a:r>
              <a:rPr lang="en-US" i="0">
                <a:effectLst/>
              </a:rPr>
              <a:t>May 1, 2024 (1:00-2:00pm)</a:t>
            </a:r>
          </a:p>
          <a:p>
            <a:pPr lvl="1"/>
            <a:r>
              <a:rPr lang="en-US">
                <a:hlinkClick r:id="rId3"/>
              </a:rPr>
              <a:t>Register on L2</a:t>
            </a:r>
            <a:endParaRPr lang="en-US"/>
          </a:p>
          <a:p>
            <a:pPr lvl="1"/>
            <a:endParaRPr lang="en-US" i="0">
              <a:effectLst/>
            </a:endParaRPr>
          </a:p>
          <a:p>
            <a:r>
              <a:rPr lang="en-US"/>
              <a:t>Find More IL Update </a:t>
            </a:r>
            <a:endParaRPr lang="en-US" i="0">
              <a:effectLst/>
            </a:endParaRPr>
          </a:p>
          <a:p>
            <a:pPr marL="0" indent="0">
              <a:buNone/>
            </a:pPr>
            <a:endParaRPr lang="en-US" b="1">
              <a:solidFill>
                <a:schemeClr val="accent1"/>
              </a:solidFill>
              <a:ea typeface="Open Sans"/>
              <a:cs typeface="Open Sans"/>
            </a:endParaRPr>
          </a:p>
          <a:p>
            <a:pPr marL="0" indent="0">
              <a:buNone/>
            </a:pPr>
            <a:endParaRPr lang="en-US" b="1">
              <a:solidFill>
                <a:schemeClr val="accent1"/>
              </a:solidFill>
              <a:ea typeface="Open Sans"/>
              <a:cs typeface="Open Sans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2AD1462-BA4E-979E-A384-0AB3BABD5D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094" y="1"/>
            <a:ext cx="11616906" cy="1705065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  <a:latin typeface="Verdana"/>
                <a:ea typeface="Verdana"/>
                <a:cs typeface="Calibri"/>
              </a:rPr>
              <a:t>CCS Updates</a:t>
            </a:r>
          </a:p>
        </p:txBody>
      </p:sp>
    </p:spTree>
    <p:extLst>
      <p:ext uri="{BB962C8B-B14F-4D97-AF65-F5344CB8AC3E}">
        <p14:creationId xmlns:p14="http://schemas.microsoft.com/office/powerpoint/2010/main" val="346042355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B543CE-F16F-FBA4-C5F3-0C3259851C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697E71-0DC0-42C1-27EA-66EE4E471B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5285" y="1"/>
            <a:ext cx="11846715" cy="1705065"/>
          </a:xfrm>
        </p:spPr>
        <p:txBody>
          <a:bodyPr>
            <a:normAutofit/>
          </a:bodyPr>
          <a:lstStyle/>
          <a:p>
            <a:r>
              <a:rPr lang="en-US" sz="4000">
                <a:solidFill>
                  <a:srgbClr val="FFFFFF"/>
                </a:solidFill>
                <a:latin typeface="Verdana"/>
                <a:ea typeface="Verdana"/>
                <a:cs typeface="Calibri"/>
              </a:rPr>
              <a:t>Student Bulk Registration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BA01EE-3659-67ED-7E78-A51DB45A05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1480" y="2027612"/>
            <a:ext cx="10242790" cy="411005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514350" indent="-514350">
              <a:buAutoNum type="arabicPeriod"/>
            </a:pPr>
            <a:r>
              <a:rPr lang="en-US">
                <a:latin typeface="Open Sans"/>
                <a:ea typeface="Open Sans"/>
                <a:cs typeface="Calibri"/>
              </a:rPr>
              <a:t>School provides library list of student names and info</a:t>
            </a:r>
            <a:endParaRPr lang="en-US">
              <a:solidFill>
                <a:srgbClr val="000000"/>
              </a:solidFill>
              <a:latin typeface="Open Sans"/>
              <a:ea typeface="Open Sans"/>
              <a:cs typeface="Calibri"/>
            </a:endParaRPr>
          </a:p>
          <a:p>
            <a:pPr marL="514350" indent="-514350">
              <a:buAutoNum type="arabicPeriod"/>
            </a:pPr>
            <a:r>
              <a:rPr lang="en-US">
                <a:solidFill>
                  <a:srgbClr val="000000"/>
                </a:solidFill>
                <a:latin typeface="Open Sans"/>
                <a:ea typeface="Open Sans"/>
                <a:cs typeface="Calibri"/>
              </a:rPr>
              <a:t>CCS runs a report of potential dupes</a:t>
            </a:r>
          </a:p>
          <a:p>
            <a:pPr marL="514350" indent="-514350">
              <a:buAutoNum type="arabicPeriod"/>
            </a:pPr>
            <a:r>
              <a:rPr lang="en-US">
                <a:solidFill>
                  <a:srgbClr val="000000"/>
                </a:solidFill>
                <a:latin typeface="Open Sans"/>
                <a:ea typeface="Open Sans"/>
                <a:cs typeface="Calibri"/>
              </a:rPr>
              <a:t>Library reviews list to remove dupes</a:t>
            </a:r>
          </a:p>
          <a:p>
            <a:pPr marL="514350" indent="-514350">
              <a:buAutoNum type="arabicPeriod"/>
            </a:pPr>
            <a:r>
              <a:rPr lang="en-US">
                <a:solidFill>
                  <a:srgbClr val="000000"/>
                </a:solidFill>
                <a:latin typeface="Open Sans"/>
                <a:ea typeface="Open Sans"/>
                <a:cs typeface="Calibri"/>
              </a:rPr>
              <a:t>CCS creates bulk registration transaction file</a:t>
            </a:r>
          </a:p>
          <a:p>
            <a:pPr marL="514350" indent="-514350">
              <a:buAutoNum type="arabicPeriod"/>
            </a:pPr>
            <a:r>
              <a:rPr lang="en-US">
                <a:solidFill>
                  <a:srgbClr val="000000"/>
                </a:solidFill>
                <a:latin typeface="Open Sans"/>
                <a:ea typeface="Open Sans"/>
                <a:cs typeface="Calibri"/>
              </a:rPr>
              <a:t>CCS tests on training database</a:t>
            </a:r>
          </a:p>
          <a:p>
            <a:pPr marL="514350" indent="-514350">
              <a:buAutoNum type="arabicPeriod"/>
            </a:pPr>
            <a:r>
              <a:rPr lang="en-US">
                <a:solidFill>
                  <a:srgbClr val="000000"/>
                </a:solidFill>
                <a:latin typeface="Open Sans"/>
                <a:ea typeface="Open Sans"/>
                <a:cs typeface="Calibri"/>
              </a:rPr>
              <a:t>CCS uploads bulk registration to production database</a:t>
            </a:r>
          </a:p>
          <a:p>
            <a:pPr marL="514350" indent="-514350">
              <a:buAutoNum type="arabicPeriod"/>
            </a:pPr>
            <a:r>
              <a:rPr lang="en-US">
                <a:solidFill>
                  <a:srgbClr val="000000"/>
                </a:solidFill>
                <a:latin typeface="Open Sans"/>
                <a:ea typeface="Open Sans"/>
                <a:cs typeface="Calibri"/>
              </a:rPr>
              <a:t>Library issues library cards to school/students</a:t>
            </a:r>
          </a:p>
          <a:p>
            <a:pPr lvl="1"/>
            <a:endParaRPr lang="en-US">
              <a:solidFill>
                <a:srgbClr val="000000"/>
              </a:solidFill>
              <a:latin typeface="Calibri"/>
              <a:ea typeface="Open Sans"/>
              <a:cs typeface="Calibri"/>
            </a:endParaRPr>
          </a:p>
          <a:p>
            <a:pPr>
              <a:buAutoNum type="arabicPeriod"/>
            </a:pPr>
            <a:endParaRPr lang="en-US">
              <a:solidFill>
                <a:srgbClr val="000000"/>
              </a:solidFill>
              <a:latin typeface="Calibri"/>
              <a:ea typeface="Open Sans"/>
              <a:cs typeface="Calibri"/>
            </a:endParaRPr>
          </a:p>
          <a:p>
            <a:pPr marL="0" indent="0">
              <a:buNone/>
            </a:pPr>
            <a:endParaRPr lang="en-US">
              <a:solidFill>
                <a:srgbClr val="000000"/>
              </a:solidFill>
              <a:latin typeface="Calibri"/>
              <a:ea typeface="Open Sans"/>
              <a:cs typeface="Calibri"/>
            </a:endParaRPr>
          </a:p>
          <a:p>
            <a:pPr marL="0" indent="0">
              <a:buNone/>
            </a:pPr>
            <a:endParaRPr lang="en-US">
              <a:solidFill>
                <a:srgbClr val="000000"/>
              </a:solidFill>
              <a:latin typeface="Calibri"/>
              <a:ea typeface="Open Sans"/>
              <a:cs typeface="Calibri"/>
            </a:endParaRPr>
          </a:p>
          <a:p>
            <a:pPr>
              <a:buAutoNum type="arabicPeriod"/>
            </a:pPr>
            <a:endParaRPr lang="en-US">
              <a:solidFill>
                <a:srgbClr val="000000"/>
              </a:solidFill>
              <a:latin typeface="Calibri"/>
              <a:ea typeface="Open Sans"/>
              <a:cs typeface="Calibri"/>
            </a:endParaRPr>
          </a:p>
          <a:p>
            <a:pPr>
              <a:buAutoNum type="arabicPeriod"/>
            </a:pPr>
            <a:endParaRPr lang="en-US">
              <a:solidFill>
                <a:srgbClr val="000000"/>
              </a:solidFill>
              <a:latin typeface="Calibri"/>
              <a:ea typeface="Open Sans"/>
              <a:cs typeface="Calibri"/>
            </a:endParaRPr>
          </a:p>
          <a:p>
            <a:pPr>
              <a:buAutoNum type="arabicPeriod"/>
            </a:pPr>
            <a:endParaRPr lang="en-US">
              <a:solidFill>
                <a:srgbClr val="000000"/>
              </a:solidFill>
              <a:latin typeface="Calibri"/>
              <a:ea typeface="Open Sans"/>
              <a:cs typeface="Calibri"/>
            </a:endParaRPr>
          </a:p>
          <a:p>
            <a:pPr>
              <a:buAutoNum type="arabicPeriod"/>
            </a:pPr>
            <a:endParaRPr lang="en-US">
              <a:solidFill>
                <a:srgbClr val="000000"/>
              </a:solidFill>
              <a:latin typeface="Calibri"/>
              <a:ea typeface="Open Sans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7191605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B543CE-F16F-FBA4-C5F3-0C3259851C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697E71-0DC0-42C1-27EA-66EE4E471B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5285" y="1"/>
            <a:ext cx="11846715" cy="1705065"/>
          </a:xfrm>
        </p:spPr>
        <p:txBody>
          <a:bodyPr>
            <a:normAutofit/>
          </a:bodyPr>
          <a:lstStyle/>
          <a:p>
            <a:r>
              <a:rPr lang="en-US" sz="4000">
                <a:solidFill>
                  <a:srgbClr val="FFFFFF"/>
                </a:solidFill>
                <a:latin typeface="Verdana"/>
                <a:ea typeface="Verdana"/>
                <a:cs typeface="Calibri"/>
              </a:rPr>
              <a:t>Student Bulk Registration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BA01EE-3659-67ED-7E78-A51DB45A05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6119" y="1973638"/>
            <a:ext cx="10242790" cy="411005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514350" indent="-514350">
              <a:buAutoNum type="arabicPeriod"/>
            </a:pPr>
            <a:r>
              <a:rPr lang="en-US" sz="2400">
                <a:latin typeface="Open Sans"/>
                <a:ea typeface="Open Sans"/>
                <a:cs typeface="Calibri"/>
              </a:rPr>
              <a:t>School provides library list of student names and info</a:t>
            </a:r>
            <a:endParaRPr lang="en-US" sz="2400">
              <a:solidFill>
                <a:srgbClr val="000000"/>
              </a:solidFill>
              <a:latin typeface="Open Sans"/>
              <a:ea typeface="Open Sans"/>
              <a:cs typeface="Calibri"/>
            </a:endParaRPr>
          </a:p>
          <a:p>
            <a:pPr marL="0" indent="0">
              <a:buNone/>
            </a:pPr>
            <a:endParaRPr lang="en-US">
              <a:solidFill>
                <a:srgbClr val="000000"/>
              </a:solidFill>
              <a:latin typeface="Open Sans"/>
              <a:ea typeface="Open Sans"/>
              <a:cs typeface="Calibri"/>
            </a:endParaRPr>
          </a:p>
          <a:p>
            <a:pPr lvl="1"/>
            <a:endParaRPr lang="en-US">
              <a:solidFill>
                <a:srgbClr val="000000"/>
              </a:solidFill>
              <a:latin typeface="Calibri"/>
              <a:ea typeface="Open Sans"/>
              <a:cs typeface="Calibri"/>
            </a:endParaRPr>
          </a:p>
          <a:p>
            <a:pPr>
              <a:buAutoNum type="arabicPeriod"/>
            </a:pPr>
            <a:endParaRPr lang="en-US">
              <a:solidFill>
                <a:srgbClr val="000000"/>
              </a:solidFill>
              <a:latin typeface="Calibri"/>
              <a:ea typeface="Open Sans"/>
              <a:cs typeface="Calibri"/>
            </a:endParaRPr>
          </a:p>
          <a:p>
            <a:pPr marL="0" indent="0">
              <a:buNone/>
            </a:pPr>
            <a:endParaRPr lang="en-US">
              <a:solidFill>
                <a:srgbClr val="000000"/>
              </a:solidFill>
              <a:latin typeface="Calibri"/>
              <a:ea typeface="Open Sans"/>
              <a:cs typeface="Calibri"/>
            </a:endParaRPr>
          </a:p>
          <a:p>
            <a:pPr marL="0" indent="0">
              <a:buNone/>
            </a:pPr>
            <a:endParaRPr lang="en-US">
              <a:solidFill>
                <a:srgbClr val="000000"/>
              </a:solidFill>
              <a:latin typeface="Calibri"/>
              <a:ea typeface="Open Sans"/>
              <a:cs typeface="Calibri"/>
            </a:endParaRPr>
          </a:p>
          <a:p>
            <a:pPr>
              <a:buAutoNum type="arabicPeriod"/>
            </a:pPr>
            <a:endParaRPr lang="en-US">
              <a:solidFill>
                <a:srgbClr val="000000"/>
              </a:solidFill>
              <a:latin typeface="Calibri"/>
              <a:ea typeface="Open Sans"/>
              <a:cs typeface="Calibri"/>
            </a:endParaRPr>
          </a:p>
          <a:p>
            <a:pPr>
              <a:buAutoNum type="arabicPeriod"/>
            </a:pPr>
            <a:endParaRPr lang="en-US">
              <a:solidFill>
                <a:srgbClr val="000000"/>
              </a:solidFill>
              <a:latin typeface="Calibri"/>
              <a:ea typeface="Open Sans"/>
              <a:cs typeface="Calibri"/>
            </a:endParaRPr>
          </a:p>
          <a:p>
            <a:pPr>
              <a:buAutoNum type="arabicPeriod"/>
            </a:pPr>
            <a:endParaRPr lang="en-US">
              <a:solidFill>
                <a:srgbClr val="000000"/>
              </a:solidFill>
              <a:latin typeface="Calibri"/>
              <a:ea typeface="Open Sans"/>
              <a:cs typeface="Calibri"/>
            </a:endParaRPr>
          </a:p>
          <a:p>
            <a:pPr>
              <a:buAutoNum type="arabicPeriod"/>
            </a:pPr>
            <a:endParaRPr lang="en-US">
              <a:solidFill>
                <a:srgbClr val="000000"/>
              </a:solidFill>
              <a:latin typeface="Calibri"/>
              <a:ea typeface="Open Sans"/>
              <a:cs typeface="Calibri"/>
            </a:endParaRPr>
          </a:p>
        </p:txBody>
      </p:sp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5793A495-C3AB-80B2-2A74-2D1252FD97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3970" y="2843282"/>
            <a:ext cx="6344060" cy="3240415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61697474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B543CE-F16F-FBA4-C5F3-0C3259851C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697E71-0DC0-42C1-27EA-66EE4E471B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5285" y="1"/>
            <a:ext cx="11846715" cy="1705065"/>
          </a:xfrm>
        </p:spPr>
        <p:txBody>
          <a:bodyPr>
            <a:normAutofit/>
          </a:bodyPr>
          <a:lstStyle/>
          <a:p>
            <a:r>
              <a:rPr lang="en-US" sz="4000">
                <a:solidFill>
                  <a:srgbClr val="FFFFFF"/>
                </a:solidFill>
                <a:latin typeface="Verdana"/>
                <a:ea typeface="Verdana"/>
                <a:cs typeface="Calibri"/>
              </a:rPr>
              <a:t>Student Bulk Registration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BA01EE-3659-67ED-7E78-A51DB45A05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6119" y="1973638"/>
            <a:ext cx="10242790" cy="411005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457200" indent="-457200">
              <a:buAutoNum type="arabicPeriod" startAt="2"/>
            </a:pPr>
            <a:r>
              <a:rPr lang="en-US" sz="2400">
                <a:solidFill>
                  <a:srgbClr val="000000"/>
                </a:solidFill>
                <a:latin typeface="Open Sans"/>
                <a:ea typeface="Open Sans"/>
                <a:cs typeface="Calibri"/>
              </a:rPr>
              <a:t>CCS runs a report of potential dupes</a:t>
            </a:r>
          </a:p>
          <a:p>
            <a:pPr marL="457200" indent="-457200">
              <a:buFont typeface="Arial" panose="020B0604020202020204" pitchFamily="34" charset="0"/>
              <a:buAutoNum type="arabicPeriod" startAt="2"/>
            </a:pPr>
            <a:r>
              <a:rPr lang="en-US" sz="2400">
                <a:solidFill>
                  <a:srgbClr val="000000"/>
                </a:solidFill>
                <a:latin typeface="Open Sans"/>
                <a:ea typeface="Open Sans"/>
                <a:cs typeface="Calibri"/>
              </a:rPr>
              <a:t>Library reviews list to remove dupes</a:t>
            </a:r>
          </a:p>
          <a:p>
            <a:pPr marL="0" indent="0">
              <a:buNone/>
            </a:pPr>
            <a:endParaRPr lang="en-US" sz="2400">
              <a:solidFill>
                <a:srgbClr val="000000"/>
              </a:solidFill>
              <a:latin typeface="Open Sans"/>
              <a:ea typeface="Open Sans"/>
              <a:cs typeface="Calibri"/>
            </a:endParaRPr>
          </a:p>
          <a:p>
            <a:pPr marL="0" indent="0">
              <a:buNone/>
            </a:pPr>
            <a:endParaRPr lang="en-US">
              <a:solidFill>
                <a:srgbClr val="000000"/>
              </a:solidFill>
              <a:latin typeface="Open Sans"/>
              <a:ea typeface="Open Sans"/>
              <a:cs typeface="Calibri"/>
            </a:endParaRPr>
          </a:p>
          <a:p>
            <a:pPr lvl="1"/>
            <a:endParaRPr lang="en-US">
              <a:solidFill>
                <a:srgbClr val="000000"/>
              </a:solidFill>
              <a:latin typeface="Calibri"/>
              <a:ea typeface="Open Sans"/>
              <a:cs typeface="Calibri"/>
            </a:endParaRPr>
          </a:p>
          <a:p>
            <a:pPr>
              <a:buAutoNum type="arabicPeriod"/>
            </a:pPr>
            <a:endParaRPr lang="en-US">
              <a:solidFill>
                <a:srgbClr val="000000"/>
              </a:solidFill>
              <a:latin typeface="Calibri"/>
              <a:ea typeface="Open Sans"/>
              <a:cs typeface="Calibri"/>
            </a:endParaRPr>
          </a:p>
          <a:p>
            <a:pPr marL="0" indent="0">
              <a:buNone/>
            </a:pPr>
            <a:endParaRPr lang="en-US">
              <a:solidFill>
                <a:srgbClr val="000000"/>
              </a:solidFill>
              <a:latin typeface="Calibri"/>
              <a:ea typeface="Open Sans"/>
              <a:cs typeface="Calibri"/>
            </a:endParaRPr>
          </a:p>
          <a:p>
            <a:pPr marL="0" indent="0">
              <a:buNone/>
            </a:pPr>
            <a:endParaRPr lang="en-US">
              <a:solidFill>
                <a:srgbClr val="000000"/>
              </a:solidFill>
              <a:latin typeface="Calibri"/>
              <a:ea typeface="Open Sans"/>
              <a:cs typeface="Calibri"/>
            </a:endParaRPr>
          </a:p>
          <a:p>
            <a:pPr>
              <a:buAutoNum type="arabicPeriod"/>
            </a:pPr>
            <a:endParaRPr lang="en-US">
              <a:solidFill>
                <a:srgbClr val="000000"/>
              </a:solidFill>
              <a:latin typeface="Calibri"/>
              <a:ea typeface="Open Sans"/>
              <a:cs typeface="Calibri"/>
            </a:endParaRPr>
          </a:p>
          <a:p>
            <a:pPr>
              <a:buAutoNum type="arabicPeriod"/>
            </a:pPr>
            <a:endParaRPr lang="en-US">
              <a:solidFill>
                <a:srgbClr val="000000"/>
              </a:solidFill>
              <a:latin typeface="Calibri"/>
              <a:ea typeface="Open Sans"/>
              <a:cs typeface="Calibri"/>
            </a:endParaRPr>
          </a:p>
          <a:p>
            <a:pPr>
              <a:buAutoNum type="arabicPeriod"/>
            </a:pPr>
            <a:endParaRPr lang="en-US">
              <a:solidFill>
                <a:srgbClr val="000000"/>
              </a:solidFill>
              <a:latin typeface="Calibri"/>
              <a:ea typeface="Open Sans"/>
              <a:cs typeface="Calibri"/>
            </a:endParaRPr>
          </a:p>
          <a:p>
            <a:pPr>
              <a:buAutoNum type="arabicPeriod"/>
            </a:pPr>
            <a:endParaRPr lang="en-US">
              <a:solidFill>
                <a:srgbClr val="000000"/>
              </a:solidFill>
              <a:latin typeface="Calibri"/>
              <a:ea typeface="Open Sans"/>
              <a:cs typeface="Calibri"/>
            </a:endParaRPr>
          </a:p>
        </p:txBody>
      </p:sp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D339C218-4941-79F6-8073-6DE3C472C0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4324" y="3160476"/>
            <a:ext cx="6623351" cy="2923221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89872259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B543CE-F16F-FBA4-C5F3-0C3259851C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697E71-0DC0-42C1-27EA-66EE4E471B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5285" y="1"/>
            <a:ext cx="11846715" cy="1705065"/>
          </a:xfrm>
        </p:spPr>
        <p:txBody>
          <a:bodyPr>
            <a:normAutofit/>
          </a:bodyPr>
          <a:lstStyle/>
          <a:p>
            <a:r>
              <a:rPr lang="en-US" sz="4000">
                <a:solidFill>
                  <a:srgbClr val="FFFFFF"/>
                </a:solidFill>
                <a:latin typeface="Verdana"/>
                <a:ea typeface="Verdana"/>
                <a:cs typeface="Calibri"/>
              </a:rPr>
              <a:t>Student Bulk Registration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BA01EE-3659-67ED-7E78-A51DB45A05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6119" y="1973638"/>
            <a:ext cx="10242790" cy="411005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400">
                <a:solidFill>
                  <a:srgbClr val="000000"/>
                </a:solidFill>
                <a:latin typeface="Open Sans"/>
                <a:ea typeface="Open Sans"/>
                <a:cs typeface="Calibri"/>
              </a:rPr>
              <a:t>4. CCS creates bulk registration transaction file</a:t>
            </a:r>
          </a:p>
          <a:p>
            <a:pPr marL="0" indent="0">
              <a:buNone/>
            </a:pPr>
            <a:endParaRPr lang="en-US">
              <a:solidFill>
                <a:srgbClr val="000000"/>
              </a:solidFill>
              <a:latin typeface="Open Sans"/>
              <a:ea typeface="Open Sans"/>
              <a:cs typeface="Calibri"/>
            </a:endParaRPr>
          </a:p>
          <a:p>
            <a:pPr lvl="1"/>
            <a:endParaRPr lang="en-US">
              <a:solidFill>
                <a:srgbClr val="000000"/>
              </a:solidFill>
              <a:latin typeface="Calibri"/>
              <a:ea typeface="Open Sans"/>
              <a:cs typeface="Calibri"/>
            </a:endParaRPr>
          </a:p>
          <a:p>
            <a:pPr>
              <a:buAutoNum type="arabicPeriod"/>
            </a:pPr>
            <a:endParaRPr lang="en-US">
              <a:solidFill>
                <a:srgbClr val="000000"/>
              </a:solidFill>
              <a:latin typeface="Calibri"/>
              <a:ea typeface="Open Sans"/>
              <a:cs typeface="Calibri"/>
            </a:endParaRPr>
          </a:p>
          <a:p>
            <a:pPr marL="0" indent="0">
              <a:buNone/>
            </a:pPr>
            <a:endParaRPr lang="en-US">
              <a:solidFill>
                <a:srgbClr val="000000"/>
              </a:solidFill>
              <a:latin typeface="Calibri"/>
              <a:ea typeface="Open Sans"/>
              <a:cs typeface="Calibri"/>
            </a:endParaRPr>
          </a:p>
          <a:p>
            <a:pPr marL="0" indent="0">
              <a:buNone/>
            </a:pPr>
            <a:endParaRPr lang="en-US">
              <a:solidFill>
                <a:srgbClr val="000000"/>
              </a:solidFill>
              <a:latin typeface="Calibri"/>
              <a:ea typeface="Open Sans"/>
              <a:cs typeface="Calibri"/>
            </a:endParaRPr>
          </a:p>
          <a:p>
            <a:pPr>
              <a:buAutoNum type="arabicPeriod"/>
            </a:pPr>
            <a:endParaRPr lang="en-US">
              <a:solidFill>
                <a:srgbClr val="000000"/>
              </a:solidFill>
              <a:latin typeface="Calibri"/>
              <a:ea typeface="Open Sans"/>
              <a:cs typeface="Calibri"/>
            </a:endParaRPr>
          </a:p>
          <a:p>
            <a:pPr>
              <a:buAutoNum type="arabicPeriod"/>
            </a:pPr>
            <a:endParaRPr lang="en-US">
              <a:solidFill>
                <a:srgbClr val="000000"/>
              </a:solidFill>
              <a:latin typeface="Calibri"/>
              <a:ea typeface="Open Sans"/>
              <a:cs typeface="Calibri"/>
            </a:endParaRPr>
          </a:p>
          <a:p>
            <a:pPr>
              <a:buAutoNum type="arabicPeriod"/>
            </a:pPr>
            <a:endParaRPr lang="en-US">
              <a:solidFill>
                <a:srgbClr val="000000"/>
              </a:solidFill>
              <a:latin typeface="Calibri"/>
              <a:ea typeface="Open Sans"/>
              <a:cs typeface="Calibri"/>
            </a:endParaRPr>
          </a:p>
          <a:p>
            <a:pPr>
              <a:buAutoNum type="arabicPeriod"/>
            </a:pPr>
            <a:endParaRPr lang="en-US">
              <a:solidFill>
                <a:srgbClr val="000000"/>
              </a:solidFill>
              <a:latin typeface="Calibri"/>
              <a:ea typeface="Open Sans"/>
              <a:cs typeface="Calibri"/>
            </a:endParaRPr>
          </a:p>
        </p:txBody>
      </p:sp>
      <p:pic>
        <p:nvPicPr>
          <p:cNvPr id="6" name="Picture 5" descr="A screenshot of a computer&#10;&#10;Description automatically generated">
            <a:extLst>
              <a:ext uri="{FF2B5EF4-FFF2-40B4-BE49-F238E27FC236}">
                <a16:creationId xmlns:a16="http://schemas.microsoft.com/office/drawing/2014/main" id="{A24C2C79-60C7-7B37-6C9C-B6F4AB4C67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675" y="2967415"/>
            <a:ext cx="7089800" cy="2491277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8" name="Picture 7" descr="A screenshot of a computer&#10;&#10;Description automatically generated">
            <a:extLst>
              <a:ext uri="{FF2B5EF4-FFF2-40B4-BE49-F238E27FC236}">
                <a16:creationId xmlns:a16="http://schemas.microsoft.com/office/drawing/2014/main" id="{262DC8E3-AB86-4BAF-FE9A-924600809ED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7392" y="2633728"/>
            <a:ext cx="3608489" cy="3158650"/>
          </a:xfrm>
          <a:prstGeom prst="rect">
            <a:avLst/>
          </a:prstGeom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A4CFBF33-FA44-050E-7562-564F455A320D}"/>
              </a:ext>
            </a:extLst>
          </p:cNvPr>
          <p:cNvCxnSpPr/>
          <p:nvPr/>
        </p:nvCxnSpPr>
        <p:spPr>
          <a:xfrm>
            <a:off x="7323475" y="4779818"/>
            <a:ext cx="913917" cy="0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843034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B543CE-F16F-FBA4-C5F3-0C3259851C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697E71-0DC0-42C1-27EA-66EE4E471B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5285" y="1"/>
            <a:ext cx="11846715" cy="1705065"/>
          </a:xfrm>
        </p:spPr>
        <p:txBody>
          <a:bodyPr>
            <a:normAutofit/>
          </a:bodyPr>
          <a:lstStyle/>
          <a:p>
            <a:r>
              <a:rPr lang="en-US" sz="4000">
                <a:solidFill>
                  <a:srgbClr val="FFFFFF"/>
                </a:solidFill>
                <a:latin typeface="Verdana"/>
                <a:ea typeface="Verdana"/>
                <a:cs typeface="Calibri"/>
              </a:rPr>
              <a:t>Student Bulk Registration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BA01EE-3659-67ED-7E78-A51DB45A05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6119" y="1973638"/>
            <a:ext cx="10242790" cy="411005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400">
                <a:solidFill>
                  <a:srgbClr val="000000"/>
                </a:solidFill>
                <a:latin typeface="Open Sans"/>
                <a:ea typeface="Open Sans"/>
                <a:cs typeface="Calibri"/>
              </a:rPr>
              <a:t>5. CCS tests on training database</a:t>
            </a:r>
          </a:p>
          <a:p>
            <a:pPr marL="0" indent="0">
              <a:buNone/>
            </a:pPr>
            <a:endParaRPr lang="en-US">
              <a:solidFill>
                <a:srgbClr val="000000"/>
              </a:solidFill>
              <a:latin typeface="Open Sans"/>
              <a:ea typeface="Open Sans"/>
              <a:cs typeface="Calibri"/>
            </a:endParaRPr>
          </a:p>
          <a:p>
            <a:pPr lvl="1"/>
            <a:endParaRPr lang="en-US">
              <a:solidFill>
                <a:srgbClr val="000000"/>
              </a:solidFill>
              <a:latin typeface="Calibri"/>
              <a:ea typeface="Open Sans"/>
              <a:cs typeface="Calibri"/>
            </a:endParaRPr>
          </a:p>
          <a:p>
            <a:pPr>
              <a:buAutoNum type="arabicPeriod"/>
            </a:pPr>
            <a:endParaRPr lang="en-US">
              <a:solidFill>
                <a:srgbClr val="000000"/>
              </a:solidFill>
              <a:latin typeface="Calibri"/>
              <a:ea typeface="Open Sans"/>
              <a:cs typeface="Calibri"/>
            </a:endParaRPr>
          </a:p>
          <a:p>
            <a:pPr marL="0" indent="0">
              <a:buNone/>
            </a:pPr>
            <a:endParaRPr lang="en-US">
              <a:solidFill>
                <a:srgbClr val="000000"/>
              </a:solidFill>
              <a:latin typeface="Calibri"/>
              <a:ea typeface="Open Sans"/>
              <a:cs typeface="Calibri"/>
            </a:endParaRPr>
          </a:p>
          <a:p>
            <a:pPr marL="0" indent="0">
              <a:buNone/>
            </a:pPr>
            <a:endParaRPr lang="en-US">
              <a:solidFill>
                <a:srgbClr val="000000"/>
              </a:solidFill>
              <a:latin typeface="Calibri"/>
              <a:ea typeface="Open Sans"/>
              <a:cs typeface="Calibri"/>
            </a:endParaRPr>
          </a:p>
          <a:p>
            <a:pPr>
              <a:buAutoNum type="arabicPeriod"/>
            </a:pPr>
            <a:endParaRPr lang="en-US">
              <a:solidFill>
                <a:srgbClr val="000000"/>
              </a:solidFill>
              <a:latin typeface="Calibri"/>
              <a:ea typeface="Open Sans"/>
              <a:cs typeface="Calibri"/>
            </a:endParaRPr>
          </a:p>
          <a:p>
            <a:pPr>
              <a:buAutoNum type="arabicPeriod"/>
            </a:pPr>
            <a:endParaRPr lang="en-US">
              <a:solidFill>
                <a:srgbClr val="000000"/>
              </a:solidFill>
              <a:latin typeface="Calibri"/>
              <a:ea typeface="Open Sans"/>
              <a:cs typeface="Calibri"/>
            </a:endParaRPr>
          </a:p>
          <a:p>
            <a:pPr>
              <a:buAutoNum type="arabicPeriod"/>
            </a:pPr>
            <a:endParaRPr lang="en-US">
              <a:solidFill>
                <a:srgbClr val="000000"/>
              </a:solidFill>
              <a:latin typeface="Calibri"/>
              <a:ea typeface="Open Sans"/>
              <a:cs typeface="Calibri"/>
            </a:endParaRPr>
          </a:p>
          <a:p>
            <a:pPr>
              <a:buAutoNum type="arabicPeriod"/>
            </a:pPr>
            <a:endParaRPr lang="en-US">
              <a:solidFill>
                <a:srgbClr val="000000"/>
              </a:solidFill>
              <a:latin typeface="Calibri"/>
              <a:ea typeface="Open Sans"/>
              <a:cs typeface="Calibri"/>
            </a:endParaRPr>
          </a:p>
        </p:txBody>
      </p:sp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79DAB8B7-6AB6-CA89-DB59-BF56D5A921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3113" y="2828166"/>
            <a:ext cx="5265774" cy="3387506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19258720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B543CE-F16F-FBA4-C5F3-0C3259851C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697E71-0DC0-42C1-27EA-66EE4E471B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5285" y="1"/>
            <a:ext cx="11846715" cy="1705065"/>
          </a:xfrm>
        </p:spPr>
        <p:txBody>
          <a:bodyPr>
            <a:normAutofit/>
          </a:bodyPr>
          <a:lstStyle/>
          <a:p>
            <a:r>
              <a:rPr lang="en-US" sz="4000">
                <a:solidFill>
                  <a:srgbClr val="FFFFFF"/>
                </a:solidFill>
                <a:latin typeface="Verdana"/>
                <a:ea typeface="Verdana"/>
                <a:cs typeface="Calibri"/>
              </a:rPr>
              <a:t>Student Bulk Registration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BA01EE-3659-67ED-7E78-A51DB45A05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6119" y="1973638"/>
            <a:ext cx="10242790" cy="411005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400">
                <a:solidFill>
                  <a:srgbClr val="000000"/>
                </a:solidFill>
                <a:latin typeface="Open Sans"/>
                <a:ea typeface="Open Sans"/>
                <a:cs typeface="Calibri"/>
              </a:rPr>
              <a:t>6. CCS uploads bulk registration to production database</a:t>
            </a:r>
          </a:p>
          <a:p>
            <a:pPr marL="0" indent="0">
              <a:buNone/>
            </a:pPr>
            <a:endParaRPr lang="en-US">
              <a:solidFill>
                <a:srgbClr val="000000"/>
              </a:solidFill>
              <a:latin typeface="Open Sans"/>
              <a:ea typeface="Open Sans"/>
              <a:cs typeface="Calibri"/>
            </a:endParaRPr>
          </a:p>
          <a:p>
            <a:pPr lvl="1"/>
            <a:endParaRPr lang="en-US">
              <a:solidFill>
                <a:srgbClr val="000000"/>
              </a:solidFill>
              <a:latin typeface="Calibri"/>
              <a:ea typeface="Open Sans"/>
              <a:cs typeface="Calibri"/>
            </a:endParaRPr>
          </a:p>
          <a:p>
            <a:pPr>
              <a:buAutoNum type="arabicPeriod"/>
            </a:pPr>
            <a:endParaRPr lang="en-US">
              <a:solidFill>
                <a:srgbClr val="000000"/>
              </a:solidFill>
              <a:latin typeface="Calibri"/>
              <a:ea typeface="Open Sans"/>
              <a:cs typeface="Calibri"/>
            </a:endParaRPr>
          </a:p>
          <a:p>
            <a:pPr marL="0" indent="0">
              <a:buNone/>
            </a:pPr>
            <a:endParaRPr lang="en-US">
              <a:solidFill>
                <a:srgbClr val="000000"/>
              </a:solidFill>
              <a:latin typeface="Calibri"/>
              <a:ea typeface="Open Sans"/>
              <a:cs typeface="Calibri"/>
            </a:endParaRPr>
          </a:p>
          <a:p>
            <a:pPr marL="0" indent="0">
              <a:buNone/>
            </a:pPr>
            <a:endParaRPr lang="en-US">
              <a:solidFill>
                <a:srgbClr val="000000"/>
              </a:solidFill>
              <a:latin typeface="Calibri"/>
              <a:ea typeface="Open Sans"/>
              <a:cs typeface="Calibri"/>
            </a:endParaRPr>
          </a:p>
          <a:p>
            <a:pPr>
              <a:buAutoNum type="arabicPeriod"/>
            </a:pPr>
            <a:endParaRPr lang="en-US">
              <a:solidFill>
                <a:srgbClr val="000000"/>
              </a:solidFill>
              <a:latin typeface="Calibri"/>
              <a:ea typeface="Open Sans"/>
              <a:cs typeface="Calibri"/>
            </a:endParaRPr>
          </a:p>
          <a:p>
            <a:pPr>
              <a:buAutoNum type="arabicPeriod"/>
            </a:pPr>
            <a:endParaRPr lang="en-US">
              <a:solidFill>
                <a:srgbClr val="000000"/>
              </a:solidFill>
              <a:latin typeface="Calibri"/>
              <a:ea typeface="Open Sans"/>
              <a:cs typeface="Calibri"/>
            </a:endParaRPr>
          </a:p>
          <a:p>
            <a:pPr>
              <a:buAutoNum type="arabicPeriod"/>
            </a:pPr>
            <a:endParaRPr lang="en-US">
              <a:solidFill>
                <a:srgbClr val="000000"/>
              </a:solidFill>
              <a:latin typeface="Calibri"/>
              <a:ea typeface="Open Sans"/>
              <a:cs typeface="Calibri"/>
            </a:endParaRPr>
          </a:p>
          <a:p>
            <a:pPr>
              <a:buAutoNum type="arabicPeriod"/>
            </a:pPr>
            <a:endParaRPr lang="en-US">
              <a:solidFill>
                <a:srgbClr val="000000"/>
              </a:solidFill>
              <a:latin typeface="Calibri"/>
              <a:ea typeface="Open Sans"/>
              <a:cs typeface="Calibri"/>
            </a:endParaRPr>
          </a:p>
        </p:txBody>
      </p:sp>
      <p:pic>
        <p:nvPicPr>
          <p:cNvPr id="6" name="Picture 5" descr="A screenshot of a computer&#10;&#10;Description automatically generated">
            <a:extLst>
              <a:ext uri="{FF2B5EF4-FFF2-40B4-BE49-F238E27FC236}">
                <a16:creationId xmlns:a16="http://schemas.microsoft.com/office/drawing/2014/main" id="{7E5919B9-89BB-D945-D291-BCAC7B2B0E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1549" y="2839009"/>
            <a:ext cx="5348901" cy="3440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41624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B543CE-F16F-FBA4-C5F3-0C3259851C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697E71-0DC0-42C1-27EA-66EE4E471B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5285" y="1"/>
            <a:ext cx="11846715" cy="1705065"/>
          </a:xfrm>
        </p:spPr>
        <p:txBody>
          <a:bodyPr>
            <a:normAutofit/>
          </a:bodyPr>
          <a:lstStyle/>
          <a:p>
            <a:r>
              <a:rPr lang="en-US" sz="4000">
                <a:solidFill>
                  <a:srgbClr val="FFFFFF"/>
                </a:solidFill>
                <a:latin typeface="Verdana"/>
                <a:ea typeface="Verdana"/>
                <a:cs typeface="Calibri"/>
              </a:rPr>
              <a:t>Student Bulk Registration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BA01EE-3659-67ED-7E78-A51DB45A05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6119" y="1973638"/>
            <a:ext cx="10242790" cy="411005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400">
                <a:solidFill>
                  <a:srgbClr val="000000"/>
                </a:solidFill>
                <a:latin typeface="Open Sans"/>
                <a:ea typeface="Open Sans"/>
                <a:cs typeface="Calibri"/>
              </a:rPr>
              <a:t>7. Library issues library cards to school/students</a:t>
            </a:r>
          </a:p>
          <a:p>
            <a:pPr marL="0" indent="0">
              <a:buNone/>
            </a:pPr>
            <a:endParaRPr lang="en-US">
              <a:solidFill>
                <a:srgbClr val="000000"/>
              </a:solidFill>
              <a:latin typeface="Open Sans"/>
              <a:ea typeface="Open Sans"/>
              <a:cs typeface="Calibri"/>
            </a:endParaRPr>
          </a:p>
          <a:p>
            <a:pPr lvl="1"/>
            <a:endParaRPr lang="en-US">
              <a:solidFill>
                <a:srgbClr val="000000"/>
              </a:solidFill>
              <a:latin typeface="Calibri"/>
              <a:ea typeface="Open Sans"/>
              <a:cs typeface="Calibri"/>
            </a:endParaRPr>
          </a:p>
          <a:p>
            <a:pPr>
              <a:buAutoNum type="arabicPeriod"/>
            </a:pPr>
            <a:endParaRPr lang="en-US">
              <a:solidFill>
                <a:srgbClr val="000000"/>
              </a:solidFill>
              <a:latin typeface="Calibri"/>
              <a:ea typeface="Open Sans"/>
              <a:cs typeface="Calibri"/>
            </a:endParaRPr>
          </a:p>
          <a:p>
            <a:pPr marL="0" indent="0">
              <a:buNone/>
            </a:pPr>
            <a:endParaRPr lang="en-US">
              <a:solidFill>
                <a:srgbClr val="000000"/>
              </a:solidFill>
              <a:latin typeface="Calibri"/>
              <a:ea typeface="Open Sans"/>
              <a:cs typeface="Calibri"/>
            </a:endParaRPr>
          </a:p>
          <a:p>
            <a:pPr marL="0" indent="0">
              <a:buNone/>
            </a:pPr>
            <a:endParaRPr lang="en-US">
              <a:solidFill>
                <a:srgbClr val="000000"/>
              </a:solidFill>
              <a:latin typeface="Calibri"/>
              <a:ea typeface="Open Sans"/>
              <a:cs typeface="Calibri"/>
            </a:endParaRPr>
          </a:p>
          <a:p>
            <a:pPr>
              <a:buAutoNum type="arabicPeriod"/>
            </a:pPr>
            <a:endParaRPr lang="en-US">
              <a:solidFill>
                <a:srgbClr val="000000"/>
              </a:solidFill>
              <a:latin typeface="Calibri"/>
              <a:ea typeface="Open Sans"/>
              <a:cs typeface="Calibri"/>
            </a:endParaRPr>
          </a:p>
          <a:p>
            <a:pPr>
              <a:buAutoNum type="arabicPeriod"/>
            </a:pPr>
            <a:endParaRPr lang="en-US">
              <a:solidFill>
                <a:srgbClr val="000000"/>
              </a:solidFill>
              <a:latin typeface="Calibri"/>
              <a:ea typeface="Open Sans"/>
              <a:cs typeface="Calibri"/>
            </a:endParaRPr>
          </a:p>
          <a:p>
            <a:pPr>
              <a:buAutoNum type="arabicPeriod"/>
            </a:pPr>
            <a:endParaRPr lang="en-US">
              <a:solidFill>
                <a:srgbClr val="000000"/>
              </a:solidFill>
              <a:latin typeface="Calibri"/>
              <a:ea typeface="Open Sans"/>
              <a:cs typeface="Calibri"/>
            </a:endParaRPr>
          </a:p>
          <a:p>
            <a:pPr>
              <a:buAutoNum type="arabicPeriod"/>
            </a:pPr>
            <a:endParaRPr lang="en-US">
              <a:solidFill>
                <a:srgbClr val="000000"/>
              </a:solidFill>
              <a:latin typeface="Calibri"/>
              <a:ea typeface="Open Sans"/>
              <a:cs typeface="Calibri"/>
            </a:endParaRPr>
          </a:p>
        </p:txBody>
      </p:sp>
      <p:pic>
        <p:nvPicPr>
          <p:cNvPr id="5" name="Graphic 4" descr="Credit card with solid fill">
            <a:extLst>
              <a:ext uri="{FF2B5EF4-FFF2-40B4-BE49-F238E27FC236}">
                <a16:creationId xmlns:a16="http://schemas.microsoft.com/office/drawing/2014/main" id="{AB7D1DB1-CC07-8D5C-BEFC-D7C0AE3147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657601" y="2135153"/>
            <a:ext cx="4378036" cy="4378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34277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D1053C-D883-1ED5-775A-BBA52070C9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>
                <a:ea typeface="Verdana"/>
              </a:rPr>
              <a:t>FY24-25</a:t>
            </a:r>
            <a:br>
              <a:rPr lang="en-US">
                <a:ea typeface="Verdana"/>
              </a:rPr>
            </a:br>
            <a:r>
              <a:rPr lang="en-US">
                <a:ea typeface="Verdana"/>
              </a:rPr>
              <a:t>Officer Elections</a:t>
            </a:r>
          </a:p>
        </p:txBody>
      </p:sp>
    </p:spTree>
    <p:extLst>
      <p:ext uri="{BB962C8B-B14F-4D97-AF65-F5344CB8AC3E}">
        <p14:creationId xmlns:p14="http://schemas.microsoft.com/office/powerpoint/2010/main" val="111121066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B543CE-F16F-FBA4-C5F3-0C3259851C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697E71-0DC0-42C1-27EA-66EE4E471B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5285" y="1"/>
            <a:ext cx="11846715" cy="1705065"/>
          </a:xfrm>
        </p:spPr>
        <p:txBody>
          <a:bodyPr>
            <a:normAutofit/>
          </a:bodyPr>
          <a:lstStyle/>
          <a:p>
            <a:r>
              <a:rPr lang="en-US" sz="4000">
                <a:solidFill>
                  <a:srgbClr val="FFFFFF"/>
                </a:solidFill>
                <a:latin typeface="Verdana"/>
                <a:ea typeface="Verdana"/>
                <a:cs typeface="Calibri"/>
              </a:rPr>
              <a:t>FY24-25 Officer Elections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BA01EE-3659-67ED-7E78-A51DB45A05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0753" y="2521527"/>
            <a:ext cx="10242790" cy="3200507"/>
          </a:xfrm>
        </p:spPr>
        <p:txBody>
          <a:bodyPr vert="horz" lIns="91440" tIns="45720" rIns="91440" bIns="45720" rtlCol="0" anchor="t">
            <a:normAutofit/>
          </a:bodyPr>
          <a:lstStyle/>
          <a:p>
            <a:pPr lvl="1"/>
            <a:r>
              <a:rPr lang="en-US" sz="4000">
                <a:solidFill>
                  <a:srgbClr val="000000"/>
                </a:solidFill>
                <a:latin typeface="Calibri"/>
                <a:ea typeface="Open Sans"/>
                <a:cs typeface="Calibri"/>
              </a:rPr>
              <a:t>Vice Chair/Chair Elect</a:t>
            </a:r>
          </a:p>
          <a:p>
            <a:pPr marL="457200" lvl="1" indent="0">
              <a:buNone/>
            </a:pPr>
            <a:endParaRPr lang="en-US" sz="4000">
              <a:solidFill>
                <a:srgbClr val="000000"/>
              </a:solidFill>
              <a:latin typeface="Calibri"/>
              <a:ea typeface="Open Sans"/>
              <a:cs typeface="Calibri"/>
            </a:endParaRPr>
          </a:p>
          <a:p>
            <a:pPr lvl="1"/>
            <a:r>
              <a:rPr lang="en-US" sz="4000">
                <a:solidFill>
                  <a:srgbClr val="000000"/>
                </a:solidFill>
                <a:latin typeface="Calibri"/>
                <a:ea typeface="Open Sans"/>
                <a:cs typeface="Calibri"/>
              </a:rPr>
              <a:t>Secretary</a:t>
            </a:r>
          </a:p>
          <a:p>
            <a:pPr>
              <a:buAutoNum type="arabicPeriod"/>
            </a:pPr>
            <a:endParaRPr lang="en-US">
              <a:solidFill>
                <a:srgbClr val="000000"/>
              </a:solidFill>
              <a:latin typeface="Calibri"/>
              <a:ea typeface="Open Sans"/>
              <a:cs typeface="Calibri"/>
            </a:endParaRPr>
          </a:p>
          <a:p>
            <a:pPr marL="0" indent="0">
              <a:buNone/>
            </a:pPr>
            <a:endParaRPr lang="en-US">
              <a:solidFill>
                <a:srgbClr val="000000"/>
              </a:solidFill>
              <a:latin typeface="Calibri"/>
              <a:ea typeface="Open Sans"/>
              <a:cs typeface="Calibri"/>
            </a:endParaRPr>
          </a:p>
          <a:p>
            <a:pPr marL="0" indent="0">
              <a:buNone/>
            </a:pPr>
            <a:endParaRPr lang="en-US">
              <a:solidFill>
                <a:srgbClr val="000000"/>
              </a:solidFill>
              <a:latin typeface="Calibri"/>
              <a:ea typeface="Open Sans"/>
              <a:cs typeface="Calibri"/>
            </a:endParaRPr>
          </a:p>
          <a:p>
            <a:pPr>
              <a:buAutoNum type="arabicPeriod"/>
            </a:pPr>
            <a:endParaRPr lang="en-US">
              <a:solidFill>
                <a:srgbClr val="000000"/>
              </a:solidFill>
              <a:latin typeface="Calibri"/>
              <a:ea typeface="Open Sans"/>
              <a:cs typeface="Calibri"/>
            </a:endParaRPr>
          </a:p>
          <a:p>
            <a:pPr>
              <a:buAutoNum type="arabicPeriod"/>
            </a:pPr>
            <a:endParaRPr lang="en-US">
              <a:solidFill>
                <a:srgbClr val="000000"/>
              </a:solidFill>
              <a:latin typeface="Calibri"/>
              <a:ea typeface="Open Sans"/>
              <a:cs typeface="Calibri"/>
            </a:endParaRPr>
          </a:p>
          <a:p>
            <a:pPr>
              <a:buAutoNum type="arabicPeriod"/>
            </a:pPr>
            <a:endParaRPr lang="en-US">
              <a:solidFill>
                <a:srgbClr val="000000"/>
              </a:solidFill>
              <a:latin typeface="Calibri"/>
              <a:ea typeface="Open Sans"/>
              <a:cs typeface="Calibri"/>
            </a:endParaRPr>
          </a:p>
          <a:p>
            <a:pPr>
              <a:buAutoNum type="arabicPeriod"/>
            </a:pPr>
            <a:endParaRPr lang="en-US">
              <a:solidFill>
                <a:srgbClr val="000000"/>
              </a:solidFill>
              <a:latin typeface="Calibri"/>
              <a:ea typeface="Open Sans"/>
              <a:cs typeface="Calibri"/>
            </a:endParaRPr>
          </a:p>
        </p:txBody>
      </p:sp>
      <p:pic>
        <p:nvPicPr>
          <p:cNvPr id="5" name="Graphic 4" descr="Lecturer with solid fill">
            <a:extLst>
              <a:ext uri="{FF2B5EF4-FFF2-40B4-BE49-F238E27FC236}">
                <a16:creationId xmlns:a16="http://schemas.microsoft.com/office/drawing/2014/main" id="{F26B1F8D-158D-ECB4-53B2-05C0B87582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730836" y="2236467"/>
            <a:ext cx="2385065" cy="2385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03846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D1053C-D883-1ED5-775A-BBA52070C9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>
                <a:ea typeface="Verdana"/>
              </a:rPr>
              <a:t>Future Planning</a:t>
            </a:r>
          </a:p>
        </p:txBody>
      </p:sp>
    </p:spTree>
    <p:extLst>
      <p:ext uri="{BB962C8B-B14F-4D97-AF65-F5344CB8AC3E}">
        <p14:creationId xmlns:p14="http://schemas.microsoft.com/office/powerpoint/2010/main" val="32415827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D1053C-D883-1ED5-775A-BBA52070C9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FFFFFF"/>
                </a:solidFill>
                <a:latin typeface="Verdana"/>
                <a:ea typeface="Verdana"/>
                <a:cs typeface="Calibri"/>
              </a:rPr>
              <a:t>Patron Record Merge Review</a:t>
            </a:r>
          </a:p>
        </p:txBody>
      </p:sp>
    </p:spTree>
    <p:extLst>
      <p:ext uri="{BB962C8B-B14F-4D97-AF65-F5344CB8AC3E}">
        <p14:creationId xmlns:p14="http://schemas.microsoft.com/office/powerpoint/2010/main" val="401554669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B543CE-F16F-FBA4-C5F3-0C3259851C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697E71-0DC0-42C1-27EA-66EE4E471B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5285" y="1"/>
            <a:ext cx="11846715" cy="1705065"/>
          </a:xfrm>
        </p:spPr>
        <p:txBody>
          <a:bodyPr>
            <a:normAutofit/>
          </a:bodyPr>
          <a:lstStyle/>
          <a:p>
            <a:r>
              <a:rPr lang="en-US" sz="4000">
                <a:solidFill>
                  <a:srgbClr val="FFFFFF"/>
                </a:solidFill>
                <a:latin typeface="Verdana"/>
                <a:ea typeface="Verdana"/>
                <a:cs typeface="Calibri"/>
              </a:rPr>
              <a:t>Future Planning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BA01EE-3659-67ED-7E78-A51DB45A05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24693" y="2322576"/>
            <a:ext cx="12053455" cy="414749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457200" lvl="1" indent="0">
              <a:buNone/>
            </a:pPr>
            <a:r>
              <a:rPr lang="en-US" sz="3600">
                <a:solidFill>
                  <a:srgbClr val="000000"/>
                </a:solidFill>
                <a:latin typeface="Calibri"/>
                <a:ea typeface="Open Sans"/>
                <a:cs typeface="Calibri"/>
              </a:rPr>
              <a:t>What would you like to see for the Circulation Technical Group? </a:t>
            </a:r>
          </a:p>
          <a:p>
            <a:pPr marL="457200" lvl="1" indent="0">
              <a:buNone/>
            </a:pPr>
            <a:endParaRPr lang="en-US" sz="3600">
              <a:solidFill>
                <a:srgbClr val="000000"/>
              </a:solidFill>
              <a:latin typeface="Calibri"/>
              <a:ea typeface="Open Sans"/>
              <a:cs typeface="Calibri"/>
            </a:endParaRPr>
          </a:p>
          <a:p>
            <a:pPr lvl="1"/>
            <a:r>
              <a:rPr lang="en-US" sz="3600">
                <a:solidFill>
                  <a:srgbClr val="000000"/>
                </a:solidFill>
                <a:latin typeface="Calibri"/>
                <a:ea typeface="Open Sans"/>
                <a:cs typeface="Calibri"/>
              </a:rPr>
              <a:t>3 mins: Think of ideas (both practical and no-limits!)</a:t>
            </a:r>
          </a:p>
          <a:p>
            <a:pPr lvl="1"/>
            <a:r>
              <a:rPr lang="en-US" sz="3600">
                <a:solidFill>
                  <a:srgbClr val="000000"/>
                </a:solidFill>
                <a:latin typeface="Calibri"/>
                <a:ea typeface="Open Sans"/>
                <a:cs typeface="Calibri"/>
              </a:rPr>
              <a:t>5 mins: Post ideas to sheets</a:t>
            </a:r>
          </a:p>
          <a:p>
            <a:pPr lvl="1"/>
            <a:r>
              <a:rPr lang="en-US" sz="3600">
                <a:solidFill>
                  <a:srgbClr val="000000"/>
                </a:solidFill>
                <a:latin typeface="Calibri"/>
                <a:ea typeface="Open Sans"/>
                <a:cs typeface="Calibri"/>
              </a:rPr>
              <a:t>7 mins: “Second” stickers</a:t>
            </a:r>
          </a:p>
          <a:p>
            <a:pPr>
              <a:buAutoNum type="arabicPeriod"/>
            </a:pPr>
            <a:endParaRPr lang="en-US">
              <a:solidFill>
                <a:srgbClr val="000000"/>
              </a:solidFill>
              <a:latin typeface="Calibri"/>
              <a:ea typeface="Open Sans"/>
              <a:cs typeface="Calibri"/>
            </a:endParaRPr>
          </a:p>
          <a:p>
            <a:pPr marL="0" indent="0">
              <a:buNone/>
            </a:pPr>
            <a:endParaRPr lang="en-US">
              <a:solidFill>
                <a:srgbClr val="000000"/>
              </a:solidFill>
              <a:latin typeface="Calibri"/>
              <a:ea typeface="Open Sans"/>
              <a:cs typeface="Calibri"/>
            </a:endParaRPr>
          </a:p>
          <a:p>
            <a:pPr marL="0" indent="0">
              <a:buNone/>
            </a:pPr>
            <a:endParaRPr lang="en-US">
              <a:solidFill>
                <a:srgbClr val="000000"/>
              </a:solidFill>
              <a:latin typeface="Calibri"/>
              <a:ea typeface="Open Sans"/>
              <a:cs typeface="Calibri"/>
            </a:endParaRPr>
          </a:p>
          <a:p>
            <a:pPr>
              <a:buAutoNum type="arabicPeriod"/>
            </a:pPr>
            <a:endParaRPr lang="en-US">
              <a:solidFill>
                <a:srgbClr val="000000"/>
              </a:solidFill>
              <a:latin typeface="Calibri"/>
              <a:ea typeface="Open Sans"/>
              <a:cs typeface="Calibri"/>
            </a:endParaRPr>
          </a:p>
          <a:p>
            <a:pPr>
              <a:buAutoNum type="arabicPeriod"/>
            </a:pPr>
            <a:endParaRPr lang="en-US">
              <a:solidFill>
                <a:srgbClr val="000000"/>
              </a:solidFill>
              <a:latin typeface="Calibri"/>
              <a:ea typeface="Open Sans"/>
              <a:cs typeface="Calibri"/>
            </a:endParaRPr>
          </a:p>
          <a:p>
            <a:pPr>
              <a:buAutoNum type="arabicPeriod"/>
            </a:pPr>
            <a:endParaRPr lang="en-US">
              <a:solidFill>
                <a:srgbClr val="000000"/>
              </a:solidFill>
              <a:latin typeface="Calibri"/>
              <a:ea typeface="Open Sans"/>
              <a:cs typeface="Calibri"/>
            </a:endParaRPr>
          </a:p>
          <a:p>
            <a:pPr>
              <a:buAutoNum type="arabicPeriod"/>
            </a:pPr>
            <a:endParaRPr lang="en-US">
              <a:solidFill>
                <a:srgbClr val="000000"/>
              </a:solidFill>
              <a:latin typeface="Calibri"/>
              <a:ea typeface="Open Sans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7348129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B543CE-F16F-FBA4-C5F3-0C3259851C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697E71-0DC0-42C1-27EA-66EE4E471B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5285" y="1"/>
            <a:ext cx="11846715" cy="1705065"/>
          </a:xfrm>
        </p:spPr>
        <p:txBody>
          <a:bodyPr>
            <a:normAutofit/>
          </a:bodyPr>
          <a:lstStyle/>
          <a:p>
            <a:r>
              <a:rPr lang="en-US" sz="4000">
                <a:solidFill>
                  <a:srgbClr val="FFFFFF"/>
                </a:solidFill>
                <a:latin typeface="Verdana"/>
                <a:ea typeface="Verdana"/>
                <a:cs typeface="Calibri"/>
              </a:rPr>
              <a:t>Future Planning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BA01EE-3659-67ED-7E78-A51DB45A05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705066"/>
            <a:ext cx="11846715" cy="4641327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 marL="457200" lvl="1" indent="0">
              <a:buNone/>
            </a:pPr>
            <a:endParaRPr lang="en-US" sz="2800">
              <a:solidFill>
                <a:srgbClr val="000000"/>
              </a:solidFill>
              <a:latin typeface="Calibri"/>
              <a:ea typeface="Open Sans"/>
              <a:cs typeface="Calibri"/>
            </a:endParaRPr>
          </a:p>
          <a:p>
            <a:pPr lvl="1"/>
            <a:r>
              <a:rPr lang="en-US" sz="2800">
                <a:solidFill>
                  <a:srgbClr val="000000"/>
                </a:solidFill>
                <a:latin typeface="Calibri"/>
                <a:ea typeface="Open Sans"/>
                <a:cs typeface="Calibri"/>
              </a:rPr>
              <a:t>What do you like about meetings? What can be improved?</a:t>
            </a:r>
          </a:p>
          <a:p>
            <a:pPr lvl="2"/>
            <a:r>
              <a:rPr lang="en-US" sz="2400">
                <a:solidFill>
                  <a:srgbClr val="000000"/>
                </a:solidFill>
                <a:latin typeface="Calibri"/>
                <a:ea typeface="Open Sans"/>
                <a:cs typeface="Calibri"/>
              </a:rPr>
              <a:t>Physical or Virtual Space</a:t>
            </a:r>
          </a:p>
          <a:p>
            <a:pPr lvl="2"/>
            <a:r>
              <a:rPr lang="en-US" sz="2400">
                <a:solidFill>
                  <a:srgbClr val="000000"/>
                </a:solidFill>
                <a:latin typeface="Calibri"/>
                <a:ea typeface="Open Sans"/>
                <a:cs typeface="Calibri"/>
              </a:rPr>
              <a:t>Meeting Structure</a:t>
            </a:r>
          </a:p>
          <a:p>
            <a:pPr marL="914400" lvl="2" indent="0">
              <a:buNone/>
            </a:pPr>
            <a:endParaRPr lang="en-US" sz="2400">
              <a:solidFill>
                <a:srgbClr val="000000"/>
              </a:solidFill>
              <a:latin typeface="Calibri"/>
              <a:ea typeface="Open Sans"/>
              <a:cs typeface="Calibri"/>
            </a:endParaRPr>
          </a:p>
          <a:p>
            <a:pPr lvl="1"/>
            <a:r>
              <a:rPr lang="en-US" sz="2800">
                <a:solidFill>
                  <a:srgbClr val="000000"/>
                </a:solidFill>
                <a:latin typeface="Calibri"/>
                <a:ea typeface="Open Sans"/>
                <a:cs typeface="Calibri"/>
              </a:rPr>
              <a:t>What kinds of activities would you like to see?</a:t>
            </a:r>
          </a:p>
          <a:p>
            <a:pPr lvl="2"/>
            <a:r>
              <a:rPr lang="en-US" sz="2400">
                <a:solidFill>
                  <a:srgbClr val="000000"/>
                </a:solidFill>
                <a:latin typeface="Calibri"/>
                <a:ea typeface="Open Sans"/>
                <a:cs typeface="Calibri"/>
              </a:rPr>
              <a:t>Activities</a:t>
            </a:r>
          </a:p>
          <a:p>
            <a:pPr lvl="2"/>
            <a:r>
              <a:rPr lang="en-US" sz="2400">
                <a:solidFill>
                  <a:srgbClr val="000000"/>
                </a:solidFill>
                <a:latin typeface="Calibri"/>
                <a:ea typeface="Open Sans"/>
                <a:cs typeface="Calibri"/>
              </a:rPr>
              <a:t>Guest speakers</a:t>
            </a:r>
          </a:p>
          <a:p>
            <a:pPr lvl="2"/>
            <a:r>
              <a:rPr lang="en-US" sz="2400">
                <a:solidFill>
                  <a:srgbClr val="000000"/>
                </a:solidFill>
                <a:latin typeface="Calibri"/>
                <a:ea typeface="Open Sans"/>
                <a:cs typeface="Calibri"/>
              </a:rPr>
              <a:t>Discussions</a:t>
            </a:r>
          </a:p>
          <a:p>
            <a:pPr lvl="2"/>
            <a:r>
              <a:rPr lang="en-US" sz="2400">
                <a:solidFill>
                  <a:srgbClr val="000000"/>
                </a:solidFill>
                <a:latin typeface="Calibri"/>
                <a:ea typeface="Open Sans"/>
                <a:cs typeface="Calibri"/>
              </a:rPr>
              <a:t>Continuing Ed topics</a:t>
            </a:r>
          </a:p>
          <a:p>
            <a:pPr lvl="3"/>
            <a:r>
              <a:rPr lang="en-US" sz="2000">
                <a:solidFill>
                  <a:srgbClr val="000000"/>
                </a:solidFill>
                <a:latin typeface="Calibri"/>
                <a:ea typeface="Open Sans"/>
                <a:cs typeface="Calibri"/>
              </a:rPr>
              <a:t>Polaris Topics</a:t>
            </a:r>
          </a:p>
          <a:p>
            <a:pPr lvl="3"/>
            <a:r>
              <a:rPr lang="en-US" sz="2000">
                <a:solidFill>
                  <a:srgbClr val="000000"/>
                </a:solidFill>
                <a:latin typeface="Calibri"/>
                <a:ea typeface="Open Sans"/>
                <a:cs typeface="Calibri"/>
              </a:rPr>
              <a:t>General Library or Circulation Topics</a:t>
            </a:r>
          </a:p>
          <a:p>
            <a:pPr marL="1371600" lvl="3" indent="0">
              <a:buNone/>
            </a:pPr>
            <a:endParaRPr lang="en-US" sz="2000">
              <a:solidFill>
                <a:srgbClr val="000000"/>
              </a:solidFill>
              <a:latin typeface="Calibri"/>
              <a:ea typeface="Open Sans"/>
              <a:cs typeface="Calibri"/>
            </a:endParaRPr>
          </a:p>
          <a:p>
            <a:pPr lvl="1"/>
            <a:r>
              <a:rPr lang="en-US" sz="2800">
                <a:solidFill>
                  <a:srgbClr val="000000"/>
                </a:solidFill>
                <a:latin typeface="Calibri"/>
                <a:ea typeface="Open Sans"/>
                <a:cs typeface="Calibri"/>
              </a:rPr>
              <a:t>Any other ideas!</a:t>
            </a:r>
          </a:p>
          <a:p>
            <a:pPr marL="0" indent="0">
              <a:buNone/>
            </a:pPr>
            <a:endParaRPr lang="en-US">
              <a:solidFill>
                <a:srgbClr val="000000"/>
              </a:solidFill>
              <a:latin typeface="Calibri"/>
              <a:ea typeface="Open Sans"/>
              <a:cs typeface="Calibri"/>
            </a:endParaRPr>
          </a:p>
          <a:p>
            <a:pPr marL="0" indent="0">
              <a:buNone/>
            </a:pPr>
            <a:endParaRPr lang="en-US">
              <a:solidFill>
                <a:srgbClr val="000000"/>
              </a:solidFill>
              <a:latin typeface="Calibri"/>
              <a:ea typeface="Open Sans"/>
              <a:cs typeface="Calibri"/>
            </a:endParaRPr>
          </a:p>
          <a:p>
            <a:pPr>
              <a:buAutoNum type="arabicPeriod"/>
            </a:pPr>
            <a:endParaRPr lang="en-US">
              <a:solidFill>
                <a:srgbClr val="000000"/>
              </a:solidFill>
              <a:latin typeface="Calibri"/>
              <a:ea typeface="Open Sans"/>
              <a:cs typeface="Calibri"/>
            </a:endParaRPr>
          </a:p>
          <a:p>
            <a:pPr>
              <a:buAutoNum type="arabicPeriod"/>
            </a:pPr>
            <a:endParaRPr lang="en-US">
              <a:solidFill>
                <a:srgbClr val="000000"/>
              </a:solidFill>
              <a:latin typeface="Calibri"/>
              <a:ea typeface="Open Sans"/>
              <a:cs typeface="Calibri"/>
            </a:endParaRPr>
          </a:p>
          <a:p>
            <a:pPr>
              <a:buAutoNum type="arabicPeriod"/>
            </a:pPr>
            <a:endParaRPr lang="en-US">
              <a:solidFill>
                <a:srgbClr val="000000"/>
              </a:solidFill>
              <a:latin typeface="Calibri"/>
              <a:ea typeface="Open Sans"/>
              <a:cs typeface="Calibri"/>
            </a:endParaRPr>
          </a:p>
          <a:p>
            <a:pPr>
              <a:buAutoNum type="arabicPeriod"/>
            </a:pPr>
            <a:endParaRPr lang="en-US">
              <a:solidFill>
                <a:srgbClr val="000000"/>
              </a:solidFill>
              <a:latin typeface="Calibri"/>
              <a:ea typeface="Open Sans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040113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B543CE-F16F-FBA4-C5F3-0C3259851C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697E71-0DC0-42C1-27EA-66EE4E471B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5285" y="1"/>
            <a:ext cx="11846715" cy="1705065"/>
          </a:xfrm>
        </p:spPr>
        <p:txBody>
          <a:bodyPr>
            <a:normAutofit/>
          </a:bodyPr>
          <a:lstStyle/>
          <a:p>
            <a:r>
              <a:rPr lang="en-US" sz="4000">
                <a:solidFill>
                  <a:srgbClr val="FFFFFF"/>
                </a:solidFill>
                <a:latin typeface="Verdana"/>
                <a:ea typeface="Verdana"/>
                <a:cs typeface="Calibri"/>
              </a:rPr>
              <a:t>Future Planning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BA01EE-3659-67ED-7E78-A51DB45A05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705066"/>
            <a:ext cx="11846715" cy="4641327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 marL="457200" lvl="1" indent="0">
              <a:buNone/>
            </a:pPr>
            <a:endParaRPr lang="en-US" sz="2800">
              <a:solidFill>
                <a:srgbClr val="000000"/>
              </a:solidFill>
              <a:latin typeface="Calibri"/>
              <a:ea typeface="Open Sans"/>
              <a:cs typeface="Calibri"/>
            </a:endParaRPr>
          </a:p>
          <a:p>
            <a:pPr lvl="1"/>
            <a:r>
              <a:rPr lang="en-US" sz="2800">
                <a:solidFill>
                  <a:srgbClr val="000000"/>
                </a:solidFill>
                <a:latin typeface="Calibri"/>
                <a:ea typeface="Open Sans"/>
                <a:cs typeface="Calibri"/>
              </a:rPr>
              <a:t>What do you like about meetings? What can be improved?</a:t>
            </a:r>
          </a:p>
          <a:p>
            <a:pPr lvl="2"/>
            <a:r>
              <a:rPr lang="en-US" sz="2400">
                <a:solidFill>
                  <a:srgbClr val="000000"/>
                </a:solidFill>
                <a:latin typeface="Calibri"/>
                <a:ea typeface="Open Sans"/>
                <a:cs typeface="Calibri"/>
              </a:rPr>
              <a:t>Physical or Virtual Space – </a:t>
            </a:r>
            <a:r>
              <a:rPr lang="en-US" sz="2400">
                <a:solidFill>
                  <a:srgbClr val="C00000"/>
                </a:solidFill>
                <a:latin typeface="Calibri"/>
                <a:ea typeface="Open Sans"/>
                <a:cs typeface="Calibri"/>
              </a:rPr>
              <a:t>Meeting Ideas sheet</a:t>
            </a:r>
            <a:endParaRPr lang="en-US" sz="2400">
              <a:solidFill>
                <a:srgbClr val="000000"/>
              </a:solidFill>
              <a:latin typeface="Calibri"/>
              <a:ea typeface="Open Sans"/>
              <a:cs typeface="Calibri"/>
            </a:endParaRPr>
          </a:p>
          <a:p>
            <a:pPr lvl="2"/>
            <a:r>
              <a:rPr lang="en-US" sz="2400">
                <a:solidFill>
                  <a:srgbClr val="000000"/>
                </a:solidFill>
                <a:latin typeface="Calibri"/>
                <a:ea typeface="Open Sans"/>
                <a:cs typeface="Calibri"/>
              </a:rPr>
              <a:t>Meeting Structure – </a:t>
            </a:r>
            <a:r>
              <a:rPr lang="en-US" sz="2400">
                <a:solidFill>
                  <a:srgbClr val="C00000"/>
                </a:solidFill>
                <a:latin typeface="Calibri"/>
                <a:ea typeface="Open Sans"/>
                <a:cs typeface="Calibri"/>
              </a:rPr>
              <a:t>Meeting Ideas sheet</a:t>
            </a:r>
          </a:p>
          <a:p>
            <a:pPr marL="914400" lvl="2" indent="0">
              <a:buNone/>
            </a:pPr>
            <a:endParaRPr lang="en-US" sz="2400">
              <a:solidFill>
                <a:srgbClr val="000000"/>
              </a:solidFill>
              <a:latin typeface="Calibri"/>
              <a:ea typeface="Open Sans"/>
              <a:cs typeface="Calibri"/>
            </a:endParaRPr>
          </a:p>
          <a:p>
            <a:pPr lvl="1"/>
            <a:r>
              <a:rPr lang="en-US" sz="2800">
                <a:solidFill>
                  <a:srgbClr val="000000"/>
                </a:solidFill>
                <a:latin typeface="Calibri"/>
                <a:ea typeface="Open Sans"/>
                <a:cs typeface="Calibri"/>
              </a:rPr>
              <a:t>What kinds of activities would you like to see?</a:t>
            </a:r>
          </a:p>
          <a:p>
            <a:pPr lvl="2"/>
            <a:r>
              <a:rPr lang="en-US" sz="2400">
                <a:solidFill>
                  <a:srgbClr val="000000"/>
                </a:solidFill>
                <a:latin typeface="Calibri"/>
                <a:ea typeface="Open Sans"/>
                <a:cs typeface="Calibri"/>
              </a:rPr>
              <a:t>Activities – </a:t>
            </a:r>
            <a:r>
              <a:rPr lang="en-US" sz="2400">
                <a:solidFill>
                  <a:srgbClr val="C00000"/>
                </a:solidFill>
                <a:latin typeface="Calibri"/>
                <a:ea typeface="Open Sans"/>
                <a:cs typeface="Calibri"/>
              </a:rPr>
              <a:t>Activities sheet</a:t>
            </a:r>
          </a:p>
          <a:p>
            <a:pPr lvl="2"/>
            <a:r>
              <a:rPr lang="en-US" sz="2400">
                <a:solidFill>
                  <a:srgbClr val="000000"/>
                </a:solidFill>
                <a:latin typeface="Calibri"/>
                <a:ea typeface="Open Sans"/>
                <a:cs typeface="Calibri"/>
              </a:rPr>
              <a:t>Guest speakers – </a:t>
            </a:r>
            <a:r>
              <a:rPr lang="en-US" sz="2400">
                <a:solidFill>
                  <a:srgbClr val="C00000"/>
                </a:solidFill>
                <a:latin typeface="Calibri"/>
                <a:ea typeface="Open Sans"/>
                <a:cs typeface="Calibri"/>
              </a:rPr>
              <a:t>Activities sheet</a:t>
            </a:r>
          </a:p>
          <a:p>
            <a:pPr lvl="2"/>
            <a:r>
              <a:rPr lang="en-US" sz="2400">
                <a:solidFill>
                  <a:srgbClr val="000000"/>
                </a:solidFill>
                <a:latin typeface="Calibri"/>
                <a:ea typeface="Open Sans"/>
                <a:cs typeface="Calibri"/>
              </a:rPr>
              <a:t>Discussions – </a:t>
            </a:r>
            <a:r>
              <a:rPr lang="en-US" sz="2400">
                <a:solidFill>
                  <a:srgbClr val="C00000"/>
                </a:solidFill>
                <a:latin typeface="Calibri"/>
                <a:ea typeface="Open Sans"/>
                <a:cs typeface="Calibri"/>
              </a:rPr>
              <a:t>Discussions sheet</a:t>
            </a:r>
          </a:p>
          <a:p>
            <a:pPr lvl="2"/>
            <a:r>
              <a:rPr lang="en-US" sz="2400">
                <a:solidFill>
                  <a:srgbClr val="000000"/>
                </a:solidFill>
                <a:latin typeface="Calibri"/>
                <a:ea typeface="Open Sans"/>
                <a:cs typeface="Calibri"/>
              </a:rPr>
              <a:t>Continuing Ed topics – </a:t>
            </a:r>
            <a:r>
              <a:rPr lang="en-US" sz="2400">
                <a:solidFill>
                  <a:srgbClr val="C00000"/>
                </a:solidFill>
                <a:latin typeface="Calibri"/>
                <a:ea typeface="Open Sans"/>
                <a:cs typeface="Calibri"/>
              </a:rPr>
              <a:t>Continuing Ed sheet</a:t>
            </a:r>
          </a:p>
          <a:p>
            <a:pPr lvl="3"/>
            <a:r>
              <a:rPr lang="en-US" sz="2000">
                <a:solidFill>
                  <a:srgbClr val="000000"/>
                </a:solidFill>
                <a:latin typeface="Calibri"/>
                <a:ea typeface="Open Sans"/>
                <a:cs typeface="Calibri"/>
              </a:rPr>
              <a:t>Polaris Topics</a:t>
            </a:r>
          </a:p>
          <a:p>
            <a:pPr lvl="3"/>
            <a:r>
              <a:rPr lang="en-US" sz="2000">
                <a:solidFill>
                  <a:srgbClr val="000000"/>
                </a:solidFill>
                <a:latin typeface="Calibri"/>
                <a:ea typeface="Open Sans"/>
                <a:cs typeface="Calibri"/>
              </a:rPr>
              <a:t>General Library or Circulation Topics</a:t>
            </a:r>
          </a:p>
          <a:p>
            <a:pPr marL="1371600" lvl="3" indent="0">
              <a:buNone/>
            </a:pPr>
            <a:endParaRPr lang="en-US" sz="2000">
              <a:solidFill>
                <a:srgbClr val="000000"/>
              </a:solidFill>
              <a:latin typeface="Calibri"/>
              <a:ea typeface="Open Sans"/>
              <a:cs typeface="Calibri"/>
            </a:endParaRPr>
          </a:p>
          <a:p>
            <a:pPr lvl="1"/>
            <a:r>
              <a:rPr lang="en-US" sz="2800">
                <a:solidFill>
                  <a:srgbClr val="000000"/>
                </a:solidFill>
                <a:latin typeface="Calibri"/>
                <a:ea typeface="Open Sans"/>
                <a:cs typeface="Calibri"/>
              </a:rPr>
              <a:t>Any other ideas! – </a:t>
            </a:r>
            <a:r>
              <a:rPr lang="en-US" sz="2800">
                <a:solidFill>
                  <a:srgbClr val="C00000"/>
                </a:solidFill>
                <a:latin typeface="Calibri"/>
                <a:ea typeface="Open Sans"/>
                <a:cs typeface="Calibri"/>
              </a:rPr>
              <a:t>Other sheet</a:t>
            </a:r>
          </a:p>
          <a:p>
            <a:pPr marL="0" indent="0">
              <a:buNone/>
            </a:pPr>
            <a:endParaRPr lang="en-US">
              <a:solidFill>
                <a:srgbClr val="000000"/>
              </a:solidFill>
              <a:latin typeface="Calibri"/>
              <a:ea typeface="Open Sans"/>
              <a:cs typeface="Calibri"/>
            </a:endParaRPr>
          </a:p>
          <a:p>
            <a:pPr marL="0" indent="0">
              <a:buNone/>
            </a:pPr>
            <a:endParaRPr lang="en-US">
              <a:solidFill>
                <a:srgbClr val="000000"/>
              </a:solidFill>
              <a:latin typeface="Calibri"/>
              <a:ea typeface="Open Sans"/>
              <a:cs typeface="Calibri"/>
            </a:endParaRPr>
          </a:p>
          <a:p>
            <a:pPr>
              <a:buAutoNum type="arabicPeriod"/>
            </a:pPr>
            <a:endParaRPr lang="en-US">
              <a:solidFill>
                <a:srgbClr val="000000"/>
              </a:solidFill>
              <a:latin typeface="Calibri"/>
              <a:ea typeface="Open Sans"/>
              <a:cs typeface="Calibri"/>
            </a:endParaRPr>
          </a:p>
          <a:p>
            <a:pPr>
              <a:buAutoNum type="arabicPeriod"/>
            </a:pPr>
            <a:endParaRPr lang="en-US">
              <a:solidFill>
                <a:srgbClr val="000000"/>
              </a:solidFill>
              <a:latin typeface="Calibri"/>
              <a:ea typeface="Open Sans"/>
              <a:cs typeface="Calibri"/>
            </a:endParaRPr>
          </a:p>
          <a:p>
            <a:pPr>
              <a:buAutoNum type="arabicPeriod"/>
            </a:pPr>
            <a:endParaRPr lang="en-US">
              <a:solidFill>
                <a:srgbClr val="000000"/>
              </a:solidFill>
              <a:latin typeface="Calibri"/>
              <a:ea typeface="Open Sans"/>
              <a:cs typeface="Calibri"/>
            </a:endParaRPr>
          </a:p>
          <a:p>
            <a:pPr>
              <a:buAutoNum type="arabicPeriod"/>
            </a:pPr>
            <a:endParaRPr lang="en-US">
              <a:solidFill>
                <a:srgbClr val="000000"/>
              </a:solidFill>
              <a:latin typeface="Calibri"/>
              <a:ea typeface="Open Sans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552311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544D6C-B77B-BB4A-9B5C-365C7E4D98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680" y="1998806"/>
            <a:ext cx="11616320" cy="417815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>
                <a:solidFill>
                  <a:srgbClr val="000000"/>
                </a:solidFill>
                <a:latin typeface="Open Sans"/>
                <a:ea typeface="Open Sans"/>
                <a:cs typeface="Open Sans"/>
              </a:rPr>
              <a:t>Where can I find information about patron record merges?</a:t>
            </a:r>
            <a:endParaRPr lang="en-US">
              <a:ea typeface="Open Sans"/>
              <a:cs typeface="Open Sans"/>
            </a:endParaRPr>
          </a:p>
          <a:p>
            <a:pPr marL="0" indent="0">
              <a:buNone/>
            </a:pPr>
            <a:endParaRPr lang="en-US">
              <a:solidFill>
                <a:srgbClr val="000000"/>
              </a:solidFill>
              <a:latin typeface="Open Sans"/>
              <a:ea typeface="Open Sans"/>
              <a:cs typeface="Open Sans"/>
            </a:endParaRPr>
          </a:p>
          <a:p>
            <a:r>
              <a:rPr lang="en-US">
                <a:solidFill>
                  <a:srgbClr val="000000"/>
                </a:solidFill>
                <a:latin typeface="Open Sans"/>
                <a:ea typeface="Open Sans"/>
                <a:cs typeface="Open Sans"/>
              </a:rPr>
              <a:t>CCS Circulation Manual</a:t>
            </a:r>
            <a:br>
              <a:rPr lang="en-US">
                <a:latin typeface="Open Sans"/>
                <a:ea typeface="Open Sans"/>
                <a:cs typeface="Open Sans"/>
              </a:rPr>
            </a:br>
            <a:r>
              <a:rPr lang="en-US">
                <a:solidFill>
                  <a:srgbClr val="000000"/>
                </a:solidFill>
                <a:latin typeface="Open Sans"/>
                <a:ea typeface="Open Sans"/>
                <a:cs typeface="Open Sans"/>
                <a:hlinkClick r:id="rId3"/>
              </a:rPr>
              <a:t>https</a:t>
            </a:r>
            <a:r>
              <a:rPr lang="en-US">
                <a:solidFill>
                  <a:srgbClr val="000000"/>
                </a:solidFill>
                <a:ea typeface="+mn-lt"/>
                <a:cs typeface="+mn-lt"/>
                <a:hlinkClick r:id="rId3"/>
              </a:rPr>
              <a:t>://www.ccslib.org/member-tools-a-z</a:t>
            </a:r>
            <a:r>
              <a:rPr lang="en-US">
                <a:solidFill>
                  <a:srgbClr val="000000"/>
                </a:solidFill>
                <a:ea typeface="+mn-lt"/>
                <a:cs typeface="+mn-lt"/>
              </a:rPr>
              <a:t> </a:t>
            </a:r>
          </a:p>
          <a:p>
            <a:pPr marL="0" indent="0">
              <a:buNone/>
            </a:pPr>
            <a:endParaRPr lang="en-US">
              <a:solidFill>
                <a:srgbClr val="000000"/>
              </a:solidFill>
              <a:latin typeface="Open Sans"/>
              <a:ea typeface="Open Sans"/>
              <a:cs typeface="Open Sans"/>
            </a:endParaRPr>
          </a:p>
          <a:p>
            <a:r>
              <a:rPr lang="en-US">
                <a:solidFill>
                  <a:srgbClr val="000000"/>
                </a:solidFill>
                <a:latin typeface="Open Sans"/>
                <a:ea typeface="Open Sans"/>
                <a:cs typeface="Open Sans"/>
              </a:rPr>
              <a:t>Patron Merging Guidelines how-to page</a:t>
            </a:r>
            <a:br>
              <a:rPr lang="en-US">
                <a:latin typeface="Open Sans"/>
                <a:ea typeface="Open Sans"/>
                <a:cs typeface="Open Sans"/>
              </a:rPr>
            </a:br>
            <a:r>
              <a:rPr lang="en-US">
                <a:solidFill>
                  <a:srgbClr val="000000"/>
                </a:solidFill>
                <a:ea typeface="+mn-lt"/>
                <a:cs typeface="+mn-lt"/>
                <a:hlinkClick r:id="rId4"/>
              </a:rPr>
              <a:t>https://www.ccslib.org/training/patron-merging-guidelines</a:t>
            </a:r>
            <a:endParaRPr lang="en-US">
              <a:solidFill>
                <a:srgbClr val="000000"/>
              </a:solidFill>
              <a:ea typeface="+mn-lt"/>
              <a:cs typeface="+mn-lt"/>
            </a:endParaRPr>
          </a:p>
          <a:p>
            <a:pPr marL="0" indent="0">
              <a:buNone/>
            </a:pPr>
            <a:endParaRPr lang="en-US" b="1">
              <a:solidFill>
                <a:schemeClr val="accent1"/>
              </a:solidFill>
              <a:ea typeface="Open Sans"/>
              <a:cs typeface="Open Sans"/>
            </a:endParaRPr>
          </a:p>
          <a:p>
            <a:pPr marL="0" indent="0">
              <a:buNone/>
            </a:pPr>
            <a:endParaRPr lang="en-US" b="1">
              <a:solidFill>
                <a:schemeClr val="accent1"/>
              </a:solidFill>
              <a:ea typeface="Open Sans"/>
              <a:cs typeface="Open Sans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2AD1462-BA4E-979E-A384-0AB3BABD5D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094" y="1"/>
            <a:ext cx="11616906" cy="1705065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  <a:latin typeface="Verdana"/>
                <a:ea typeface="Verdana"/>
                <a:cs typeface="Calibri"/>
              </a:rPr>
              <a:t>Patron Record Merge Review</a:t>
            </a:r>
          </a:p>
        </p:txBody>
      </p:sp>
    </p:spTree>
    <p:extLst>
      <p:ext uri="{BB962C8B-B14F-4D97-AF65-F5344CB8AC3E}">
        <p14:creationId xmlns:p14="http://schemas.microsoft.com/office/powerpoint/2010/main" val="8682736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32AD1462-BA4E-979E-A384-0AB3BABD5D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094" y="1"/>
            <a:ext cx="11616906" cy="1705065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  <a:latin typeface="Verdana"/>
                <a:ea typeface="Verdana"/>
                <a:cs typeface="Calibri"/>
              </a:rPr>
              <a:t>Patron Record Merge Review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5D9EA289-FA71-AAD8-9EBE-3720084F4EAA}"/>
              </a:ext>
            </a:extLst>
          </p:cNvPr>
          <p:cNvSpPr/>
          <p:nvPr/>
        </p:nvSpPr>
        <p:spPr>
          <a:xfrm>
            <a:off x="814000" y="1898746"/>
            <a:ext cx="4952999" cy="4322378"/>
          </a:xfrm>
          <a:prstGeom prst="roundRect">
            <a:avLst/>
          </a:prstGeom>
          <a:solidFill>
            <a:srgbClr val="025283">
              <a:alpha val="30000"/>
            </a:srgbClr>
          </a:solidFill>
          <a:ln>
            <a:solidFill>
              <a:srgbClr val="025283">
                <a:alpha val="30000"/>
              </a:srgb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F89DE172-E8EE-C158-9523-3DC960C3C92F}"/>
              </a:ext>
            </a:extLst>
          </p:cNvPr>
          <p:cNvSpPr/>
          <p:nvPr/>
        </p:nvSpPr>
        <p:spPr>
          <a:xfrm>
            <a:off x="6384483" y="1898746"/>
            <a:ext cx="4952999" cy="4322378"/>
          </a:xfrm>
          <a:prstGeom prst="roundRect">
            <a:avLst/>
          </a:prstGeom>
          <a:solidFill>
            <a:srgbClr val="025283">
              <a:alpha val="30000"/>
            </a:srgbClr>
          </a:solidFill>
          <a:ln>
            <a:solidFill>
              <a:srgbClr val="025283">
                <a:alpha val="30000"/>
              </a:srgb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285750" indent="-285750">
              <a:buFont typeface="Arial"/>
              <a:buChar char="•"/>
            </a:pPr>
            <a:endParaRPr lang="en-US" sz="2000">
              <a:solidFill>
                <a:srgbClr val="161617"/>
              </a:solidFill>
              <a:latin typeface="Open Sans"/>
              <a:ea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endParaRPr lang="en-US" sz="2000">
              <a:solidFill>
                <a:srgbClr val="161617"/>
              </a:solidFill>
              <a:latin typeface="Open Sans"/>
              <a:ea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endParaRPr lang="en-US" sz="2000">
              <a:solidFill>
                <a:srgbClr val="161617"/>
              </a:solidFill>
              <a:latin typeface="Open Sans"/>
              <a:ea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 sz="2000">
                <a:solidFill>
                  <a:srgbClr val="161617"/>
                </a:solidFill>
                <a:latin typeface="Open Sans"/>
                <a:ea typeface="Calibri"/>
                <a:cs typeface="Calibri"/>
              </a:rPr>
              <a:t>One or both patron records are not registered to your library</a:t>
            </a:r>
            <a:endParaRPr lang="en-US"/>
          </a:p>
          <a:p>
            <a:endParaRPr lang="en-US" sz="2000">
              <a:solidFill>
                <a:srgbClr val="161617"/>
              </a:solidFill>
              <a:latin typeface="Open Sans"/>
              <a:ea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 sz="2000">
                <a:solidFill>
                  <a:srgbClr val="161617"/>
                </a:solidFill>
                <a:latin typeface="Open Sans"/>
                <a:ea typeface="Calibri"/>
                <a:cs typeface="Calibri"/>
              </a:rPr>
              <a:t>The patron records are registered to two different libraries</a:t>
            </a:r>
          </a:p>
          <a:p>
            <a:endParaRPr lang="en-US" sz="2000">
              <a:solidFill>
                <a:srgbClr val="161617"/>
              </a:solidFill>
              <a:latin typeface="Open Sans"/>
              <a:ea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 sz="2000">
                <a:solidFill>
                  <a:srgbClr val="161617"/>
                </a:solidFill>
                <a:latin typeface="Open Sans"/>
                <a:ea typeface="Calibri"/>
                <a:cs typeface="Calibri"/>
              </a:rPr>
              <a:t>The patron names do not match</a:t>
            </a:r>
          </a:p>
          <a:p>
            <a:endParaRPr lang="en-US" sz="2000">
              <a:solidFill>
                <a:srgbClr val="161617"/>
              </a:solidFill>
              <a:latin typeface="Open Sans"/>
              <a:ea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 sz="2000">
                <a:solidFill>
                  <a:srgbClr val="161617"/>
                </a:solidFill>
                <a:latin typeface="Open Sans"/>
                <a:ea typeface="Calibri"/>
                <a:cs typeface="Calibri"/>
              </a:rPr>
              <a:t>The patron addresses do not match</a:t>
            </a:r>
          </a:p>
          <a:p>
            <a:pPr marL="228600" indent="-228600">
              <a:buFont typeface="Arial"/>
              <a:buChar char="•"/>
            </a:pPr>
            <a:endParaRPr lang="en-US">
              <a:solidFill>
                <a:srgbClr val="161617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4471F28-6443-C628-7063-E60A98B5DC3D}"/>
              </a:ext>
            </a:extLst>
          </p:cNvPr>
          <p:cNvSpPr txBox="1"/>
          <p:nvPr/>
        </p:nvSpPr>
        <p:spPr>
          <a:xfrm>
            <a:off x="1348168" y="2110949"/>
            <a:ext cx="3654247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>
                <a:ea typeface="Open Sans"/>
                <a:cs typeface="Open Sans"/>
              </a:rPr>
              <a:t>When to Merge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EA4EC9F-39E7-75C3-F97A-525D4E741942}"/>
              </a:ext>
            </a:extLst>
          </p:cNvPr>
          <p:cNvSpPr txBox="1"/>
          <p:nvPr/>
        </p:nvSpPr>
        <p:spPr>
          <a:xfrm>
            <a:off x="7036892" y="2110949"/>
            <a:ext cx="3654247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>
                <a:ea typeface="Open Sans"/>
                <a:cs typeface="Open Sans"/>
              </a:rPr>
              <a:t>When not to Merge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3419C09-9ABA-A650-6CD2-8555587159BC}"/>
              </a:ext>
            </a:extLst>
          </p:cNvPr>
          <p:cNvSpPr txBox="1"/>
          <p:nvPr/>
        </p:nvSpPr>
        <p:spPr>
          <a:xfrm>
            <a:off x="1188517" y="2731816"/>
            <a:ext cx="4239636" cy="313932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000">
                <a:ea typeface="Open Sans"/>
                <a:cs typeface="Open Sans"/>
              </a:rPr>
              <a:t>Both patron records registered to your library</a:t>
            </a:r>
          </a:p>
          <a:p>
            <a:endParaRPr lang="en-US" sz="2000">
              <a:ea typeface="Open Sans"/>
              <a:cs typeface="Open Sans"/>
            </a:endParaRPr>
          </a:p>
          <a:p>
            <a:pPr marL="285750" indent="-285750">
              <a:buFont typeface="Arial"/>
              <a:buChar char="•"/>
            </a:pPr>
            <a:r>
              <a:rPr lang="en-US" sz="2000">
                <a:ea typeface="Open Sans"/>
                <a:cs typeface="Open Sans"/>
              </a:rPr>
              <a:t>Record matches on: </a:t>
            </a:r>
            <a:endParaRPr lang="en-US" sz="2000">
              <a:solidFill>
                <a:srgbClr val="000000"/>
              </a:solidFill>
              <a:latin typeface="Open Sans"/>
              <a:ea typeface="Open Sans"/>
              <a:cs typeface="Open Sans"/>
            </a:endParaRPr>
          </a:p>
          <a:p>
            <a:pPr marL="742950" lvl="1" indent="-285750">
              <a:buFont typeface="Courier New"/>
              <a:buChar char="o"/>
            </a:pPr>
            <a:r>
              <a:rPr lang="en-US" sz="2000">
                <a:solidFill>
                  <a:srgbClr val="161617"/>
                </a:solidFill>
                <a:latin typeface="Open Sans"/>
                <a:ea typeface="Calibri"/>
                <a:cs typeface="Calibri"/>
              </a:rPr>
              <a:t>Patron's registered library</a:t>
            </a:r>
          </a:p>
          <a:p>
            <a:pPr marL="742950" lvl="1" indent="-285750">
              <a:buFont typeface="Courier New"/>
              <a:buChar char="o"/>
            </a:pPr>
            <a:r>
              <a:rPr lang="en-US" sz="2000">
                <a:solidFill>
                  <a:srgbClr val="161617"/>
                </a:solidFill>
                <a:latin typeface="Open Sans"/>
                <a:ea typeface="Calibri"/>
                <a:cs typeface="Calibri"/>
              </a:rPr>
              <a:t>Name</a:t>
            </a:r>
            <a:endParaRPr lang="en-US" sz="2000">
              <a:solidFill>
                <a:srgbClr val="000000"/>
              </a:solidFill>
              <a:latin typeface="Open Sans"/>
              <a:ea typeface="Open Sans"/>
              <a:cs typeface="Open Sans"/>
            </a:endParaRPr>
          </a:p>
          <a:p>
            <a:pPr marL="742950" lvl="1" indent="-285750">
              <a:buFont typeface="Courier New"/>
              <a:buChar char="o"/>
            </a:pPr>
            <a:r>
              <a:rPr lang="en-US" sz="2000">
                <a:solidFill>
                  <a:srgbClr val="161617"/>
                </a:solidFill>
                <a:latin typeface="Open Sans"/>
                <a:ea typeface="Calibri"/>
                <a:cs typeface="Calibri"/>
              </a:rPr>
              <a:t>Address</a:t>
            </a:r>
            <a:endParaRPr lang="en-US" sz="2000">
              <a:solidFill>
                <a:srgbClr val="000000"/>
              </a:solidFill>
              <a:latin typeface="Open Sans"/>
              <a:ea typeface="Open Sans"/>
              <a:cs typeface="Open Sans"/>
            </a:endParaRPr>
          </a:p>
          <a:p>
            <a:pPr marL="742950" lvl="1" indent="-285750">
              <a:buFont typeface="Courier New"/>
              <a:buChar char="o"/>
            </a:pPr>
            <a:r>
              <a:rPr lang="en-US" sz="2000">
                <a:solidFill>
                  <a:srgbClr val="161617"/>
                </a:solidFill>
                <a:latin typeface="Open Sans"/>
                <a:ea typeface="Calibri"/>
                <a:cs typeface="Calibri"/>
              </a:rPr>
              <a:t>Birthdate (if available)</a:t>
            </a:r>
            <a:endParaRPr lang="en-US" sz="2000">
              <a:solidFill>
                <a:srgbClr val="000000"/>
              </a:solidFill>
              <a:latin typeface="Open Sans"/>
              <a:ea typeface="Open Sans"/>
              <a:cs typeface="Open Sans"/>
            </a:endParaRPr>
          </a:p>
          <a:p>
            <a:pPr marL="742950" lvl="1" indent="-285750">
              <a:buFont typeface="Courier New"/>
              <a:buChar char="o"/>
            </a:pPr>
            <a:r>
              <a:rPr lang="en-US" sz="2000">
                <a:solidFill>
                  <a:srgbClr val="161617"/>
                </a:solidFill>
                <a:latin typeface="Open Sans"/>
                <a:ea typeface="Calibri"/>
                <a:cs typeface="Calibri"/>
              </a:rPr>
              <a:t>Drivers License (if available)</a:t>
            </a:r>
            <a:endParaRPr lang="en-US" sz="2000">
              <a:latin typeface="Open Sans"/>
              <a:ea typeface="Open Sans"/>
              <a:cs typeface="Open Sans"/>
            </a:endParaRPr>
          </a:p>
          <a:p>
            <a:pPr marL="742950" lvl="1" indent="-285750">
              <a:buFont typeface="Courier New"/>
              <a:buChar char="o"/>
            </a:pPr>
            <a:endParaRPr lang="en-US">
              <a:ea typeface="Open Sans"/>
              <a:cs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3112924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32AD1462-BA4E-979E-A384-0AB3BABD5D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094" y="1"/>
            <a:ext cx="11616906" cy="1705065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  <a:latin typeface="Verdana"/>
                <a:ea typeface="Verdana"/>
                <a:cs typeface="Calibri"/>
              </a:rPr>
              <a:t>Patron Record Merge Review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F89DE172-E8EE-C158-9523-3DC960C3C92F}"/>
              </a:ext>
            </a:extLst>
          </p:cNvPr>
          <p:cNvSpPr/>
          <p:nvPr/>
        </p:nvSpPr>
        <p:spPr>
          <a:xfrm>
            <a:off x="6384483" y="1898746"/>
            <a:ext cx="4952999" cy="4322378"/>
          </a:xfrm>
          <a:prstGeom prst="roundRect">
            <a:avLst/>
          </a:prstGeom>
          <a:solidFill>
            <a:srgbClr val="025283">
              <a:alpha val="30000"/>
            </a:srgbClr>
          </a:solidFill>
          <a:ln>
            <a:solidFill>
              <a:srgbClr val="025283">
                <a:alpha val="30000"/>
              </a:srgb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285750" indent="-285750">
              <a:buFont typeface="Arial"/>
              <a:buChar char="•"/>
            </a:pPr>
            <a:endParaRPr lang="en-US" sz="2000">
              <a:solidFill>
                <a:srgbClr val="161617"/>
              </a:solidFill>
              <a:latin typeface="Open Sans"/>
              <a:ea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endParaRPr lang="en-US" sz="2000">
              <a:solidFill>
                <a:srgbClr val="161617"/>
              </a:solidFill>
              <a:latin typeface="Open Sans"/>
              <a:ea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endParaRPr lang="en-US" sz="2000">
              <a:solidFill>
                <a:srgbClr val="161617"/>
              </a:solidFill>
              <a:latin typeface="Open Sans"/>
              <a:ea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 sz="2000">
                <a:solidFill>
                  <a:srgbClr val="161617"/>
                </a:solidFill>
                <a:latin typeface="Open Sans"/>
                <a:ea typeface="Calibri"/>
                <a:cs typeface="Calibri"/>
              </a:rPr>
              <a:t>One or both patron records are not registered to your library</a:t>
            </a:r>
            <a:endParaRPr lang="en-US"/>
          </a:p>
          <a:p>
            <a:endParaRPr lang="en-US" sz="2000">
              <a:solidFill>
                <a:srgbClr val="161617"/>
              </a:solidFill>
              <a:latin typeface="Open Sans"/>
              <a:ea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 sz="2000">
                <a:solidFill>
                  <a:srgbClr val="161617"/>
                </a:solidFill>
                <a:latin typeface="Open Sans"/>
                <a:ea typeface="Calibri"/>
                <a:cs typeface="Calibri"/>
              </a:rPr>
              <a:t>The patron records are registered to two different libraries</a:t>
            </a:r>
          </a:p>
          <a:p>
            <a:endParaRPr lang="en-US" sz="2000">
              <a:solidFill>
                <a:srgbClr val="161617"/>
              </a:solidFill>
              <a:latin typeface="Open Sans"/>
              <a:ea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 sz="2000">
                <a:solidFill>
                  <a:srgbClr val="161617"/>
                </a:solidFill>
                <a:latin typeface="Open Sans"/>
                <a:ea typeface="Calibri"/>
                <a:cs typeface="Calibri"/>
              </a:rPr>
              <a:t>The patron names do not match</a:t>
            </a:r>
          </a:p>
          <a:p>
            <a:endParaRPr lang="en-US" sz="2000">
              <a:solidFill>
                <a:srgbClr val="161617"/>
              </a:solidFill>
              <a:latin typeface="Open Sans"/>
              <a:ea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 sz="2000">
                <a:solidFill>
                  <a:srgbClr val="161617"/>
                </a:solidFill>
                <a:latin typeface="Open Sans"/>
                <a:ea typeface="Calibri"/>
                <a:cs typeface="Calibri"/>
              </a:rPr>
              <a:t>The patron addresses do not match</a:t>
            </a:r>
          </a:p>
          <a:p>
            <a:pPr marL="228600" indent="-228600">
              <a:buFont typeface="Arial"/>
              <a:buChar char="•"/>
            </a:pPr>
            <a:endParaRPr lang="en-US">
              <a:solidFill>
                <a:srgbClr val="161617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EA4EC9F-39E7-75C3-F97A-525D4E741942}"/>
              </a:ext>
            </a:extLst>
          </p:cNvPr>
          <p:cNvSpPr txBox="1"/>
          <p:nvPr/>
        </p:nvSpPr>
        <p:spPr>
          <a:xfrm>
            <a:off x="7036892" y="2110949"/>
            <a:ext cx="3654247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>
                <a:ea typeface="Open Sans"/>
                <a:cs typeface="Open Sans"/>
              </a:rPr>
              <a:t>When not to Merge</a:t>
            </a:r>
          </a:p>
        </p:txBody>
      </p:sp>
      <p:sp>
        <p:nvSpPr>
          <p:cNvPr id="2" name="Arrow: Right 1">
            <a:extLst>
              <a:ext uri="{FF2B5EF4-FFF2-40B4-BE49-F238E27FC236}">
                <a16:creationId xmlns:a16="http://schemas.microsoft.com/office/drawing/2014/main" id="{EDEB9B29-E788-528D-A592-7E3E7D1B16DB}"/>
              </a:ext>
            </a:extLst>
          </p:cNvPr>
          <p:cNvSpPr/>
          <p:nvPr/>
        </p:nvSpPr>
        <p:spPr>
          <a:xfrm>
            <a:off x="670928" y="2342222"/>
            <a:ext cx="5425965" cy="47296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E0A70C7-E233-4F98-47DA-07BCFE62C7A6}"/>
              </a:ext>
            </a:extLst>
          </p:cNvPr>
          <p:cNvSpPr txBox="1"/>
          <p:nvPr/>
        </p:nvSpPr>
        <p:spPr>
          <a:xfrm>
            <a:off x="667544" y="3015640"/>
            <a:ext cx="5421498" cy="15696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>
                <a:solidFill>
                  <a:srgbClr val="161617"/>
                </a:solidFill>
                <a:latin typeface="Open Sans"/>
                <a:ea typeface="Calibri"/>
                <a:cs typeface="Calibri"/>
              </a:rPr>
              <a:t>If unable to match on the required fields, </a:t>
            </a:r>
            <a:r>
              <a:rPr lang="en-US" sz="2400" b="1">
                <a:solidFill>
                  <a:srgbClr val="161617"/>
                </a:solidFill>
                <a:latin typeface="Open Sans"/>
                <a:ea typeface="Calibri"/>
                <a:cs typeface="Calibri"/>
              </a:rPr>
              <a:t>place a note </a:t>
            </a:r>
            <a:r>
              <a:rPr lang="en-US" sz="2400">
                <a:solidFill>
                  <a:srgbClr val="161617"/>
                </a:solidFill>
                <a:latin typeface="Open Sans"/>
                <a:ea typeface="Calibri"/>
                <a:cs typeface="Calibri"/>
              </a:rPr>
              <a:t>on the patron(s) record(s) until you can check in with the involved libraries.</a:t>
            </a:r>
            <a:endParaRPr lang="en-US">
              <a:latin typeface="Open Sans"/>
              <a:ea typeface="Open Sans"/>
              <a:cs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31192547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544D6C-B77B-BB4A-9B5C-365C7E4D98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680" y="1998806"/>
            <a:ext cx="11616320" cy="417815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457200" indent="-457200"/>
            <a:r>
              <a:rPr lang="en-US">
                <a:solidFill>
                  <a:srgbClr val="000000"/>
                </a:solidFill>
                <a:latin typeface="Open Sans"/>
                <a:ea typeface="Open Sans"/>
                <a:cs typeface="Open Sans"/>
              </a:rPr>
              <a:t>Staff will encounter patron records with </a:t>
            </a:r>
            <a:r>
              <a:rPr lang="en-US" b="1">
                <a:solidFill>
                  <a:srgbClr val="000000"/>
                </a:solidFill>
                <a:latin typeface="Open Sans"/>
                <a:ea typeface="Open Sans"/>
                <a:cs typeface="Open Sans"/>
              </a:rPr>
              <a:t>duplicate barcodes </a:t>
            </a:r>
            <a:r>
              <a:rPr lang="en-US">
                <a:solidFill>
                  <a:srgbClr val="000000"/>
                </a:solidFill>
                <a:latin typeface="Open Sans"/>
                <a:ea typeface="Open Sans"/>
                <a:cs typeface="Open Sans"/>
              </a:rPr>
              <a:t>because of merged databases</a:t>
            </a:r>
            <a:endParaRPr lang="en-US"/>
          </a:p>
          <a:p>
            <a:pPr marL="0" indent="0">
              <a:buNone/>
            </a:pPr>
            <a:endParaRPr lang="en-US">
              <a:solidFill>
                <a:srgbClr val="000000"/>
              </a:solidFill>
              <a:latin typeface="Open Sans"/>
              <a:ea typeface="Open Sans"/>
              <a:cs typeface="Open Sans"/>
            </a:endParaRPr>
          </a:p>
          <a:p>
            <a:pPr marL="457200" indent="-457200"/>
            <a:r>
              <a:rPr lang="en-US">
                <a:solidFill>
                  <a:srgbClr val="000000"/>
                </a:solidFill>
                <a:latin typeface="Open Sans"/>
                <a:ea typeface="Open Sans"/>
                <a:cs typeface="Open Sans"/>
              </a:rPr>
              <a:t>If</a:t>
            </a:r>
            <a:r>
              <a:rPr lang="en-US">
                <a:solidFill>
                  <a:srgbClr val="000000"/>
                </a:solidFill>
                <a:ea typeface="+mn-lt"/>
                <a:cs typeface="+mn-lt"/>
              </a:rPr>
              <a:t> comfortable, staff may merge duplicate patron records if you encounter them</a:t>
            </a:r>
          </a:p>
          <a:p>
            <a:pPr marL="0" indent="0">
              <a:buNone/>
            </a:pPr>
            <a:endParaRPr lang="en-US">
              <a:solidFill>
                <a:srgbClr val="000000"/>
              </a:solidFill>
              <a:ea typeface="+mn-lt"/>
              <a:cs typeface="+mn-lt"/>
            </a:endParaRPr>
          </a:p>
          <a:p>
            <a:pPr marL="457200" indent="-457200"/>
            <a:r>
              <a:rPr lang="en-US">
                <a:solidFill>
                  <a:srgbClr val="000000"/>
                </a:solidFill>
                <a:ea typeface="+mn-lt"/>
                <a:cs typeface="+mn-lt"/>
              </a:rPr>
              <a:t>In addition to the barcode, continue to use the </a:t>
            </a:r>
            <a:r>
              <a:rPr lang="en-US" b="1">
                <a:solidFill>
                  <a:srgbClr val="000000"/>
                </a:solidFill>
                <a:ea typeface="+mn-lt"/>
                <a:cs typeface="+mn-lt"/>
              </a:rPr>
              <a:t>general merge criteria</a:t>
            </a:r>
            <a:r>
              <a:rPr lang="en-US">
                <a:solidFill>
                  <a:srgbClr val="000000"/>
                </a:solidFill>
                <a:ea typeface="+mn-lt"/>
                <a:cs typeface="+mn-lt"/>
              </a:rPr>
              <a:t> for determining if the record should be merged (ex/ address should still match)</a:t>
            </a:r>
            <a:endParaRPr lang="en-US">
              <a:solidFill>
                <a:srgbClr val="000000"/>
              </a:solidFill>
              <a:ea typeface="Open Sans"/>
              <a:cs typeface="Open Sans"/>
            </a:endParaRPr>
          </a:p>
          <a:p>
            <a:pPr marL="0" indent="0">
              <a:buNone/>
            </a:pPr>
            <a:endParaRPr lang="en-US" b="1">
              <a:solidFill>
                <a:schemeClr val="accent1"/>
              </a:solidFill>
              <a:ea typeface="Open Sans"/>
              <a:cs typeface="Open Sans"/>
            </a:endParaRPr>
          </a:p>
          <a:p>
            <a:pPr marL="0" indent="0">
              <a:buNone/>
            </a:pPr>
            <a:endParaRPr lang="en-US" b="1">
              <a:solidFill>
                <a:schemeClr val="accent1"/>
              </a:solidFill>
              <a:ea typeface="Open Sans"/>
              <a:cs typeface="Open Sans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2AD1462-BA4E-979E-A384-0AB3BABD5D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094" y="1"/>
            <a:ext cx="11616906" cy="1705065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  <a:latin typeface="Verdana"/>
                <a:ea typeface="Verdana"/>
                <a:cs typeface="Calibri"/>
              </a:rPr>
              <a:t>Post-Migration Merging</a:t>
            </a:r>
          </a:p>
        </p:txBody>
      </p:sp>
    </p:spTree>
    <p:extLst>
      <p:ext uri="{BB962C8B-B14F-4D97-AF65-F5344CB8AC3E}">
        <p14:creationId xmlns:p14="http://schemas.microsoft.com/office/powerpoint/2010/main" val="10190526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544D6C-B77B-BB4A-9B5C-365C7E4D98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27266" y="2379806"/>
            <a:ext cx="6663321" cy="348184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>
                <a:solidFill>
                  <a:srgbClr val="000000"/>
                </a:solidFill>
                <a:ea typeface="Open Sans"/>
                <a:cs typeface="Open Sans"/>
              </a:rPr>
              <a:t>...Err on the side of caution and do not merge. Use notes to indicate the potential duplicate and reach out to other parties as needed.</a:t>
            </a:r>
          </a:p>
          <a:p>
            <a:pPr marL="0" indent="0">
              <a:buNone/>
            </a:pPr>
            <a:endParaRPr lang="en-US" b="1">
              <a:solidFill>
                <a:schemeClr val="accent1"/>
              </a:solidFill>
              <a:ea typeface="Open Sans"/>
              <a:cs typeface="Open Sans"/>
            </a:endParaRPr>
          </a:p>
          <a:p>
            <a:pPr marL="0" indent="0">
              <a:buNone/>
            </a:pPr>
            <a:endParaRPr lang="en-US" b="1">
              <a:solidFill>
                <a:schemeClr val="accent1"/>
              </a:solidFill>
              <a:ea typeface="Open Sans"/>
              <a:cs typeface="Open Sans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2AD1462-BA4E-979E-A384-0AB3BABD5D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094" y="1"/>
            <a:ext cx="11616906" cy="1705065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  <a:latin typeface="Verdana"/>
                <a:ea typeface="Verdana"/>
                <a:cs typeface="Calibri"/>
              </a:rPr>
              <a:t>If there are any doubts...</a:t>
            </a:r>
          </a:p>
        </p:txBody>
      </p:sp>
      <p:pic>
        <p:nvPicPr>
          <p:cNvPr id="2" name="Graphic 1" descr="Warning with solid fill">
            <a:extLst>
              <a:ext uri="{FF2B5EF4-FFF2-40B4-BE49-F238E27FC236}">
                <a16:creationId xmlns:a16="http://schemas.microsoft.com/office/drawing/2014/main" id="{5135B95F-1201-5084-BA8C-2106651C3E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43455" y="2196663"/>
            <a:ext cx="2950779" cy="3029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668964"/>
      </p:ext>
    </p:extLst>
  </p:cSld>
  <p:clrMapOvr>
    <a:masterClrMapping/>
  </p:clrMapOvr>
</p:sld>
</file>

<file path=ppt/theme/theme1.xml><?xml version="1.0" encoding="utf-8"?>
<a:theme xmlns:a="http://schemas.openxmlformats.org/drawingml/2006/main" name="CCS-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CCS-Theme">
      <a:majorFont>
        <a:latin typeface="Verdana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CS-Theme" id="{D8B29484-AAF0-4EFE-B5FA-BD93817055CD}" vid="{BD5692A5-0219-43EB-AB0A-279E88752A3F}"/>
    </a:ext>
  </a:extLst>
</a:theme>
</file>

<file path=ppt/theme/theme2.xml><?xml version="1.0" encoding="utf-8"?>
<a:theme xmlns:a="http://schemas.openxmlformats.org/drawingml/2006/main" name="1_Office Theme">
  <a:themeElements>
    <a:clrScheme name="Custom 1">
      <a:dk1>
        <a:srgbClr val="000000"/>
      </a:dk1>
      <a:lt1>
        <a:srgbClr val="FFFFFF"/>
      </a:lt1>
      <a:dk2>
        <a:srgbClr val="6D6E71"/>
      </a:dk2>
      <a:lt2>
        <a:srgbClr val="58595B"/>
      </a:lt2>
      <a:accent1>
        <a:srgbClr val="0065A4"/>
      </a:accent1>
      <a:accent2>
        <a:srgbClr val="00B050"/>
      </a:accent2>
      <a:accent3>
        <a:srgbClr val="F47735"/>
      </a:accent3>
      <a:accent4>
        <a:srgbClr val="1A6871"/>
      </a:accent4>
      <a:accent5>
        <a:srgbClr val="0C4360"/>
      </a:accent5>
      <a:accent6>
        <a:srgbClr val="F47735"/>
      </a:accent6>
      <a:hlink>
        <a:srgbClr val="00559A"/>
      </a:hlink>
      <a:folHlink>
        <a:srgbClr val="595851"/>
      </a:folHlink>
    </a:clrScheme>
    <a:fontScheme name="CCS-Theme">
      <a:majorFont>
        <a:latin typeface="Verdana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Custom 1">
      <a:dk1>
        <a:srgbClr val="000000"/>
      </a:dk1>
      <a:lt1>
        <a:srgbClr val="FFFFFF"/>
      </a:lt1>
      <a:dk2>
        <a:srgbClr val="6D6E71"/>
      </a:dk2>
      <a:lt2>
        <a:srgbClr val="58595B"/>
      </a:lt2>
      <a:accent1>
        <a:srgbClr val="0065A4"/>
      </a:accent1>
      <a:accent2>
        <a:srgbClr val="00B050"/>
      </a:accent2>
      <a:accent3>
        <a:srgbClr val="F47735"/>
      </a:accent3>
      <a:accent4>
        <a:srgbClr val="1A6871"/>
      </a:accent4>
      <a:accent5>
        <a:srgbClr val="0C4360"/>
      </a:accent5>
      <a:accent6>
        <a:srgbClr val="F47735"/>
      </a:accent6>
      <a:hlink>
        <a:srgbClr val="00559A"/>
      </a:hlink>
      <a:folHlink>
        <a:srgbClr val="595851"/>
      </a:folHlink>
    </a:clrScheme>
    <a:fontScheme name="CCS-Theme">
      <a:majorFont>
        <a:latin typeface="Verdana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04fb2b99-be89-4f45-b37c-be1ef0c04955">
      <Terms xmlns="http://schemas.microsoft.com/office/infopath/2007/PartnerControls"/>
    </lcf76f155ced4ddcb4097134ff3c332f>
    <TaxCatchAll xmlns="49174984-12fa-4a24-9ef6-8a7dc6c2db71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17FD8AEDA893740B2E2B561320165F3" ma:contentTypeVersion="18" ma:contentTypeDescription="Create a new document." ma:contentTypeScope="" ma:versionID="009431b9eb5ebd1027d8f7a8e3a05dd3">
  <xsd:schema xmlns:xsd="http://www.w3.org/2001/XMLSchema" xmlns:xs="http://www.w3.org/2001/XMLSchema" xmlns:p="http://schemas.microsoft.com/office/2006/metadata/properties" xmlns:ns2="49174984-12fa-4a24-9ef6-8a7dc6c2db71" xmlns:ns3="04fb2b99-be89-4f45-b37c-be1ef0c04955" targetNamespace="http://schemas.microsoft.com/office/2006/metadata/properties" ma:root="true" ma:fieldsID="0134642408a06674b1db96ba5bd366f7" ns2:_="" ns3:_="">
    <xsd:import namespace="49174984-12fa-4a24-9ef6-8a7dc6c2db71"/>
    <xsd:import namespace="04fb2b99-be89-4f45-b37c-be1ef0c04955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LengthInSeconds" minOccurs="0"/>
                <xsd:element ref="ns3:MediaServiceLocation" minOccurs="0"/>
                <xsd:element ref="ns3:lcf76f155ced4ddcb4097134ff3c332f" minOccurs="0"/>
                <xsd:element ref="ns2:TaxCatchAll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9174984-12fa-4a24-9ef6-8a7dc6c2db71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9eaa66db-708c-4f1a-b3bc-bbce3a8f22fd}" ma:internalName="TaxCatchAll" ma:showField="CatchAllData" ma:web="49174984-12fa-4a24-9ef6-8a7dc6c2db7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fb2b99-be89-4f45-b37c-be1ef0c0495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648242fc-8867-421b-8d4f-f4d5bb51872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4D23F75-D4B2-4ADA-A2A6-890C1C8285A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525EBBD-6858-404E-BAC7-C85B6E8B1C73}">
  <ds:schemaRefs>
    <ds:schemaRef ds:uri="04fb2b99-be89-4f45-b37c-be1ef0c04955"/>
    <ds:schemaRef ds:uri="49174984-12fa-4a24-9ef6-8a7dc6c2db71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6B759A58-EEAB-49BC-BF97-1C2F9D961FEF}">
  <ds:schemaRefs>
    <ds:schemaRef ds:uri="04fb2b99-be89-4f45-b37c-be1ef0c04955"/>
    <ds:schemaRef ds:uri="49174984-12fa-4a24-9ef6-8a7dc6c2db71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CCS-Theme</Template>
  <Application>Microsoft Office PowerPoint</Application>
  <PresentationFormat>Widescreen</PresentationFormat>
  <Slides>42</Slides>
  <Notes>40</Notes>
  <HiddenSlides>0</HiddenSlide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42</vt:i4>
      </vt:variant>
    </vt:vector>
  </HeadingPairs>
  <TitlesOfParts>
    <vt:vector size="45" baseType="lpstr">
      <vt:lpstr>CCS-Theme</vt:lpstr>
      <vt:lpstr>1_Office Theme</vt:lpstr>
      <vt:lpstr>2_Office Theme</vt:lpstr>
      <vt:lpstr>Circulation Technical Group</vt:lpstr>
      <vt:lpstr> CCS Updates</vt:lpstr>
      <vt:lpstr>CCS Updates</vt:lpstr>
      <vt:lpstr>Patron Record Merge Review</vt:lpstr>
      <vt:lpstr>Patron Record Merge Review</vt:lpstr>
      <vt:lpstr>Patron Record Merge Review</vt:lpstr>
      <vt:lpstr>Patron Record Merge Review</vt:lpstr>
      <vt:lpstr>Post-Migration Merging</vt:lpstr>
      <vt:lpstr>If there are any doubts...</vt:lpstr>
      <vt:lpstr>Patron Blocks</vt:lpstr>
      <vt:lpstr>Patron Blocks</vt:lpstr>
      <vt:lpstr>Patron Blocks</vt:lpstr>
      <vt:lpstr>Patron Blocks</vt:lpstr>
      <vt:lpstr>Patron Blocks</vt:lpstr>
      <vt:lpstr>Patron Blocks</vt:lpstr>
      <vt:lpstr>PowerPoint Presentation</vt:lpstr>
      <vt:lpstr>PowerPoint Presentation</vt:lpstr>
      <vt:lpstr>PowerPoint Presentation</vt:lpstr>
      <vt:lpstr>PowerPoint Presentation</vt:lpstr>
      <vt:lpstr>Patron Blocks at Self-Checks</vt:lpstr>
      <vt:lpstr>Display Circulation Status</vt:lpstr>
      <vt:lpstr>Display Circulation Status</vt:lpstr>
      <vt:lpstr>PowerPoint Presentation</vt:lpstr>
      <vt:lpstr>PowerPoint Presentation</vt:lpstr>
      <vt:lpstr>Display Circulation Status</vt:lpstr>
      <vt:lpstr>PowerPoint Presentation</vt:lpstr>
      <vt:lpstr>Options!</vt:lpstr>
      <vt:lpstr>Student Bulk Registration</vt:lpstr>
      <vt:lpstr>Student Bulk Registration</vt:lpstr>
      <vt:lpstr>Student Bulk Registration</vt:lpstr>
      <vt:lpstr>Student Bulk Registration</vt:lpstr>
      <vt:lpstr>Student Bulk Registration</vt:lpstr>
      <vt:lpstr>Student Bulk Registration</vt:lpstr>
      <vt:lpstr>Student Bulk Registration</vt:lpstr>
      <vt:lpstr>Student Bulk Registration</vt:lpstr>
      <vt:lpstr>Student Bulk Registration</vt:lpstr>
      <vt:lpstr>FY24-25 Officer Elections</vt:lpstr>
      <vt:lpstr>FY24-25 Officer Elections</vt:lpstr>
      <vt:lpstr>Future Planning</vt:lpstr>
      <vt:lpstr>Future Planning</vt:lpstr>
      <vt:lpstr>Future Planning</vt:lpstr>
      <vt:lpstr>Future Planning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Kathleen Weiss</dc:creator>
  <cp:revision>2</cp:revision>
  <dcterms:created xsi:type="dcterms:W3CDTF">2022-04-25T17:57:04Z</dcterms:created>
  <dcterms:modified xsi:type="dcterms:W3CDTF">2024-04-12T20:05:07Z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0x010100417FD8AEDA893740B2E2B561320165F3</vt:lpwstr>
  </property>
  <property fmtid="{D5CDD505-2E9C-101B-9397-08002B2CF9AE}" pid="3" name="MediaServiceImageTags">
    <vt:lpwstr/>
  </property>
</Properties>
</file>