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67" r:id="rId5"/>
    <p:sldMasterId id="2147483674" r:id="rId6"/>
  </p:sldMasterIdLst>
  <p:notesMasterIdLst>
    <p:notesMasterId r:id="rId14"/>
  </p:notesMasterIdLst>
  <p:sldIdLst>
    <p:sldId id="256" r:id="rId7"/>
    <p:sldId id="332" r:id="rId8"/>
    <p:sldId id="275" r:id="rId9"/>
    <p:sldId id="339" r:id="rId10"/>
    <p:sldId id="274" r:id="rId11"/>
    <p:sldId id="340" r:id="rId12"/>
    <p:sldId id="27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0E7975C-626F-2AED-349B-49A8232DAE66}" v="5" dt="2024-08-28T19:48:24.73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07320E-4403-4B3E-A14E-D6C85ABCCDC2}" type="datetimeFigureOut">
              <a:t>8/28/2024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860AA3-0073-48C7-9C8A-7A4D8997B0F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8823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860AA3-0073-48C7-9C8A-7A4D8997B0FB}" type="slidenum"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7559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860AA3-0073-48C7-9C8A-7A4D8997B0FB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2140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endParaRPr lang="en-US" dirty="0">
              <a:ea typeface="Calibri" panose="020F0502020204030204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860AA3-0073-48C7-9C8A-7A4D8997B0FB}" type="slidenum"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9402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860AA3-0073-48C7-9C8A-7A4D8997B0FB}" type="slidenum"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8549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 panose="020F0502020204030204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860AA3-0073-48C7-9C8A-7A4D8997B0FB}" type="slidenum"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0237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 panose="020F0502020204030204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860AA3-0073-48C7-9C8A-7A4D8997B0FB}" type="slidenum"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4531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1DF69F3-B4EC-4750-B453-B00EEC808ADD}"/>
              </a:ext>
            </a:extLst>
          </p:cNvPr>
          <p:cNvSpPr/>
          <p:nvPr/>
        </p:nvSpPr>
        <p:spPr>
          <a:xfrm>
            <a:off x="-5542" y="4043362"/>
            <a:ext cx="12197542" cy="2814638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EC040CC-E185-4DAF-AE48-3922CBD3CE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2387600"/>
          </a:xfrm>
        </p:spPr>
        <p:txBody>
          <a:bodyPr anchor="b"/>
          <a:lstStyle>
            <a:lvl1pPr algn="l">
              <a:defRPr sz="6000" b="1">
                <a:solidFill>
                  <a:srgbClr val="025283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EFE54F-ED64-4991-B2BA-9279B316CC1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084" y="2387600"/>
            <a:ext cx="12180916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Your Name</a:t>
            </a:r>
          </a:p>
          <a:p>
            <a:r>
              <a:rPr lang="en-US"/>
              <a:t>Date</a:t>
            </a:r>
          </a:p>
        </p:txBody>
      </p:sp>
      <p:pic>
        <p:nvPicPr>
          <p:cNvPr id="13" name="Picture 12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F36F85F0-5F99-4859-BBEF-E40BD5E9F7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573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mpariso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7F5601F-B2A7-410E-8FB1-0E5750126F31}"/>
              </a:ext>
            </a:extLst>
          </p:cNvPr>
          <p:cNvSpPr/>
          <p:nvPr/>
        </p:nvSpPr>
        <p:spPr>
          <a:xfrm>
            <a:off x="0" y="-1"/>
            <a:ext cx="12192000" cy="1690687"/>
          </a:xfrm>
          <a:prstGeom prst="rect">
            <a:avLst/>
          </a:prstGeom>
          <a:solidFill>
            <a:srgbClr val="89C43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02938B-B634-44FB-AFF9-3343BBADD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945FC3-FB90-4990-87B2-DCC4140DB0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25625"/>
            <a:ext cx="5964865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8DA7F5F-B192-4CBD-8560-25F43B9BA894}"/>
              </a:ext>
            </a:extLst>
          </p:cNvPr>
          <p:cNvSpPr/>
          <p:nvPr/>
        </p:nvSpPr>
        <p:spPr>
          <a:xfrm>
            <a:off x="0" y="6485860"/>
            <a:ext cx="12192000" cy="372140"/>
          </a:xfrm>
          <a:prstGeom prst="rect">
            <a:avLst/>
          </a:prstGeom>
          <a:solidFill>
            <a:srgbClr val="89C4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2473D0E-345F-476D-9A0F-197491ED398E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227137" y="1825625"/>
            <a:ext cx="5964866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0" name="Picture 9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7B5B4F1-C627-4F07-A51D-599B99E246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1040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mpariso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7F5601F-B2A7-410E-8FB1-0E5750126F31}"/>
              </a:ext>
            </a:extLst>
          </p:cNvPr>
          <p:cNvSpPr/>
          <p:nvPr/>
        </p:nvSpPr>
        <p:spPr>
          <a:xfrm>
            <a:off x="0" y="-1"/>
            <a:ext cx="12192000" cy="1690687"/>
          </a:xfrm>
          <a:prstGeom prst="rect">
            <a:avLst/>
          </a:prstGeom>
          <a:solidFill>
            <a:srgbClr val="89C43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02938B-B634-44FB-AFF9-3343BBADD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945FC3-FB90-4990-87B2-DCC4140DB0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509284"/>
            <a:ext cx="5964865" cy="366767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8DA7F5F-B192-4CBD-8560-25F43B9BA894}"/>
              </a:ext>
            </a:extLst>
          </p:cNvPr>
          <p:cNvSpPr/>
          <p:nvPr/>
        </p:nvSpPr>
        <p:spPr>
          <a:xfrm>
            <a:off x="0" y="6485860"/>
            <a:ext cx="12192000" cy="372140"/>
          </a:xfrm>
          <a:prstGeom prst="rect">
            <a:avLst/>
          </a:prstGeom>
          <a:solidFill>
            <a:srgbClr val="89C4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2473D0E-345F-476D-9A0F-197491ED398E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227137" y="2509283"/>
            <a:ext cx="5964866" cy="36676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E3835D78-B9E0-4D53-A31F-A12C3A5F3D6A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0" y="1842977"/>
            <a:ext cx="5964865" cy="49618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BC33B8FC-8197-415E-9694-740AC66228CA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6227135" y="1843640"/>
            <a:ext cx="5964865" cy="49618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2" name="Picture 11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95EBF62-AB06-4E98-8DCD-0F99E90FC2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64971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8DA7F5F-B192-4CBD-8560-25F43B9BA894}"/>
              </a:ext>
            </a:extLst>
          </p:cNvPr>
          <p:cNvSpPr/>
          <p:nvPr/>
        </p:nvSpPr>
        <p:spPr>
          <a:xfrm>
            <a:off x="0" y="6485860"/>
            <a:ext cx="12192000" cy="372140"/>
          </a:xfrm>
          <a:prstGeom prst="rect">
            <a:avLst/>
          </a:prstGeom>
          <a:solidFill>
            <a:srgbClr val="89C4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2893F052-DED8-4351-87D3-F9CC3DF00D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51110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1DF69F3-B4EC-4750-B453-B00EEC808ADD}"/>
              </a:ext>
            </a:extLst>
          </p:cNvPr>
          <p:cNvSpPr/>
          <p:nvPr/>
        </p:nvSpPr>
        <p:spPr>
          <a:xfrm>
            <a:off x="11084" y="4043362"/>
            <a:ext cx="12197542" cy="2814638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52000">
                <a:srgbClr val="ECA54E"/>
              </a:gs>
              <a:gs pos="100000">
                <a:srgbClr val="DE8318"/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EC040CC-E185-4DAF-AE48-3922CBD3CE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2387600"/>
          </a:xfrm>
        </p:spPr>
        <p:txBody>
          <a:bodyPr anchor="b"/>
          <a:lstStyle>
            <a:lvl1pPr algn="l">
              <a:defRPr sz="6000" b="1">
                <a:solidFill>
                  <a:srgbClr val="DE8318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EFE54F-ED64-4991-B2BA-9279B316CC1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084" y="2387600"/>
            <a:ext cx="12180916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Your Name</a:t>
            </a:r>
          </a:p>
          <a:p>
            <a:r>
              <a:rPr lang="en-US"/>
              <a:t>Date</a:t>
            </a:r>
          </a:p>
        </p:txBody>
      </p:sp>
      <p:pic>
        <p:nvPicPr>
          <p:cNvPr id="13" name="Picture 12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F36F85F0-5F99-4859-BBEF-E40BD5E9F7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47557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Slide">
    <p:bg>
      <p:bgPr>
        <a:solidFill>
          <a:srgbClr val="E4EA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F110FC6-81FC-462C-920E-0716E376B68A}"/>
              </a:ext>
            </a:extLst>
          </p:cNvPr>
          <p:cNvSpPr/>
          <p:nvPr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rgbClr val="DE83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FE66ED-2092-470E-9C5A-CC3D75901C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687880" y="875488"/>
            <a:ext cx="4687186" cy="4621545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n-US"/>
              <a:t>Name of Section</a:t>
            </a:r>
          </a:p>
        </p:txBody>
      </p:sp>
      <p:pic>
        <p:nvPicPr>
          <p:cNvPr id="5" name="Picture 4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2EE5E032-E681-4AAB-B7B7-27B1F44D81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66686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8DA7F5F-B192-4CBD-8560-25F43B9BA894}"/>
              </a:ext>
            </a:extLst>
          </p:cNvPr>
          <p:cNvSpPr/>
          <p:nvPr/>
        </p:nvSpPr>
        <p:spPr>
          <a:xfrm>
            <a:off x="0" y="6485860"/>
            <a:ext cx="12192000" cy="372140"/>
          </a:xfrm>
          <a:prstGeom prst="rect">
            <a:avLst/>
          </a:prstGeom>
          <a:solidFill>
            <a:srgbClr val="DE83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7F5601F-B2A7-410E-8FB1-0E5750126F31}"/>
              </a:ext>
            </a:extLst>
          </p:cNvPr>
          <p:cNvSpPr/>
          <p:nvPr/>
        </p:nvSpPr>
        <p:spPr>
          <a:xfrm>
            <a:off x="0" y="-1"/>
            <a:ext cx="12192000" cy="16906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02938B-B634-44FB-AFF9-3343BBADD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  <a:solidFill>
            <a:srgbClr val="DE8318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945FC3-FB90-4990-87B2-DCC4140DB0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25625"/>
            <a:ext cx="121920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9" name="Picture 8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5EFBED56-3E37-43F9-B140-DA2F826939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35729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mpariso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7F5601F-B2A7-410E-8FB1-0E5750126F31}"/>
              </a:ext>
            </a:extLst>
          </p:cNvPr>
          <p:cNvSpPr/>
          <p:nvPr/>
        </p:nvSpPr>
        <p:spPr>
          <a:xfrm>
            <a:off x="0" y="-1"/>
            <a:ext cx="12192000" cy="1690687"/>
          </a:xfrm>
          <a:prstGeom prst="rect">
            <a:avLst/>
          </a:prstGeom>
          <a:solidFill>
            <a:srgbClr val="DE831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02938B-B634-44FB-AFF9-3343BBADD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945FC3-FB90-4990-87B2-DCC4140DB0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25625"/>
            <a:ext cx="5964865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8DA7F5F-B192-4CBD-8560-25F43B9BA894}"/>
              </a:ext>
            </a:extLst>
          </p:cNvPr>
          <p:cNvSpPr/>
          <p:nvPr/>
        </p:nvSpPr>
        <p:spPr>
          <a:xfrm>
            <a:off x="0" y="6485860"/>
            <a:ext cx="12192000" cy="372140"/>
          </a:xfrm>
          <a:prstGeom prst="rect">
            <a:avLst/>
          </a:prstGeom>
          <a:solidFill>
            <a:srgbClr val="DE83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2473D0E-345F-476D-9A0F-197491ED398E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227137" y="1825625"/>
            <a:ext cx="5964866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0" name="Picture 9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7B5B4F1-C627-4F07-A51D-599B99E246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34424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mpariso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7F5601F-B2A7-410E-8FB1-0E5750126F31}"/>
              </a:ext>
            </a:extLst>
          </p:cNvPr>
          <p:cNvSpPr/>
          <p:nvPr/>
        </p:nvSpPr>
        <p:spPr>
          <a:xfrm>
            <a:off x="0" y="-1"/>
            <a:ext cx="12192000" cy="1690687"/>
          </a:xfrm>
          <a:prstGeom prst="rect">
            <a:avLst/>
          </a:prstGeom>
          <a:solidFill>
            <a:srgbClr val="DE831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02938B-B634-44FB-AFF9-3343BBADD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945FC3-FB90-4990-87B2-DCC4140DB0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509284"/>
            <a:ext cx="5964865" cy="366767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8DA7F5F-B192-4CBD-8560-25F43B9BA894}"/>
              </a:ext>
            </a:extLst>
          </p:cNvPr>
          <p:cNvSpPr/>
          <p:nvPr/>
        </p:nvSpPr>
        <p:spPr>
          <a:xfrm>
            <a:off x="0" y="6485860"/>
            <a:ext cx="12192000" cy="372140"/>
          </a:xfrm>
          <a:prstGeom prst="rect">
            <a:avLst/>
          </a:prstGeom>
          <a:solidFill>
            <a:srgbClr val="DE83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2473D0E-345F-476D-9A0F-197491ED398E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227137" y="2509283"/>
            <a:ext cx="5964866" cy="36676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E3835D78-B9E0-4D53-A31F-A12C3A5F3D6A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0" y="1842977"/>
            <a:ext cx="5964865" cy="49618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BC33B8FC-8197-415E-9694-740AC66228CA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6227135" y="1843640"/>
            <a:ext cx="5964865" cy="49618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2" name="Picture 11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95EBF62-AB06-4E98-8DCD-0F99E90FC2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07622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8DA7F5F-B192-4CBD-8560-25F43B9BA894}"/>
              </a:ext>
            </a:extLst>
          </p:cNvPr>
          <p:cNvSpPr/>
          <p:nvPr/>
        </p:nvSpPr>
        <p:spPr>
          <a:xfrm>
            <a:off x="0" y="6485860"/>
            <a:ext cx="12192000" cy="372140"/>
          </a:xfrm>
          <a:prstGeom prst="rect">
            <a:avLst/>
          </a:prstGeom>
          <a:solidFill>
            <a:srgbClr val="DE83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2893F052-DED8-4351-87D3-F9CC3DF00D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186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Slide">
    <p:bg>
      <p:bgPr>
        <a:solidFill>
          <a:srgbClr val="E4EA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F110FC6-81FC-462C-920E-0716E376B68A}"/>
              </a:ext>
            </a:extLst>
          </p:cNvPr>
          <p:cNvSpPr/>
          <p:nvPr/>
        </p:nvSpPr>
        <p:spPr>
          <a:xfrm>
            <a:off x="6096000" y="0"/>
            <a:ext cx="6096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FE66ED-2092-470E-9C5A-CC3D75901C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687880" y="875488"/>
            <a:ext cx="4687186" cy="4621545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n-US"/>
              <a:t>Name of Section</a:t>
            </a:r>
          </a:p>
        </p:txBody>
      </p:sp>
      <p:pic>
        <p:nvPicPr>
          <p:cNvPr id="5" name="Picture 4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2EE5E032-E681-4AAB-B7B7-27B1F44D81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3453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8DA7F5F-B192-4CBD-8560-25F43B9BA894}"/>
              </a:ext>
            </a:extLst>
          </p:cNvPr>
          <p:cNvSpPr/>
          <p:nvPr/>
        </p:nvSpPr>
        <p:spPr>
          <a:xfrm>
            <a:off x="0" y="6485860"/>
            <a:ext cx="12192000" cy="3721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7F5601F-B2A7-410E-8FB1-0E5750126F31}"/>
              </a:ext>
            </a:extLst>
          </p:cNvPr>
          <p:cNvSpPr/>
          <p:nvPr/>
        </p:nvSpPr>
        <p:spPr>
          <a:xfrm>
            <a:off x="0" y="-1"/>
            <a:ext cx="12192000" cy="16906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02938B-B634-44FB-AFF9-3343BBADD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945FC3-FB90-4990-87B2-DCC4140DB0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25625"/>
            <a:ext cx="121920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9" name="Picture 8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5EFBED56-3E37-43F9-B140-DA2F826939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5885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mpariso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7F5601F-B2A7-410E-8FB1-0E5750126F31}"/>
              </a:ext>
            </a:extLst>
          </p:cNvPr>
          <p:cNvSpPr/>
          <p:nvPr/>
        </p:nvSpPr>
        <p:spPr>
          <a:xfrm>
            <a:off x="0" y="-1"/>
            <a:ext cx="12192000" cy="16906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02938B-B634-44FB-AFF9-3343BBADD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945FC3-FB90-4990-87B2-DCC4140DB0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25625"/>
            <a:ext cx="5964865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8DA7F5F-B192-4CBD-8560-25F43B9BA894}"/>
              </a:ext>
            </a:extLst>
          </p:cNvPr>
          <p:cNvSpPr/>
          <p:nvPr/>
        </p:nvSpPr>
        <p:spPr>
          <a:xfrm>
            <a:off x="0" y="6485860"/>
            <a:ext cx="12192000" cy="3721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2473D0E-345F-476D-9A0F-197491ED398E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227137" y="1825625"/>
            <a:ext cx="5964866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0" name="Picture 9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7B5B4F1-C627-4F07-A51D-599B99E246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3320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mpariso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7F5601F-B2A7-410E-8FB1-0E5750126F31}"/>
              </a:ext>
            </a:extLst>
          </p:cNvPr>
          <p:cNvSpPr/>
          <p:nvPr/>
        </p:nvSpPr>
        <p:spPr>
          <a:xfrm>
            <a:off x="0" y="-1"/>
            <a:ext cx="12192000" cy="16906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02938B-B634-44FB-AFF9-3343BBADD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945FC3-FB90-4990-87B2-DCC4140DB0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509284"/>
            <a:ext cx="5964865" cy="366767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8DA7F5F-B192-4CBD-8560-25F43B9BA894}"/>
              </a:ext>
            </a:extLst>
          </p:cNvPr>
          <p:cNvSpPr/>
          <p:nvPr/>
        </p:nvSpPr>
        <p:spPr>
          <a:xfrm>
            <a:off x="0" y="6485860"/>
            <a:ext cx="12192000" cy="3721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2473D0E-345F-476D-9A0F-197491ED398E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227137" y="2509283"/>
            <a:ext cx="5964866" cy="36676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E3835D78-B9E0-4D53-A31F-A12C3A5F3D6A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0" y="1842977"/>
            <a:ext cx="5964865" cy="49618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BC33B8FC-8197-415E-9694-740AC66228CA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6227135" y="1843640"/>
            <a:ext cx="5964865" cy="49618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2" name="Picture 11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95EBF62-AB06-4E98-8DCD-0F99E90FC2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6334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8DA7F5F-B192-4CBD-8560-25F43B9BA894}"/>
              </a:ext>
            </a:extLst>
          </p:cNvPr>
          <p:cNvSpPr/>
          <p:nvPr/>
        </p:nvSpPr>
        <p:spPr>
          <a:xfrm>
            <a:off x="0" y="6485860"/>
            <a:ext cx="12192000" cy="3721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2893F052-DED8-4351-87D3-F9CC3DF00D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3975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1DF69F3-B4EC-4750-B453-B00EEC808ADD}"/>
              </a:ext>
            </a:extLst>
          </p:cNvPr>
          <p:cNvSpPr/>
          <p:nvPr/>
        </p:nvSpPr>
        <p:spPr>
          <a:xfrm>
            <a:off x="11084" y="4043362"/>
            <a:ext cx="12197542" cy="2814638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52000">
                <a:srgbClr val="89C43A"/>
              </a:gs>
              <a:gs pos="100000">
                <a:srgbClr val="4A6B1F"/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EC040CC-E185-4DAF-AE48-3922CBD3CE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2387600"/>
          </a:xfrm>
        </p:spPr>
        <p:txBody>
          <a:bodyPr anchor="b"/>
          <a:lstStyle>
            <a:lvl1pPr algn="l">
              <a:defRPr sz="6000" b="1">
                <a:solidFill>
                  <a:srgbClr val="89C43A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EFE54F-ED64-4991-B2BA-9279B316CC1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084" y="2387600"/>
            <a:ext cx="12180916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Your Name</a:t>
            </a:r>
          </a:p>
          <a:p>
            <a:r>
              <a:rPr lang="en-US"/>
              <a:t>Date</a:t>
            </a:r>
          </a:p>
        </p:txBody>
      </p:sp>
      <p:pic>
        <p:nvPicPr>
          <p:cNvPr id="13" name="Picture 12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F36F85F0-5F99-4859-BBEF-E40BD5E9F7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3394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Slide">
    <p:bg>
      <p:bgPr>
        <a:solidFill>
          <a:srgbClr val="E4EA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F110FC6-81FC-462C-920E-0716E376B68A}"/>
              </a:ext>
            </a:extLst>
          </p:cNvPr>
          <p:cNvSpPr/>
          <p:nvPr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rgbClr val="89C4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FE66ED-2092-470E-9C5A-CC3D75901C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687880" y="875488"/>
            <a:ext cx="4687186" cy="4621545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n-US"/>
              <a:t>Name of Section</a:t>
            </a:r>
          </a:p>
        </p:txBody>
      </p:sp>
      <p:pic>
        <p:nvPicPr>
          <p:cNvPr id="5" name="Picture 4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2EE5E032-E681-4AAB-B7B7-27B1F44D81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3873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8DA7F5F-B192-4CBD-8560-25F43B9BA894}"/>
              </a:ext>
            </a:extLst>
          </p:cNvPr>
          <p:cNvSpPr/>
          <p:nvPr/>
        </p:nvSpPr>
        <p:spPr>
          <a:xfrm>
            <a:off x="0" y="6485860"/>
            <a:ext cx="12192000" cy="372140"/>
          </a:xfrm>
          <a:prstGeom prst="rect">
            <a:avLst/>
          </a:prstGeom>
          <a:solidFill>
            <a:srgbClr val="89C4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7F5601F-B2A7-410E-8FB1-0E5750126F31}"/>
              </a:ext>
            </a:extLst>
          </p:cNvPr>
          <p:cNvSpPr/>
          <p:nvPr/>
        </p:nvSpPr>
        <p:spPr>
          <a:xfrm>
            <a:off x="0" y="-1"/>
            <a:ext cx="12192000" cy="16906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02938B-B634-44FB-AFF9-3343BBADD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  <a:solidFill>
            <a:srgbClr val="89C43A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945FC3-FB90-4990-87B2-DCC4140DB0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25625"/>
            <a:ext cx="121920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9" name="Picture 8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5EFBED56-3E37-43F9-B140-DA2F826939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5599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9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15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C064F5-51FD-4F58-BC42-66C831D06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3EF49B-851D-4F4D-9733-A3C8640C2B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A7C3F8E-5DFC-4A19-A695-0F8055FB22E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94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C064F5-51FD-4F58-BC42-66C831D06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3EF49B-851D-4F4D-9733-A3C8640C2B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A7C3F8E-5DFC-4A19-A695-0F8055FB22E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0283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C064F5-51FD-4F58-BC42-66C831D06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3EF49B-851D-4F4D-9733-A3C8640C2B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A7C3F8E-5DFC-4A19-A695-0F8055FB22E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6327" y="6513524"/>
            <a:ext cx="552892" cy="3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3828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help@ccslib.org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help@ccslib.org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6BEC6E-2B39-4BD1-878E-9EAC5977B3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6861" y="0"/>
            <a:ext cx="11805139" cy="2387600"/>
          </a:xfrm>
        </p:spPr>
        <p:txBody>
          <a:bodyPr>
            <a:normAutofit/>
          </a:bodyPr>
          <a:lstStyle/>
          <a:p>
            <a:r>
              <a:rPr lang="en-US" sz="4800">
                <a:ea typeface="Verdana"/>
              </a:rPr>
              <a:t>ILL Technical Group</a:t>
            </a:r>
            <a:endParaRPr lang="en-US">
              <a:ea typeface="Verdana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1AA3F2-EB2A-4812-9B95-7F38E4DC41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6222" y="2387600"/>
            <a:ext cx="11805778" cy="165576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Open Sans"/>
                <a:cs typeface="Open Sans"/>
              </a:rPr>
              <a:t>August 22, 2024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30560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544D6C-B77B-BB4A-9B5C-365C7E4D98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5680" y="2065787"/>
            <a:ext cx="11616320" cy="3499077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>
                <a:ea typeface="Open Sans"/>
                <a:cs typeface="Open Sans"/>
              </a:rPr>
              <a:t>RSVPs for In-Person Meetings</a:t>
            </a:r>
          </a:p>
          <a:p>
            <a:pPr marL="0" indent="0">
              <a:buNone/>
            </a:pPr>
            <a:endParaRPr lang="en-US">
              <a:ea typeface="Open Sans"/>
              <a:cs typeface="Open Sans"/>
            </a:endParaRPr>
          </a:p>
          <a:p>
            <a:r>
              <a:rPr lang="en-US">
                <a:ea typeface="Open Sans"/>
                <a:cs typeface="Open Sans"/>
              </a:rPr>
              <a:t>Room assignment dependent on # of attendees</a:t>
            </a:r>
          </a:p>
          <a:p>
            <a:pPr marL="0" indent="0">
              <a:buNone/>
            </a:pPr>
            <a:r>
              <a:rPr lang="en-US" sz="500" dirty="0">
                <a:ea typeface="Open Sans"/>
                <a:cs typeface="Open Sans"/>
              </a:rPr>
              <a:t>    </a:t>
            </a:r>
          </a:p>
          <a:p>
            <a:r>
              <a:rPr lang="en-US">
                <a:ea typeface="Open Sans"/>
                <a:cs typeface="Open Sans"/>
              </a:rPr>
              <a:t>CCS required to give building 10 business day notice</a:t>
            </a:r>
          </a:p>
          <a:p>
            <a:pPr marL="0" indent="0">
              <a:buNone/>
            </a:pPr>
            <a:r>
              <a:rPr lang="en-US" sz="500" i="0" dirty="0">
                <a:effectLst/>
                <a:ea typeface="Open Sans"/>
                <a:cs typeface="Open Sans"/>
              </a:rPr>
              <a:t>   </a:t>
            </a:r>
          </a:p>
          <a:p>
            <a:pPr marL="0" indent="0">
              <a:buNone/>
            </a:pPr>
            <a:endParaRPr lang="en-US" b="1" dirty="0">
              <a:solidFill>
                <a:srgbClr val="000000"/>
              </a:solidFill>
              <a:ea typeface="Open Sans"/>
              <a:cs typeface="Open Sans"/>
            </a:endParaRPr>
          </a:p>
          <a:p>
            <a:pPr marL="0" indent="0">
              <a:buNone/>
            </a:pPr>
            <a:endParaRPr lang="en-US" b="1">
              <a:solidFill>
                <a:schemeClr val="accent1"/>
              </a:solidFill>
              <a:ea typeface="Open Sans"/>
              <a:cs typeface="Open Sans"/>
            </a:endParaRPr>
          </a:p>
          <a:p>
            <a:pPr marL="0" indent="0">
              <a:buNone/>
            </a:pPr>
            <a:endParaRPr lang="en-US" b="1">
              <a:solidFill>
                <a:schemeClr val="accent1"/>
              </a:solidFill>
              <a:ea typeface="Open Sans"/>
              <a:cs typeface="Open Sans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32AD1462-BA4E-979E-A384-0AB3BABD5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5094" y="1"/>
            <a:ext cx="11616906" cy="1705065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  <a:latin typeface="Verdana"/>
                <a:ea typeface="Verdana"/>
                <a:cs typeface="Calibri"/>
              </a:rPr>
              <a:t>CCS Updates – RSVPs</a:t>
            </a:r>
          </a:p>
        </p:txBody>
      </p:sp>
    </p:spTree>
    <p:extLst>
      <p:ext uri="{BB962C8B-B14F-4D97-AF65-F5344CB8AC3E}">
        <p14:creationId xmlns:p14="http://schemas.microsoft.com/office/powerpoint/2010/main" val="34604235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1053C-D883-1ED5-775A-BBA52070C9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dirty="0">
                <a:ea typeface="Verdana"/>
              </a:rPr>
            </a:br>
            <a:r>
              <a:rPr lang="en-US" dirty="0">
                <a:solidFill>
                  <a:srgbClr val="FFFFFF"/>
                </a:solidFill>
                <a:latin typeface="Verdana"/>
                <a:ea typeface="Verdana"/>
                <a:cs typeface="Calibri"/>
              </a:rPr>
              <a:t>Preparing for the Migration</a:t>
            </a:r>
          </a:p>
        </p:txBody>
      </p:sp>
    </p:spTree>
    <p:extLst>
      <p:ext uri="{BB962C8B-B14F-4D97-AF65-F5344CB8AC3E}">
        <p14:creationId xmlns:p14="http://schemas.microsoft.com/office/powerpoint/2010/main" val="17002687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544D6C-B77B-BB4A-9B5C-365C7E4D98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5680" y="2065787"/>
            <a:ext cx="11159120" cy="434771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>
                <a:ea typeface="Open Sans"/>
                <a:cs typeface="Open Sans"/>
              </a:rPr>
              <a:t>Mount Prospect-Waukegan Migration Go-Live Schedule</a:t>
            </a:r>
          </a:p>
          <a:p>
            <a:pPr marL="0" indent="0">
              <a:buNone/>
            </a:pPr>
            <a:endParaRPr lang="en-US">
              <a:ea typeface="Open Sans"/>
              <a:cs typeface="Open Sans"/>
            </a:endParaRPr>
          </a:p>
          <a:p>
            <a:pPr marL="0" indent="0">
              <a:buNone/>
            </a:pPr>
            <a:endParaRPr lang="en-US">
              <a:ea typeface="Open Sans"/>
              <a:cs typeface="Open Sans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32AD1462-BA4E-979E-A384-0AB3BABD5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5094" y="1"/>
            <a:ext cx="11616906" cy="1705065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  <a:latin typeface="Verdana"/>
                <a:ea typeface="Verdana"/>
                <a:cs typeface="Calibri"/>
              </a:rPr>
              <a:t>CCS Updates – MPPL-WPL Migration</a:t>
            </a:r>
            <a:endParaRPr lang="en-US">
              <a:ea typeface="Verdana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86CF02E1-4C4C-C73E-9150-C6E69185320E}"/>
              </a:ext>
            </a:extLst>
          </p:cNvPr>
          <p:cNvGraphicFramePr>
            <a:graphicFrameLocks noGrp="1"/>
          </p:cNvGraphicFramePr>
          <p:nvPr/>
        </p:nvGraphicFramePr>
        <p:xfrm>
          <a:off x="1778000" y="2908300"/>
          <a:ext cx="8839200" cy="31622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9764">
                  <a:extLst>
                    <a:ext uri="{9D8B030D-6E8A-4147-A177-3AD203B41FA5}">
                      <a16:colId xmlns:a16="http://schemas.microsoft.com/office/drawing/2014/main" val="2258704211"/>
                    </a:ext>
                  </a:extLst>
                </a:gridCol>
                <a:gridCol w="6919436">
                  <a:extLst>
                    <a:ext uri="{9D8B030D-6E8A-4147-A177-3AD203B41FA5}">
                      <a16:colId xmlns:a16="http://schemas.microsoft.com/office/drawing/2014/main" val="1646641667"/>
                    </a:ext>
                  </a:extLst>
                </a:gridCol>
              </a:tblGrid>
              <a:tr h="451757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EVENT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1251275"/>
                  </a:ext>
                </a:extLst>
              </a:tr>
              <a:tr h="451757">
                <a:tc>
                  <a:txBody>
                    <a:bodyPr/>
                    <a:lstStyle/>
                    <a:p>
                      <a:r>
                        <a:rPr lang="en-US"/>
                        <a:t>Thurs, Sep 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Mount Prospect offline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9231129"/>
                  </a:ext>
                </a:extLst>
              </a:tr>
              <a:tr h="451757">
                <a:tc>
                  <a:txBody>
                    <a:bodyPr/>
                    <a:lstStyle/>
                    <a:p>
                      <a:r>
                        <a:rPr lang="en-US"/>
                        <a:t>Fri, Sep 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Waukegan offline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5826120"/>
                  </a:ext>
                </a:extLst>
              </a:tr>
              <a:tr h="451757">
                <a:tc>
                  <a:txBody>
                    <a:bodyPr/>
                    <a:lstStyle/>
                    <a:p>
                      <a:r>
                        <a:rPr lang="en-US"/>
                        <a:t>Sat, Sep 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All CCS libraries offline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9610408"/>
                  </a:ext>
                </a:extLst>
              </a:tr>
              <a:tr h="451757">
                <a:tc>
                  <a:txBody>
                    <a:bodyPr/>
                    <a:lstStyle/>
                    <a:p>
                      <a:r>
                        <a:rPr lang="en-US"/>
                        <a:t>Sun, Sep 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All CCS libraries offline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5418778"/>
                  </a:ext>
                </a:extLst>
              </a:tr>
              <a:tr h="451757">
                <a:tc>
                  <a:txBody>
                    <a:bodyPr/>
                    <a:lstStyle/>
                    <a:p>
                      <a:r>
                        <a:rPr lang="en-US"/>
                        <a:t>Mon, Sep 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All CCS libraries offline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0297953"/>
                  </a:ext>
                </a:extLst>
              </a:tr>
              <a:tr h="451757">
                <a:tc>
                  <a:txBody>
                    <a:bodyPr/>
                    <a:lstStyle/>
                    <a:p>
                      <a:r>
                        <a:rPr lang="en-US"/>
                        <a:t>Tue, Oct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MPPL and WPL go-live day! All libraries online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5951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40621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481556-7050-0A44-8CD4-9FF494805F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  <a:latin typeface="Verdana"/>
                <a:ea typeface="Verdana"/>
                <a:cs typeface="Calibri"/>
              </a:rPr>
              <a:t>Preparing for the MPPL-WPL Migration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544D6C-B77B-BB4A-9B5C-365C7E4D98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4507" y="1998806"/>
            <a:ext cx="11537493" cy="4178157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3200" b="1">
                <a:solidFill>
                  <a:srgbClr val="000000"/>
                </a:solidFill>
                <a:latin typeface="Calibri"/>
                <a:ea typeface="Open Sans"/>
                <a:cs typeface="Open Sans"/>
              </a:rPr>
              <a:t>Before Offline</a:t>
            </a:r>
            <a:endParaRPr lang="en-US" sz="3200" b="1" dirty="0">
              <a:solidFill>
                <a:srgbClr val="000000"/>
              </a:solidFill>
              <a:latin typeface="Calibri"/>
              <a:ea typeface="Open Sans"/>
              <a:cs typeface="Open Sans"/>
            </a:endParaRPr>
          </a:p>
          <a:p>
            <a:pPr marL="0" indent="0">
              <a:buNone/>
            </a:pPr>
            <a:endParaRPr lang="en-US" sz="3200" dirty="0">
              <a:solidFill>
                <a:srgbClr val="000000"/>
              </a:solidFill>
              <a:latin typeface="Calibri"/>
              <a:ea typeface="Open Sans"/>
              <a:cs typeface="Open Sans"/>
            </a:endParaRPr>
          </a:p>
          <a:p>
            <a:r>
              <a:rPr lang="en-US" sz="3200">
                <a:solidFill>
                  <a:srgbClr val="000000"/>
                </a:solidFill>
                <a:latin typeface="Calibri"/>
                <a:ea typeface="Open Sans"/>
                <a:cs typeface="Open Sans"/>
              </a:rPr>
              <a:t>TO DO: Return and delete old ILL request records</a:t>
            </a:r>
            <a:endParaRPr lang="en-US"/>
          </a:p>
          <a:p>
            <a:pPr marL="0" indent="0">
              <a:buNone/>
            </a:pPr>
            <a:endParaRPr lang="en-US" sz="3200" dirty="0">
              <a:solidFill>
                <a:srgbClr val="000000"/>
              </a:solidFill>
              <a:latin typeface="Calibri"/>
              <a:ea typeface="Open Sans"/>
              <a:cs typeface="Open Sans"/>
            </a:endParaRPr>
          </a:p>
          <a:p>
            <a:r>
              <a:rPr lang="en-US" sz="3200" dirty="0">
                <a:solidFill>
                  <a:srgbClr val="000000"/>
                </a:solidFill>
                <a:latin typeface="Calibri"/>
                <a:ea typeface="Open Sans"/>
                <a:cs typeface="Open Sans"/>
              </a:rPr>
              <a:t>CCS will clean up reciprocal patron and ILL library records</a:t>
            </a:r>
          </a:p>
          <a:p>
            <a:endParaRPr lang="en-US" sz="3200" dirty="0">
              <a:solidFill>
                <a:srgbClr val="000000"/>
              </a:solidFill>
              <a:latin typeface="Calibri"/>
              <a:ea typeface="Open Sans"/>
              <a:cs typeface="Open Sans"/>
            </a:endParaRPr>
          </a:p>
          <a:p>
            <a:pPr marL="0" indent="0">
              <a:buNone/>
            </a:pPr>
            <a:endParaRPr lang="en-US" b="1">
              <a:solidFill>
                <a:schemeClr val="accent1"/>
              </a:solidFill>
              <a:ea typeface="Open Sans"/>
              <a:cs typeface="Open Sans"/>
            </a:endParaRPr>
          </a:p>
          <a:p>
            <a:pPr marL="0" indent="0">
              <a:buNone/>
            </a:pPr>
            <a:endParaRPr lang="en-US" b="1">
              <a:solidFill>
                <a:schemeClr val="accent1"/>
              </a:solidFill>
              <a:ea typeface="Open Sans"/>
              <a:cs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8682736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481556-7050-0A44-8CD4-9FF494805F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  <a:latin typeface="Verdana"/>
                <a:ea typeface="Verdana"/>
                <a:cs typeface="Calibri"/>
              </a:rPr>
              <a:t>Preparing for the MPPL-WPL Migration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544D6C-B77B-BB4A-9B5C-365C7E4D98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4507" y="1998806"/>
            <a:ext cx="11537493" cy="4178157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en-US" sz="3200" b="1" dirty="0">
                <a:solidFill>
                  <a:srgbClr val="000000"/>
                </a:solidFill>
                <a:latin typeface="Calibri"/>
                <a:ea typeface="Open Sans"/>
                <a:cs typeface="Open Sans"/>
              </a:rPr>
              <a:t>Before Offline</a:t>
            </a:r>
          </a:p>
          <a:p>
            <a:r>
              <a:rPr lang="en-US" sz="3200" dirty="0">
                <a:solidFill>
                  <a:srgbClr val="000000"/>
                </a:solidFill>
                <a:latin typeface="Calibri"/>
                <a:ea typeface="Open Sans"/>
                <a:cs typeface="Open Sans"/>
              </a:rPr>
              <a:t>TO DO: email </a:t>
            </a:r>
            <a:r>
              <a:rPr lang="en-US" sz="3200" dirty="0">
                <a:solidFill>
                  <a:srgbClr val="000000"/>
                </a:solidFill>
                <a:latin typeface="Calibri"/>
                <a:ea typeface="Open Sans"/>
                <a:cs typeface="Open Sans"/>
                <a:hlinkClick r:id="rId3"/>
              </a:rPr>
              <a:t>help@ccslib.org</a:t>
            </a:r>
            <a:r>
              <a:rPr lang="en-US" sz="3200" dirty="0">
                <a:solidFill>
                  <a:srgbClr val="000000"/>
                </a:solidFill>
                <a:latin typeface="Calibri"/>
                <a:ea typeface="Open Sans"/>
                <a:cs typeface="Open Sans"/>
              </a:rPr>
              <a:t> by August 30 if you want to extend closed dates beyond Oct 1 or Oct 2</a:t>
            </a:r>
            <a:endParaRPr lang="en-US" dirty="0">
              <a:ea typeface="Open Sans"/>
              <a:cs typeface="Open Sans"/>
            </a:endParaRPr>
          </a:p>
          <a:p>
            <a:pPr marL="0" indent="0">
              <a:buNone/>
            </a:pPr>
            <a:r>
              <a:rPr lang="en-US" sz="1100" dirty="0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    </a:t>
            </a:r>
          </a:p>
          <a:p>
            <a:r>
              <a:rPr lang="en-US" sz="3200" dirty="0">
                <a:solidFill>
                  <a:srgbClr val="000000"/>
                </a:solidFill>
                <a:latin typeface="Calibri"/>
                <a:ea typeface="Open Sans"/>
                <a:cs typeface="Open Sans"/>
              </a:rPr>
              <a:t>TO DO: email </a:t>
            </a:r>
            <a:r>
              <a:rPr lang="en-US" sz="3200" dirty="0">
                <a:solidFill>
                  <a:srgbClr val="000000"/>
                </a:solidFill>
                <a:latin typeface="Calibri"/>
                <a:ea typeface="Open Sans"/>
                <a:cs typeface="Open Sans"/>
                <a:hlinkClick r:id="rId3"/>
              </a:rPr>
              <a:t>help@ccslib.org</a:t>
            </a:r>
            <a:r>
              <a:rPr lang="en-US" sz="3200" dirty="0">
                <a:solidFill>
                  <a:srgbClr val="000000"/>
                </a:solidFill>
                <a:latin typeface="Calibri"/>
                <a:ea typeface="Open Sans"/>
                <a:cs typeface="Open Sans"/>
              </a:rPr>
              <a:t> by September 13 if you will be registering patrons during offline. Select 1 workstation to use for registration.</a:t>
            </a:r>
          </a:p>
          <a:p>
            <a:pPr marL="0" indent="0">
              <a:buNone/>
            </a:pPr>
            <a:r>
              <a:rPr lang="en-US" sz="1200" dirty="0">
                <a:solidFill>
                  <a:srgbClr val="000000"/>
                </a:solidFill>
                <a:latin typeface="Calibri"/>
                <a:ea typeface="Open Sans"/>
                <a:cs typeface="Open Sans"/>
              </a:rPr>
              <a:t>   </a:t>
            </a:r>
          </a:p>
          <a:p>
            <a:r>
              <a:rPr lang="en-US" sz="3200" dirty="0">
                <a:solidFill>
                  <a:srgbClr val="000000"/>
                </a:solidFill>
                <a:latin typeface="Calibri"/>
                <a:ea typeface="Open Sans"/>
                <a:cs typeface="Open Sans"/>
              </a:rPr>
              <a:t>TO DO: test remote offline by September 19. Email </a:t>
            </a:r>
            <a:r>
              <a:rPr lang="en-US" sz="3200" dirty="0">
                <a:solidFill>
                  <a:srgbClr val="000000"/>
                </a:solidFill>
                <a:latin typeface="Calibri"/>
                <a:ea typeface="Open Sans"/>
                <a:cs typeface="Open Sans"/>
                <a:hlinkClick r:id="rId3"/>
              </a:rPr>
              <a:t>help@ccslib.org</a:t>
            </a:r>
            <a:r>
              <a:rPr lang="en-US" sz="3200" dirty="0">
                <a:solidFill>
                  <a:srgbClr val="000000"/>
                </a:solidFill>
                <a:latin typeface="Calibri"/>
                <a:ea typeface="Open Sans"/>
                <a:cs typeface="Open Sans"/>
              </a:rPr>
              <a:t> to verify.</a:t>
            </a:r>
          </a:p>
          <a:p>
            <a:endParaRPr lang="en-US" sz="3200" dirty="0">
              <a:solidFill>
                <a:srgbClr val="000000"/>
              </a:solidFill>
              <a:latin typeface="Calibri"/>
              <a:ea typeface="Open Sans"/>
              <a:cs typeface="Open Sans"/>
            </a:endParaRPr>
          </a:p>
          <a:p>
            <a:pPr marL="0" indent="0">
              <a:buNone/>
            </a:pPr>
            <a:endParaRPr lang="en-US" b="1">
              <a:solidFill>
                <a:schemeClr val="accent1"/>
              </a:solidFill>
              <a:ea typeface="Open Sans"/>
              <a:cs typeface="Open Sans"/>
            </a:endParaRPr>
          </a:p>
          <a:p>
            <a:pPr marL="0" indent="0">
              <a:buNone/>
            </a:pPr>
            <a:endParaRPr lang="en-US" b="1">
              <a:solidFill>
                <a:schemeClr val="accent1"/>
              </a:solidFill>
              <a:ea typeface="Open Sans"/>
              <a:cs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17660777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481556-7050-0A44-8CD4-9FF494805F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  <a:latin typeface="Verdana"/>
                <a:ea typeface="Verdana"/>
                <a:cs typeface="Calibri"/>
              </a:rPr>
              <a:t>Preparing for the MPPL-WPL Migration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544D6C-B77B-BB4A-9B5C-365C7E4D98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4507" y="1998806"/>
            <a:ext cx="11537493" cy="4178157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3200" b="1">
                <a:solidFill>
                  <a:srgbClr val="000000"/>
                </a:solidFill>
                <a:latin typeface="Calibri"/>
                <a:ea typeface="Open Sans"/>
                <a:cs typeface="Open Sans"/>
              </a:rPr>
              <a:t>After Go-Live</a:t>
            </a:r>
            <a:endParaRPr lang="en-US" sz="3200" b="1" dirty="0">
              <a:solidFill>
                <a:srgbClr val="000000"/>
              </a:solidFill>
              <a:latin typeface="Calibri"/>
              <a:ea typeface="Open Sans"/>
              <a:cs typeface="Open Sans"/>
            </a:endParaRPr>
          </a:p>
          <a:p>
            <a:pPr marL="0" indent="0">
              <a:buNone/>
            </a:pPr>
            <a:endParaRPr lang="en-US" sz="3200" dirty="0">
              <a:solidFill>
                <a:srgbClr val="000000"/>
              </a:solidFill>
              <a:latin typeface="Calibri"/>
              <a:ea typeface="Open Sans"/>
              <a:cs typeface="Open Sans"/>
            </a:endParaRPr>
          </a:p>
          <a:p>
            <a:r>
              <a:rPr lang="en-US" sz="3200">
                <a:latin typeface="Calibri"/>
                <a:ea typeface="Open Sans"/>
                <a:cs typeface="Open Sans"/>
              </a:rPr>
              <a:t>Pre-migration ILL from Mount Prospect or Waukegan - - open help desk ticket (</a:t>
            </a:r>
            <a:r>
              <a:rPr lang="en-US" sz="3200" dirty="0">
                <a:latin typeface="Calibri"/>
                <a:ea typeface="Open Sans"/>
                <a:cs typeface="Open Sans"/>
                <a:hlinkClick r:id="rId3"/>
              </a:rPr>
              <a:t>help@ccslib.org</a:t>
            </a:r>
            <a:r>
              <a:rPr lang="en-US" sz="3200">
                <a:latin typeface="Calibri"/>
                <a:ea typeface="Open Sans"/>
                <a:cs typeface="Open Sans"/>
              </a:rPr>
              <a:t>) when patron returns</a:t>
            </a:r>
            <a:endParaRPr lang="en-US" sz="3200" dirty="0">
              <a:latin typeface="Calibri"/>
              <a:ea typeface="Open Sans"/>
              <a:cs typeface="Open Sans"/>
            </a:endParaRPr>
          </a:p>
          <a:p>
            <a:pPr marL="0" indent="0">
              <a:buNone/>
            </a:pPr>
            <a:endParaRPr lang="en-US" sz="3200" dirty="0">
              <a:solidFill>
                <a:srgbClr val="000000"/>
              </a:solidFill>
              <a:latin typeface="Calibri"/>
              <a:ea typeface="Open Sans"/>
              <a:cs typeface="Open Sans"/>
            </a:endParaRPr>
          </a:p>
          <a:p>
            <a:r>
              <a:rPr lang="en-US" sz="3200">
                <a:solidFill>
                  <a:srgbClr val="000000"/>
                </a:solidFill>
                <a:latin typeface="Calibri"/>
                <a:ea typeface="Open Sans"/>
                <a:cs typeface="Calibri"/>
              </a:rPr>
              <a:t>Since there will be duplicate item barcodes, </a:t>
            </a:r>
            <a:r>
              <a:rPr lang="en-US" sz="3200">
                <a:solidFill>
                  <a:srgbClr val="000000"/>
                </a:solidFill>
                <a:latin typeface="Calibri"/>
                <a:ea typeface="Open Sans"/>
                <a:cs typeface="Open Sans"/>
              </a:rPr>
              <a:t>CCS uses a workaround to check in and remove ILL request </a:t>
            </a:r>
          </a:p>
          <a:p>
            <a:endParaRPr lang="en-US" sz="3200" dirty="0">
              <a:solidFill>
                <a:srgbClr val="000000"/>
              </a:solidFill>
              <a:latin typeface="Calibri"/>
              <a:ea typeface="Open Sans"/>
              <a:cs typeface="Open Sans"/>
            </a:endParaRPr>
          </a:p>
          <a:p>
            <a:pPr marL="0" indent="0">
              <a:buNone/>
            </a:pPr>
            <a:endParaRPr lang="en-US" b="1">
              <a:solidFill>
                <a:schemeClr val="accent1"/>
              </a:solidFill>
              <a:ea typeface="Open Sans"/>
              <a:cs typeface="Open Sans"/>
            </a:endParaRPr>
          </a:p>
          <a:p>
            <a:pPr marL="0" indent="0">
              <a:buNone/>
            </a:pPr>
            <a:endParaRPr lang="en-US" b="1">
              <a:solidFill>
                <a:schemeClr val="accent1"/>
              </a:solidFill>
              <a:ea typeface="Open Sans"/>
              <a:cs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1136926556"/>
      </p:ext>
    </p:extLst>
  </p:cSld>
  <p:clrMapOvr>
    <a:masterClrMapping/>
  </p:clrMapOvr>
</p:sld>
</file>

<file path=ppt/theme/theme1.xml><?xml version="1.0" encoding="utf-8"?>
<a:theme xmlns:a="http://schemas.openxmlformats.org/drawingml/2006/main" name="CCS-Theme">
  <a:themeElements>
    <a:clrScheme name="Custom 1">
      <a:dk1>
        <a:srgbClr val="000000"/>
      </a:dk1>
      <a:lt1>
        <a:srgbClr val="FFFFFF"/>
      </a:lt1>
      <a:dk2>
        <a:srgbClr val="6D6E71"/>
      </a:dk2>
      <a:lt2>
        <a:srgbClr val="58595B"/>
      </a:lt2>
      <a:accent1>
        <a:srgbClr val="0065A4"/>
      </a:accent1>
      <a:accent2>
        <a:srgbClr val="00B050"/>
      </a:accent2>
      <a:accent3>
        <a:srgbClr val="F47735"/>
      </a:accent3>
      <a:accent4>
        <a:srgbClr val="1A6871"/>
      </a:accent4>
      <a:accent5>
        <a:srgbClr val="0C4360"/>
      </a:accent5>
      <a:accent6>
        <a:srgbClr val="F47735"/>
      </a:accent6>
      <a:hlink>
        <a:srgbClr val="00559A"/>
      </a:hlink>
      <a:folHlink>
        <a:srgbClr val="595851"/>
      </a:folHlink>
    </a:clrScheme>
    <a:fontScheme name="CCS-Theme">
      <a:majorFont>
        <a:latin typeface="Verdana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CS-Theme" id="{D8B29484-AAF0-4EFE-B5FA-BD93817055CD}" vid="{BD5692A5-0219-43EB-AB0A-279E88752A3F}"/>
    </a:ext>
  </a:extLst>
</a:theme>
</file>

<file path=ppt/theme/theme2.xml><?xml version="1.0" encoding="utf-8"?>
<a:theme xmlns:a="http://schemas.openxmlformats.org/drawingml/2006/main" name="1_Office Theme">
  <a:themeElements>
    <a:clrScheme name="Custom 1">
      <a:dk1>
        <a:srgbClr val="000000"/>
      </a:dk1>
      <a:lt1>
        <a:srgbClr val="FFFFFF"/>
      </a:lt1>
      <a:dk2>
        <a:srgbClr val="6D6E71"/>
      </a:dk2>
      <a:lt2>
        <a:srgbClr val="58595B"/>
      </a:lt2>
      <a:accent1>
        <a:srgbClr val="0065A4"/>
      </a:accent1>
      <a:accent2>
        <a:srgbClr val="00B050"/>
      </a:accent2>
      <a:accent3>
        <a:srgbClr val="F47735"/>
      </a:accent3>
      <a:accent4>
        <a:srgbClr val="1A6871"/>
      </a:accent4>
      <a:accent5>
        <a:srgbClr val="0C4360"/>
      </a:accent5>
      <a:accent6>
        <a:srgbClr val="F47735"/>
      </a:accent6>
      <a:hlink>
        <a:srgbClr val="00559A"/>
      </a:hlink>
      <a:folHlink>
        <a:srgbClr val="595851"/>
      </a:folHlink>
    </a:clrScheme>
    <a:fontScheme name="CCS-Theme">
      <a:majorFont>
        <a:latin typeface="Verdana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Custom 1">
      <a:dk1>
        <a:srgbClr val="000000"/>
      </a:dk1>
      <a:lt1>
        <a:srgbClr val="FFFFFF"/>
      </a:lt1>
      <a:dk2>
        <a:srgbClr val="6D6E71"/>
      </a:dk2>
      <a:lt2>
        <a:srgbClr val="58595B"/>
      </a:lt2>
      <a:accent1>
        <a:srgbClr val="0065A4"/>
      </a:accent1>
      <a:accent2>
        <a:srgbClr val="00B050"/>
      </a:accent2>
      <a:accent3>
        <a:srgbClr val="F47735"/>
      </a:accent3>
      <a:accent4>
        <a:srgbClr val="1A6871"/>
      </a:accent4>
      <a:accent5>
        <a:srgbClr val="0C4360"/>
      </a:accent5>
      <a:accent6>
        <a:srgbClr val="F47735"/>
      </a:accent6>
      <a:hlink>
        <a:srgbClr val="00559A"/>
      </a:hlink>
      <a:folHlink>
        <a:srgbClr val="595851"/>
      </a:folHlink>
    </a:clrScheme>
    <a:fontScheme name="CCS-Theme">
      <a:majorFont>
        <a:latin typeface="Verdana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BC1F5CD225F394D844F4D842006154C" ma:contentTypeVersion="15" ma:contentTypeDescription="Create a new document." ma:contentTypeScope="" ma:versionID="62147faca7e114ec05ded0c2d2fbcb36">
  <xsd:schema xmlns:xsd="http://www.w3.org/2001/XMLSchema" xmlns:xs="http://www.w3.org/2001/XMLSchema" xmlns:p="http://schemas.microsoft.com/office/2006/metadata/properties" xmlns:ns2="fee80435-36fc-4da1-8819-2ce37247b0e4" xmlns:ns3="1f4a7b86-b388-4593-9eb8-132297e538c0" targetNamespace="http://schemas.microsoft.com/office/2006/metadata/properties" ma:root="true" ma:fieldsID="fca2b981dcfb8a6969f5a2d05ec7552a" ns2:_="" ns3:_="">
    <xsd:import namespace="fee80435-36fc-4da1-8819-2ce37247b0e4"/>
    <xsd:import namespace="1f4a7b86-b388-4593-9eb8-132297e538c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e80435-36fc-4da1-8819-2ce37247b0e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648242fc-8867-421b-8d4f-f4d5bb5187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4a7b86-b388-4593-9eb8-132297e538c0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67847c5b-1693-4abc-99e9-74f5879d40b4}" ma:internalName="TaxCatchAll" ma:showField="CatchAllData" ma:web="1f4a7b86-b388-4593-9eb8-132297e538c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ee80435-36fc-4da1-8819-2ce37247b0e4">
      <Terms xmlns="http://schemas.microsoft.com/office/infopath/2007/PartnerControls"/>
    </lcf76f155ced4ddcb4097134ff3c332f>
    <TaxCatchAll xmlns="1f4a7b86-b388-4593-9eb8-132297e538c0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AF56DFA-46D0-4C15-A9D5-8F380B17BEE4}">
  <ds:schemaRefs>
    <ds:schemaRef ds:uri="1f4a7b86-b388-4593-9eb8-132297e538c0"/>
    <ds:schemaRef ds:uri="fee80435-36fc-4da1-8819-2ce37247b0e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1525EBBD-6858-404E-BAC7-C85B6E8B1C73}">
  <ds:schemaRefs>
    <ds:schemaRef ds:uri="1f4a7b86-b388-4593-9eb8-132297e538c0"/>
    <ds:schemaRef ds:uri="fee80435-36fc-4da1-8819-2ce37247b0e4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F4D23F75-D4B2-4ADA-A2A6-890C1C8285A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CCS-Theme</Template>
  <Application>Microsoft Office PowerPoint</Application>
  <PresentationFormat>Widescreen</PresentationFormat>
  <Slides>7</Slides>
  <Notes>6</Notes>
  <HiddenSlides>0</HiddenSlide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CCS-Theme</vt:lpstr>
      <vt:lpstr>1_Office Theme</vt:lpstr>
      <vt:lpstr>2_Office Theme</vt:lpstr>
      <vt:lpstr>ILL Technical Group</vt:lpstr>
      <vt:lpstr>CCS Updates – RSVPs</vt:lpstr>
      <vt:lpstr> Preparing for the Migration</vt:lpstr>
      <vt:lpstr>CCS Updates – MPPL-WPL Migration</vt:lpstr>
      <vt:lpstr>Preparing for the MPPL-WPL Migration</vt:lpstr>
      <vt:lpstr>Preparing for the MPPL-WPL Migration</vt:lpstr>
      <vt:lpstr>Preparing for the MPPL-WPL Migration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Kathleen Weiss</dc:creator>
  <cp:revision>190</cp:revision>
  <dcterms:created xsi:type="dcterms:W3CDTF">2022-04-25T17:57:04Z</dcterms:created>
  <dcterms:modified xsi:type="dcterms:W3CDTF">2024-08-28T19:48:31Z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0x0101006BC1F5CD225F394D844F4D842006154C</vt:lpwstr>
  </property>
  <property fmtid="{D5CDD505-2E9C-101B-9397-08002B2CF9AE}" pid="3" name="MediaServiceImageTags">
    <vt:lpwstr/>
  </property>
</Properties>
</file>