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</p:sldMasterIdLst>
  <p:notesMasterIdLst>
    <p:notesMasterId r:id="rId29"/>
  </p:notesMasterIdLst>
  <p:sldIdLst>
    <p:sldId id="256" r:id="rId7"/>
    <p:sldId id="261" r:id="rId8"/>
    <p:sldId id="273" r:id="rId9"/>
    <p:sldId id="336" r:id="rId10"/>
    <p:sldId id="335" r:id="rId11"/>
    <p:sldId id="345" r:id="rId12"/>
    <p:sldId id="295" r:id="rId13"/>
    <p:sldId id="292" r:id="rId14"/>
    <p:sldId id="340" r:id="rId15"/>
    <p:sldId id="339" r:id="rId16"/>
    <p:sldId id="293" r:id="rId17"/>
    <p:sldId id="296" r:id="rId18"/>
    <p:sldId id="274" r:id="rId19"/>
    <p:sldId id="319" r:id="rId20"/>
    <p:sldId id="337" r:id="rId21"/>
    <p:sldId id="321" r:id="rId22"/>
    <p:sldId id="338" r:id="rId23"/>
    <p:sldId id="344" r:id="rId24"/>
    <p:sldId id="341" r:id="rId25"/>
    <p:sldId id="342" r:id="rId26"/>
    <p:sldId id="343" r:id="rId27"/>
    <p:sldId id="34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283"/>
    <a:srgbClr val="F79421"/>
    <a:srgbClr val="89C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2D11A-E36C-7442-3122-B7D4306C7CD6}" v="33" dt="2024-10-11T12:57:42.212"/>
    <p1510:client id="{1F15556E-9CB1-BCF1-388D-E17B4E93C60F}" v="41" dt="2024-10-09T15:20:17.412"/>
    <p1510:client id="{65BC4051-2A45-998B-DC02-10AE4D7D5222}" v="465" dt="2024-10-10T17:24:14.9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5903" autoAdjust="0"/>
  </p:normalViewPr>
  <p:slideViewPr>
    <p:cSldViewPr snapToGrid="0">
      <p:cViewPr varScale="1">
        <p:scale>
          <a:sx n="35" d="100"/>
          <a:sy n="35" d="100"/>
        </p:scale>
        <p:origin x="18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presProps" Target="presProps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320E-4403-4B3E-A14E-D6C85ABCCDC2}" type="datetimeFigureOut"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0AA3-0073-48C7-9C8A-7A4D8997B0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8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26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97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2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4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078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2F3C-374D-7080-623F-0F7B5A15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82DED-A1EE-CC6A-C4AA-6B9DDFEDD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D1CD8-E6DE-685F-F4C8-A7A3C54AA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AFC0F-154E-0241-BA4C-D750BDC6D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84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2F3C-374D-7080-623F-0F7B5A15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82DED-A1EE-CC6A-C4AA-6B9DDFEDD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D1CD8-E6DE-685F-F4C8-A7A3C54AA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AFC0F-154E-0241-BA4C-D750BDC6D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13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2F3C-374D-7080-623F-0F7B5A15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82DED-A1EE-CC6A-C4AA-6B9DDFEDD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D1CD8-E6DE-685F-F4C8-A7A3C54AA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AFC0F-154E-0241-BA4C-D750BDC6D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146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2F3C-374D-7080-623F-0F7B5A15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82DED-A1EE-CC6A-C4AA-6B9DDFEDD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7D1CD8-E6DE-685F-F4C8-A7A3C54AA8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AFC0F-154E-0241-BA4C-D750BDC6DB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6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20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15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702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62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88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13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,Sans-Serif"/>
              <a:buNone/>
            </a:pPr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80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61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25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95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1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-5542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0252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4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1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ECA54E"/>
              </a:gs>
              <a:gs pos="100000">
                <a:srgbClr val="DE8318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DE831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5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DE831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42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6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89C43A"/>
              </a:gs>
              <a:gs pos="100000">
                <a:srgbClr val="4A6B1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89C4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39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7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89C43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8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member-tools-a-z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cslib.org/training/patron-merging-guideline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training/claimed-items-making-clai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sites/default/files/2022-04/2022%20March%20CCS%20Governing%20Board%20Policies%20APPROVED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cslib.org/training/circulation-manua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training/claimed-items-resolving-claim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slib.org/member-tools-a-z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cslib.org/governing-documents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nKERPc16VoMMerfWAwF2NMlccKEjDTeq/view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C6E-2B39-4BD1-878E-9EAC5977B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861" y="0"/>
            <a:ext cx="11805139" cy="2387600"/>
          </a:xfrm>
        </p:spPr>
        <p:txBody>
          <a:bodyPr>
            <a:normAutofit/>
          </a:bodyPr>
          <a:lstStyle/>
          <a:p>
            <a:r>
              <a:rPr lang="en-US" sz="4800">
                <a:ea typeface="Verdana"/>
              </a:rPr>
              <a:t>Circulation Technical Group</a:t>
            </a:r>
            <a:endParaRPr lang="en-US">
              <a:ea typeface="Verdan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A3F2-EB2A-4812-9B95-7F38E4DC4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222" y="2387600"/>
            <a:ext cx="11805778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Open Sans"/>
                <a:cs typeface="Open Sans"/>
              </a:rPr>
              <a:t>October 11,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56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General Patron Record Merges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D9EA289-FA71-AAD8-9EBE-3720084F4EAA}"/>
              </a:ext>
            </a:extLst>
          </p:cNvPr>
          <p:cNvSpPr/>
          <p:nvPr/>
        </p:nvSpPr>
        <p:spPr>
          <a:xfrm>
            <a:off x="814000" y="1898746"/>
            <a:ext cx="4952999" cy="4322378"/>
          </a:xfrm>
          <a:prstGeom prst="roundRect">
            <a:avLst/>
          </a:prstGeom>
          <a:solidFill>
            <a:srgbClr val="025283">
              <a:alpha val="30000"/>
            </a:srgbClr>
          </a:solidFill>
          <a:ln>
            <a:solidFill>
              <a:srgbClr val="025283">
                <a:alpha val="3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89DE172-E8EE-C158-9523-3DC960C3C92F}"/>
              </a:ext>
            </a:extLst>
          </p:cNvPr>
          <p:cNvSpPr/>
          <p:nvPr/>
        </p:nvSpPr>
        <p:spPr>
          <a:xfrm>
            <a:off x="6384483" y="1898746"/>
            <a:ext cx="4952999" cy="4322378"/>
          </a:xfrm>
          <a:prstGeom prst="roundRect">
            <a:avLst/>
          </a:prstGeom>
          <a:solidFill>
            <a:srgbClr val="025283">
              <a:alpha val="30000"/>
            </a:srgbClr>
          </a:solidFill>
          <a:ln>
            <a:solidFill>
              <a:srgbClr val="025283">
                <a:alpha val="3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</a:pPr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One or both patron records are not registered to your library</a:t>
            </a:r>
            <a:endParaRPr lang="en-US"/>
          </a:p>
          <a:p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patron records are registered to two different libraries</a:t>
            </a:r>
          </a:p>
          <a:p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patron names do not match</a:t>
            </a:r>
          </a:p>
          <a:p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patron addresses do not match</a:t>
            </a:r>
          </a:p>
          <a:p>
            <a:pPr marL="228600" indent="-228600">
              <a:buFont typeface="Arial"/>
              <a:buChar char="•"/>
            </a:pPr>
            <a:endParaRPr lang="en-US">
              <a:solidFill>
                <a:srgbClr val="161617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471F28-6443-C628-7063-E60A98B5DC3D}"/>
              </a:ext>
            </a:extLst>
          </p:cNvPr>
          <p:cNvSpPr txBox="1"/>
          <p:nvPr/>
        </p:nvSpPr>
        <p:spPr>
          <a:xfrm>
            <a:off x="1348168" y="2110949"/>
            <a:ext cx="36542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ea typeface="Open Sans"/>
                <a:cs typeface="Open Sans"/>
              </a:rPr>
              <a:t>When to Merge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A4EC9F-39E7-75C3-F97A-525D4E741942}"/>
              </a:ext>
            </a:extLst>
          </p:cNvPr>
          <p:cNvSpPr txBox="1"/>
          <p:nvPr/>
        </p:nvSpPr>
        <p:spPr>
          <a:xfrm>
            <a:off x="7036892" y="2110949"/>
            <a:ext cx="36542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ea typeface="Open Sans"/>
                <a:cs typeface="Open Sans"/>
              </a:rPr>
              <a:t>When not to Merge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419C09-9ABA-A650-6CD2-8555587159BC}"/>
              </a:ext>
            </a:extLst>
          </p:cNvPr>
          <p:cNvSpPr txBox="1"/>
          <p:nvPr/>
        </p:nvSpPr>
        <p:spPr>
          <a:xfrm>
            <a:off x="1188517" y="2731816"/>
            <a:ext cx="4239636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>
                <a:ea typeface="Open Sans"/>
                <a:cs typeface="Open Sans"/>
              </a:rPr>
              <a:t>Both patron records registered to your library</a:t>
            </a:r>
          </a:p>
          <a:p>
            <a:endParaRPr lang="en-US" sz="2000">
              <a:ea typeface="Open Sans"/>
              <a:cs typeface="Open Sans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ea typeface="Open Sans"/>
                <a:cs typeface="Open Sans"/>
              </a:rPr>
              <a:t>Record matches on: 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Patron's registered library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Name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Address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Birthdate (if available)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Drivers License (if available)</a:t>
            </a:r>
            <a:endParaRPr lang="en-US" sz="2000">
              <a:latin typeface="Open Sans"/>
              <a:ea typeface="Open Sans"/>
              <a:cs typeface="Open Sans"/>
            </a:endParaRPr>
          </a:p>
          <a:p>
            <a:pPr marL="742950" lvl="1" indent="-285750">
              <a:buFont typeface="Courier New"/>
              <a:buChar char="o"/>
            </a:pPr>
            <a:endParaRPr lang="en-US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76118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General Patron Record Merges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89DE172-E8EE-C158-9523-3DC960C3C92F}"/>
              </a:ext>
            </a:extLst>
          </p:cNvPr>
          <p:cNvSpPr/>
          <p:nvPr/>
        </p:nvSpPr>
        <p:spPr>
          <a:xfrm>
            <a:off x="6384483" y="1898746"/>
            <a:ext cx="4952999" cy="4322378"/>
          </a:xfrm>
          <a:prstGeom prst="roundRect">
            <a:avLst/>
          </a:prstGeom>
          <a:solidFill>
            <a:srgbClr val="025283">
              <a:alpha val="30000"/>
            </a:srgbClr>
          </a:solidFill>
          <a:ln>
            <a:solidFill>
              <a:srgbClr val="025283">
                <a:alpha val="3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</a:pPr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One or both patron records are not registered to your library</a:t>
            </a:r>
            <a:endParaRPr lang="en-US"/>
          </a:p>
          <a:p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patron records are registered to two different libraries</a:t>
            </a:r>
          </a:p>
          <a:p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patron names do not match</a:t>
            </a:r>
          </a:p>
          <a:p>
            <a:endParaRPr lang="en-US" sz="200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00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patron addresses do not match</a:t>
            </a:r>
          </a:p>
          <a:p>
            <a:pPr marL="228600" indent="-228600">
              <a:buFont typeface="Arial"/>
              <a:buChar char="•"/>
            </a:pPr>
            <a:endParaRPr lang="en-US">
              <a:solidFill>
                <a:srgbClr val="161617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A4EC9F-39E7-75C3-F97A-525D4E741942}"/>
              </a:ext>
            </a:extLst>
          </p:cNvPr>
          <p:cNvSpPr txBox="1"/>
          <p:nvPr/>
        </p:nvSpPr>
        <p:spPr>
          <a:xfrm>
            <a:off x="7036892" y="2110949"/>
            <a:ext cx="36542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ea typeface="Open Sans"/>
                <a:cs typeface="Open Sans"/>
              </a:rPr>
              <a:t>When not to Merge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DEB9B29-E788-528D-A592-7E3E7D1B16DB}"/>
              </a:ext>
            </a:extLst>
          </p:cNvPr>
          <p:cNvSpPr/>
          <p:nvPr/>
        </p:nvSpPr>
        <p:spPr>
          <a:xfrm>
            <a:off x="670928" y="2342222"/>
            <a:ext cx="5425965" cy="4729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0A70C7-E233-4F98-47DA-07BCFE62C7A6}"/>
              </a:ext>
            </a:extLst>
          </p:cNvPr>
          <p:cNvSpPr txBox="1"/>
          <p:nvPr/>
        </p:nvSpPr>
        <p:spPr>
          <a:xfrm>
            <a:off x="667544" y="3015640"/>
            <a:ext cx="542149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If unable to match on the required fields, </a:t>
            </a:r>
            <a:r>
              <a:rPr lang="en-US" sz="2400" b="1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place a note </a:t>
            </a:r>
            <a:r>
              <a:rPr lang="en-US" sz="24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on the patron(s) record(s) until you can check in with the involved libraries.</a:t>
            </a:r>
            <a:endParaRPr lang="en-US" dirty="0"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19254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7266" y="2379806"/>
            <a:ext cx="6663321" cy="34818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  <a:ea typeface="Open Sans"/>
                <a:cs typeface="Open Sans"/>
              </a:rPr>
              <a:t>...Err on the side of caution and do not merge. Use notes to indicate the potential duplicate and reach out to other parties as needed.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If there are any doubts...</a:t>
            </a:r>
          </a:p>
        </p:txBody>
      </p:sp>
      <p:pic>
        <p:nvPicPr>
          <p:cNvPr id="2" name="Graphic 1" descr="Warning with solid fill">
            <a:extLst>
              <a:ext uri="{FF2B5EF4-FFF2-40B4-BE49-F238E27FC236}">
                <a16:creationId xmlns:a16="http://schemas.microsoft.com/office/drawing/2014/main" id="{5135B95F-1201-5084-BA8C-2106651C3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3455" y="2196663"/>
            <a:ext cx="2950779" cy="302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68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Where can I find information about patron record merges?</a:t>
            </a:r>
            <a:endParaRPr lang="en-US" sz="2400">
              <a:ea typeface="Open Sans"/>
              <a:cs typeface="Open Sans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CCS Circulation Manual</a:t>
            </a:r>
            <a:br>
              <a:rPr lang="en-US" sz="2400" dirty="0">
                <a:latin typeface="Open Sans"/>
                <a:ea typeface="Open Sans"/>
                <a:cs typeface="Open Sans"/>
              </a:rPr>
            </a:b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hlinkClick r:id="rId3"/>
              </a:rPr>
              <a:t>https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  <a:hlinkClick r:id="rId3"/>
              </a:rPr>
              <a:t>://www.ccslib.org/member-tools-a-z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  <a:b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en-US" sz="2400" dirty="0">
                <a:solidFill>
                  <a:srgbClr val="000000"/>
                </a:solidFill>
                <a:ea typeface="+mn-lt"/>
                <a:cs typeface="+mn-lt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https://www.ccslib.org/training/circulation-manual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Patron Merging Guidelines how-to page</a:t>
            </a:r>
            <a:br>
              <a:rPr lang="en-US" sz="2400" dirty="0">
                <a:latin typeface="Open Sans"/>
                <a:ea typeface="Open Sans"/>
                <a:cs typeface="Open Sans"/>
              </a:rPr>
            </a:br>
            <a:r>
              <a:rPr lang="en-US" sz="2400" dirty="0">
                <a:solidFill>
                  <a:srgbClr val="000000"/>
                </a:solidFill>
                <a:ea typeface="+mn-lt"/>
                <a:cs typeface="+mn-lt"/>
                <a:hlinkClick r:id="rId4"/>
              </a:rPr>
              <a:t>https://www.ccslib.org/training/patron-merging-guidelines</a:t>
            </a:r>
            <a:endParaRPr lang="en-US" b="1" dirty="0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Patron Record Merge Review</a:t>
            </a:r>
          </a:p>
        </p:txBody>
      </p:sp>
    </p:spTree>
    <p:extLst>
      <p:ext uri="{BB962C8B-B14F-4D97-AF65-F5344CB8AC3E}">
        <p14:creationId xmlns:p14="http://schemas.microsoft.com/office/powerpoint/2010/main" val="868273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Verdana"/>
              </a:rPr>
              <a:t>Claims Review</a:t>
            </a:r>
          </a:p>
        </p:txBody>
      </p:sp>
    </p:spTree>
    <p:extLst>
      <p:ext uri="{BB962C8B-B14F-4D97-AF65-F5344CB8AC3E}">
        <p14:creationId xmlns:p14="http://schemas.microsoft.com/office/powerpoint/2010/main" val="92306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43CE-F16F-FBA4-C5F3-0C325985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7E71-0DC0-42C1-27EA-66EE4E47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Making a Claim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ED41AFDB-192F-B5B1-47CB-6F449F1DE083}"/>
              </a:ext>
            </a:extLst>
          </p:cNvPr>
          <p:cNvSpPr txBox="1"/>
          <p:nvPr/>
        </p:nvSpPr>
        <p:spPr>
          <a:xfrm>
            <a:off x="7758545" y="5974772"/>
            <a:ext cx="3827318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ea typeface="Open Sans"/>
                <a:cs typeface="Open Sans"/>
                <a:hlinkClick r:id="rId3"/>
              </a:rPr>
              <a:t>Claimed Items: Making a Claim</a:t>
            </a:r>
            <a:endParaRPr lang="en-US"/>
          </a:p>
        </p:txBody>
      </p:sp>
      <p:pic>
        <p:nvPicPr>
          <p:cNvPr id="3" name="Picture 2" descr="Making a Claim">
            <a:extLst>
              <a:ext uri="{FF2B5EF4-FFF2-40B4-BE49-F238E27FC236}">
                <a16:creationId xmlns:a16="http://schemas.microsoft.com/office/drawing/2014/main" id="{871A2685-F993-D2D5-5DD5-F147AE6C4E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0100" y="2238049"/>
            <a:ext cx="9486179" cy="325892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41143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43CE-F16F-FBA4-C5F3-0C325985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7E71-0DC0-42C1-27EA-66EE4E47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CCS Policies on Claims Returned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/>
        </p:nvSpPr>
        <p:spPr>
          <a:xfrm>
            <a:off x="104344" y="2145701"/>
            <a:ext cx="11972637" cy="36534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457200">
              <a:lnSpc>
                <a:spcPct val="110000"/>
              </a:lnSpc>
              <a:spcAft>
                <a:spcPts val="500"/>
              </a:spcAft>
              <a:buFont typeface="Arial"/>
            </a:pPr>
            <a:r>
              <a:rPr lang="en-US" sz="2400" dirty="0">
                <a:latin typeface="Open Sans"/>
                <a:ea typeface="+mn-lt"/>
                <a:cs typeface="+mn-lt"/>
              </a:rPr>
              <a:t>Patrons can have up to </a:t>
            </a:r>
            <a:r>
              <a:rPr lang="en-US" sz="2400" b="1" dirty="0">
                <a:solidFill>
                  <a:srgbClr val="025283"/>
                </a:solidFill>
                <a:latin typeface="Open Sans"/>
                <a:ea typeface="+mn-lt"/>
                <a:cs typeface="+mn-lt"/>
              </a:rPr>
              <a:t>5 current claims</a:t>
            </a:r>
            <a:r>
              <a:rPr lang="en-US" sz="2400" dirty="0">
                <a:solidFill>
                  <a:srgbClr val="025283"/>
                </a:solidFill>
                <a:latin typeface="Open Sans"/>
                <a:ea typeface="+mn-lt"/>
                <a:cs typeface="+mn-lt"/>
              </a:rPr>
              <a:t>.</a:t>
            </a:r>
            <a:r>
              <a:rPr lang="en-US" sz="2400" dirty="0">
                <a:latin typeface="Open Sans"/>
                <a:ea typeface="+mn-lt"/>
                <a:cs typeface="+mn-lt"/>
              </a:rPr>
              <a:t> They will be </a:t>
            </a:r>
            <a:r>
              <a:rPr lang="en-US" sz="2400" b="1" dirty="0">
                <a:solidFill>
                  <a:srgbClr val="025283"/>
                </a:solidFill>
                <a:latin typeface="Open Sans"/>
                <a:ea typeface="+mn-lt"/>
                <a:cs typeface="+mn-lt"/>
              </a:rPr>
              <a:t>blocked</a:t>
            </a:r>
            <a:r>
              <a:rPr lang="en-US" sz="2400" dirty="0">
                <a:latin typeface="Open Sans"/>
                <a:ea typeface="+mn-lt"/>
                <a:cs typeface="+mn-lt"/>
              </a:rPr>
              <a:t> if they exceed 5 current claims</a:t>
            </a:r>
          </a:p>
          <a:p>
            <a:pPr marL="685800" indent="-457200">
              <a:lnSpc>
                <a:spcPct val="110000"/>
              </a:lnSpc>
              <a:spcAft>
                <a:spcPts val="500"/>
              </a:spcAft>
              <a:buFont typeface="Arial"/>
            </a:pPr>
            <a:r>
              <a:rPr lang="en-US" sz="2400" dirty="0">
                <a:latin typeface="Open Sans"/>
                <a:ea typeface="+mn-lt"/>
                <a:cs typeface="+mn-lt"/>
              </a:rPr>
              <a:t>Libraries can claim an intra-CCS loan item without consulting the owning library</a:t>
            </a:r>
            <a:endParaRPr lang="en-US"/>
          </a:p>
          <a:p>
            <a:pPr marL="685800" indent="-457200">
              <a:lnSpc>
                <a:spcPct val="110000"/>
              </a:lnSpc>
              <a:spcAft>
                <a:spcPts val="500"/>
              </a:spcAft>
              <a:buFont typeface="Arial"/>
            </a:pPr>
            <a:r>
              <a:rPr lang="en-US" sz="2400" dirty="0">
                <a:latin typeface="Open Sans"/>
                <a:ea typeface="+mn-lt"/>
                <a:cs typeface="+mn-lt"/>
              </a:rPr>
              <a:t>Libraries will consult a Claims Returned report regularly to check for claimed items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ED41AFDB-192F-B5B1-47CB-6F449F1DE083}"/>
              </a:ext>
            </a:extLst>
          </p:cNvPr>
          <p:cNvSpPr txBox="1"/>
          <p:nvPr/>
        </p:nvSpPr>
        <p:spPr>
          <a:xfrm>
            <a:off x="7844810" y="5471565"/>
            <a:ext cx="3827318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ea typeface="Open Sans"/>
                <a:cs typeface="Open Sans"/>
                <a:hlinkClick r:id="rId3"/>
              </a:rPr>
              <a:t>CCS Governing Board Policies</a:t>
            </a:r>
          </a:p>
          <a:p>
            <a:r>
              <a:rPr lang="en-US" dirty="0">
                <a:ea typeface="Open Sans"/>
                <a:cs typeface="Open Sans"/>
                <a:hlinkClick r:id="rId4"/>
              </a:rPr>
              <a:t>CCS Circulation Manual</a:t>
            </a:r>
          </a:p>
        </p:txBody>
      </p:sp>
    </p:spTree>
    <p:extLst>
      <p:ext uri="{BB962C8B-B14F-4D97-AF65-F5344CB8AC3E}">
        <p14:creationId xmlns:p14="http://schemas.microsoft.com/office/powerpoint/2010/main" val="3204103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43CE-F16F-FBA4-C5F3-0C325985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1924A1-CC8C-E2C8-7AC1-575086774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A claim will remain current until staff resolve the claims.</a:t>
            </a:r>
          </a:p>
          <a:p>
            <a:pPr marL="457200" lvl="1" indent="0">
              <a:buNone/>
            </a:pPr>
            <a:endParaRPr lang="en-US" sz="1800" dirty="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r>
              <a:rPr lang="en-US" sz="22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How are claims resolved?</a:t>
            </a:r>
          </a:p>
          <a:p>
            <a:pPr lvl="1"/>
            <a:r>
              <a:rPr lang="en-US" sz="18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item is checked in</a:t>
            </a:r>
          </a:p>
          <a:p>
            <a:pPr lvl="1"/>
            <a:r>
              <a:rPr lang="en-US" sz="18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The item is manually declared Lost and the patron charged</a:t>
            </a:r>
          </a:p>
          <a:p>
            <a:pPr lvl="1"/>
            <a:endParaRPr lang="en-US" sz="1400" dirty="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r>
              <a:rPr lang="en-US" sz="22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What if a claim is not resolved?</a:t>
            </a:r>
          </a:p>
          <a:p>
            <a:pPr lvl="1"/>
            <a:r>
              <a:rPr lang="en-US" sz="18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If the claim has not been resolved after 1 year, CCS will delete the claimed item</a:t>
            </a:r>
          </a:p>
          <a:p>
            <a:pPr lvl="1"/>
            <a:r>
              <a:rPr lang="en-US" sz="18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Ahead of the 1 year mark, libraries can decide if they will charge the patron for the claim</a:t>
            </a:r>
          </a:p>
          <a:p>
            <a:pPr lvl="1"/>
            <a:r>
              <a:rPr lang="en-US" sz="1800" dirty="0">
                <a:solidFill>
                  <a:srgbClr val="161617"/>
                </a:solidFill>
                <a:ea typeface="+mn-lt"/>
                <a:cs typeface="+mn-lt"/>
              </a:rPr>
              <a:t>Use the "Items with a Status of Claims" report to track eligible items </a:t>
            </a:r>
            <a:endParaRPr lang="en-US" sz="1400" dirty="0">
              <a:solidFill>
                <a:srgbClr val="161617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697E71-0DC0-42C1-27EA-66EE4E47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Resolving Claims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ED41AFDB-192F-B5B1-47CB-6F449F1DE083}"/>
              </a:ext>
            </a:extLst>
          </p:cNvPr>
          <p:cNvSpPr txBox="1"/>
          <p:nvPr/>
        </p:nvSpPr>
        <p:spPr>
          <a:xfrm>
            <a:off x="7758545" y="5974772"/>
            <a:ext cx="3827318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ea typeface="Open Sans"/>
                <a:cs typeface="Open Sans"/>
                <a:hlinkClick r:id="rId3"/>
              </a:rPr>
              <a:t>Claimed Items: Resolving Claims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31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43CE-F16F-FBA4-C5F3-0C3259851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7E71-0DC0-42C1-27EA-66EE4E47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85" y="1"/>
            <a:ext cx="11846715" cy="170506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Claims Returned Resources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1924A1-CC8C-E2C8-7AC1-575086774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200" dirty="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pPr marL="0" indent="0"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B639B5-7FDE-DE80-C8D0-C248A1B942E6}"/>
              </a:ext>
            </a:extLst>
          </p:cNvPr>
          <p:cNvSpPr txBox="1">
            <a:spLocks/>
          </p:cNvSpPr>
          <p:nvPr/>
        </p:nvSpPr>
        <p:spPr>
          <a:xfrm>
            <a:off x="578178" y="1913862"/>
            <a:ext cx="11616320" cy="425310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CCS Circulation Manual </a:t>
            </a:r>
            <a:b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</a:b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hlinkClick r:id="rId3"/>
              </a:rPr>
              <a:t>https://www.ccslib.org/member-tools-a-z</a:t>
            </a: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 </a:t>
            </a:r>
            <a:b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</a:b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https://www.ccslib.org/training/circulation-manual</a:t>
            </a: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endParaRPr lang="en-US" sz="2400" dirty="0">
              <a:ea typeface="Open Sans"/>
              <a:cs typeface="Open Sans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r>
              <a:rPr lang="en-US" sz="24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CCS Governing Board Policies </a:t>
            </a:r>
            <a:br>
              <a:rPr lang="en-US" sz="2400" dirty="0">
                <a:ea typeface="+mn-lt"/>
                <a:cs typeface="Calibri"/>
              </a:rPr>
            </a:br>
            <a:r>
              <a:rPr lang="en-US" sz="2400" dirty="0">
                <a:solidFill>
                  <a:srgbClr val="161617"/>
                </a:solidFill>
                <a:ea typeface="+mn-lt"/>
                <a:cs typeface="+mn-lt"/>
                <a:hlinkClick r:id="rId4"/>
              </a:rPr>
              <a:t>https://www.ccslib.org/governing-documents</a:t>
            </a:r>
            <a:r>
              <a:rPr lang="en-US" sz="2400" dirty="0">
                <a:solidFill>
                  <a:srgbClr val="161617"/>
                </a:solidFill>
                <a:ea typeface="+mn-lt"/>
                <a:cs typeface="+mn-lt"/>
              </a:rPr>
              <a:t> </a:t>
            </a:r>
          </a:p>
          <a:p>
            <a:pPr lvl="1"/>
            <a:endParaRPr lang="en-US" dirty="0">
              <a:solidFill>
                <a:srgbClr val="161617"/>
              </a:solidFill>
              <a:latin typeface="Open Sans"/>
              <a:ea typeface="Calibri"/>
              <a:cs typeface="Calibri"/>
            </a:endParaRPr>
          </a:p>
          <a:p>
            <a:r>
              <a:rPr lang="en-US" sz="2400" dirty="0">
                <a:solidFill>
                  <a:srgbClr val="161617"/>
                </a:solidFill>
                <a:latin typeface="Open Sans"/>
                <a:ea typeface="Calibri"/>
                <a:cs typeface="Calibri"/>
              </a:rPr>
              <a:t>Claimed Items: Making a Claim</a:t>
            </a:r>
            <a:br>
              <a:rPr lang="en-US" sz="2400" dirty="0">
                <a:latin typeface="Open Sans"/>
                <a:ea typeface="Calibri"/>
                <a:cs typeface="Calibri"/>
              </a:rPr>
            </a:br>
            <a:r>
              <a:rPr lang="en-US" sz="2400" dirty="0">
                <a:ea typeface="+mn-lt"/>
                <a:cs typeface="+mn-lt"/>
              </a:rPr>
              <a:t>https://www.ccslib.org/training/claimed-items-making-claim  </a:t>
            </a:r>
            <a:endParaRPr lang="en-US" sz="2400" dirty="0">
              <a:solidFill>
                <a:srgbClr val="161617"/>
              </a:solidFill>
              <a:ea typeface="+mn-lt"/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Claimed Items: Resolving Claims</a:t>
            </a:r>
            <a:br>
              <a:rPr lang="en-US" sz="2400" dirty="0">
                <a:latin typeface="Open Sans"/>
                <a:ea typeface="Open Sans"/>
                <a:cs typeface="Open Sans"/>
              </a:rPr>
            </a:br>
            <a:r>
              <a:rPr lang="en-US" sz="2400" dirty="0">
                <a:ea typeface="+mn-lt"/>
                <a:cs typeface="+mn-lt"/>
              </a:rPr>
              <a:t>https://www.ccslib.org/training/claimed-items-resolving-claims 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43990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044" y="875488"/>
            <a:ext cx="3850235" cy="4621545"/>
          </a:xfrm>
        </p:spPr>
        <p:txBody>
          <a:bodyPr>
            <a:normAutofit/>
          </a:bodyPr>
          <a:lstStyle/>
          <a:p>
            <a:r>
              <a:rPr lang="en-US" sz="3200" dirty="0">
                <a:ea typeface="+mj-lt"/>
                <a:cs typeface="+mj-lt"/>
              </a:rPr>
              <a:t>September Library Card Sign-Up Month Wrap Up</a:t>
            </a:r>
            <a:endParaRPr lang="en-US" sz="3200" dirty="0"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913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Verdana"/>
              </a:rPr>
              <a:t> CCS Updates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61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778" y="2323593"/>
            <a:ext cx="11616320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200" dirty="0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How did your library promote September Library Card Sign-Up Month? </a:t>
            </a:r>
            <a:endParaRPr lang="en-US" sz="3200">
              <a:latin typeface="Open Sans"/>
              <a:ea typeface="Open Sans"/>
              <a:cs typeface="Open Sans"/>
            </a:endParaRPr>
          </a:p>
          <a:p>
            <a:pPr marL="457200" indent="-457200"/>
            <a:endParaRPr lang="en-US" sz="3200" dirty="0">
              <a:solidFill>
                <a:srgbClr val="000000"/>
              </a:solidFill>
              <a:latin typeface="Open Sans"/>
              <a:ea typeface="Calibri"/>
              <a:cs typeface="Calibri"/>
            </a:endParaRPr>
          </a:p>
          <a:p>
            <a:pPr marL="457200" indent="-457200"/>
            <a:r>
              <a:rPr lang="en-US" sz="3200" dirty="0">
                <a:solidFill>
                  <a:srgbClr val="000000"/>
                </a:solidFill>
                <a:latin typeface="Open Sans"/>
                <a:ea typeface="Calibri"/>
                <a:cs typeface="Calibri"/>
              </a:rPr>
              <a:t>Ideas for next year?</a:t>
            </a:r>
            <a:endParaRPr lang="en-US" sz="3200" dirty="0">
              <a:latin typeface="Open Sans"/>
              <a:ea typeface="Calibri"/>
              <a:cs typeface="Calibri"/>
            </a:endParaRPr>
          </a:p>
          <a:p>
            <a:pPr marL="0" indent="0">
              <a:buNone/>
            </a:pPr>
            <a:endParaRPr lang="en-US" b="1">
              <a:solidFill>
                <a:srgbClr val="156082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Library Card Sign-Up Month</a:t>
            </a:r>
          </a:p>
        </p:txBody>
      </p:sp>
      <p:pic>
        <p:nvPicPr>
          <p:cNvPr id="2" name="Graphic 1" descr="Credit card with solid fill">
            <a:hlinkClick r:id="rId3"/>
            <a:extLst>
              <a:ext uri="{FF2B5EF4-FFF2-40B4-BE49-F238E27FC236}">
                <a16:creationId xmlns:a16="http://schemas.microsoft.com/office/drawing/2014/main" id="{D26592F4-E129-2AAD-CB0D-1A82F7BBE2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85554" y="54451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210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6635" y="1119903"/>
            <a:ext cx="3600399" cy="4621545"/>
          </a:xfrm>
        </p:spPr>
        <p:txBody>
          <a:bodyPr>
            <a:normAutofit/>
          </a:bodyPr>
          <a:lstStyle/>
          <a:p>
            <a:r>
              <a:rPr lang="en-US" sz="3600" dirty="0">
                <a:ea typeface="+mj-lt"/>
                <a:cs typeface="+mj-lt"/>
              </a:rPr>
              <a:t>Library News</a:t>
            </a:r>
            <a:endParaRPr lang="en-US" sz="3600" dirty="0"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18310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abinet with drawers on top of it&#10;&#10;Description automatically generated">
            <a:extLst>
              <a:ext uri="{FF2B5EF4-FFF2-40B4-BE49-F238E27FC236}">
                <a16:creationId xmlns:a16="http://schemas.microsoft.com/office/drawing/2014/main" id="{1633A7F1-B851-8874-0629-D69C6C2BD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0787" y="359765"/>
            <a:ext cx="4110427" cy="55513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7867EA-855B-36A4-72A9-974ED33CAF23}"/>
              </a:ext>
            </a:extLst>
          </p:cNvPr>
          <p:cNvSpPr txBox="1"/>
          <p:nvPr/>
        </p:nvSpPr>
        <p:spPr>
          <a:xfrm>
            <a:off x="3460415" y="6055768"/>
            <a:ext cx="528289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ea typeface="Open Sans"/>
                <a:cs typeface="Open Sans"/>
              </a:rPr>
              <a:t>Zion-Benton Public Library's seed library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8097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401554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2723331"/>
            <a:ext cx="11630697" cy="31288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3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Name, library, your role at the library</a:t>
            </a:r>
            <a:endParaRPr lang="en-US" dirty="0"/>
          </a:p>
          <a:p>
            <a:pPr marL="457200" indent="-457200"/>
            <a:r>
              <a:rPr lang="en-US" sz="3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(Optional) Book/movie/podcast/tv show/audiobook/ album you’ve enjoyed recently</a:t>
            </a:r>
            <a:endParaRPr lang="en-US" dirty="0"/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322134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Merging Patrons</a:t>
            </a:r>
          </a:p>
        </p:txBody>
      </p:sp>
    </p:spTree>
    <p:extLst>
      <p:ext uri="{BB962C8B-B14F-4D97-AF65-F5344CB8AC3E}">
        <p14:creationId xmlns:p14="http://schemas.microsoft.com/office/powerpoint/2010/main" val="2435870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2400" dirty="0">
                <a:latin typeface="Open Sans"/>
                <a:ea typeface="Open Sans"/>
                <a:cs typeface="Open Sans"/>
              </a:rPr>
              <a:t>CCS identifies patron records with </a:t>
            </a:r>
            <a:r>
              <a:rPr lang="en-US" sz="2400" b="1" dirty="0">
                <a:solidFill>
                  <a:srgbClr val="025283"/>
                </a:solidFill>
                <a:latin typeface="Open Sans"/>
                <a:ea typeface="Open Sans"/>
                <a:cs typeface="Open Sans"/>
              </a:rPr>
              <a:t>duplicate barcodes</a:t>
            </a:r>
            <a:r>
              <a:rPr lang="en-US" sz="2400" dirty="0">
                <a:latin typeface="Open Sans"/>
                <a:ea typeface="Open Sans"/>
                <a:cs typeface="Open Sans"/>
              </a:rPr>
              <a:t> and run auto-merges in cycles</a:t>
            </a:r>
            <a:endParaRPr lang="en-US" sz="2400" dirty="0"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1200" dirty="0">
                <a:ea typeface="Open Sans"/>
                <a:cs typeface="Open Sans"/>
              </a:rPr>
              <a:t>   </a:t>
            </a:r>
          </a:p>
          <a:p>
            <a:pPr marL="457200" indent="-457200"/>
            <a:r>
              <a:rPr lang="en-US" sz="2400" dirty="0">
                <a:ea typeface="Open Sans"/>
                <a:cs typeface="Open Sans"/>
              </a:rPr>
              <a:t>If records do not match on key points, will </a:t>
            </a:r>
            <a:r>
              <a:rPr lang="en-US" sz="2400" b="1" dirty="0">
                <a:solidFill>
                  <a:srgbClr val="025283"/>
                </a:solidFill>
                <a:ea typeface="Open Sans"/>
                <a:cs typeface="Open Sans"/>
              </a:rPr>
              <a:t>exclude from merge</a:t>
            </a:r>
            <a:r>
              <a:rPr lang="en-US" sz="2400" dirty="0">
                <a:ea typeface="Open Sans"/>
                <a:cs typeface="Open Sans"/>
              </a:rPr>
              <a:t>. Reasons for exclusion include: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>
                <a:ea typeface="Open Sans"/>
                <a:cs typeface="Open Sans"/>
              </a:rPr>
              <a:t>Last name does not match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>
                <a:ea typeface="Open Sans"/>
                <a:cs typeface="Open Sans"/>
              </a:rPr>
              <a:t>First name does not match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>
                <a:ea typeface="Open Sans"/>
                <a:cs typeface="Open Sans"/>
              </a:rPr>
              <a:t>City does not match 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000" dirty="0">
                <a:ea typeface="Open Sans"/>
                <a:cs typeface="Open Sans"/>
              </a:rPr>
              <a:t>Street number does not match</a:t>
            </a:r>
          </a:p>
          <a:p>
            <a:pPr marL="457200" lvl="1" indent="0">
              <a:buNone/>
            </a:pPr>
            <a:r>
              <a:rPr lang="en-US" sz="1200" dirty="0">
                <a:ea typeface="Open Sans"/>
                <a:cs typeface="Open Sans"/>
              </a:rPr>
              <a:t>  </a:t>
            </a:r>
          </a:p>
          <a:p>
            <a:r>
              <a:rPr lang="en-US" sz="2400" dirty="0">
                <a:ea typeface="Open Sans"/>
                <a:cs typeface="Open Sans"/>
              </a:rPr>
              <a:t>CCS staff will </a:t>
            </a:r>
            <a:r>
              <a:rPr lang="en-US" sz="2400" b="1" dirty="0">
                <a:solidFill>
                  <a:srgbClr val="025283"/>
                </a:solidFill>
                <a:ea typeface="Open Sans"/>
                <a:cs typeface="Open Sans"/>
              </a:rPr>
              <a:t>manually review</a:t>
            </a:r>
            <a:r>
              <a:rPr lang="en-US" sz="2400" dirty="0">
                <a:ea typeface="Open Sans"/>
                <a:cs typeface="Open Sans"/>
              </a:rPr>
              <a:t> and (if appropriate) merge excluded records</a:t>
            </a: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Post-Migration Merging</a:t>
            </a:r>
          </a:p>
        </p:txBody>
      </p:sp>
    </p:spTree>
    <p:extLst>
      <p:ext uri="{BB962C8B-B14F-4D97-AF65-F5344CB8AC3E}">
        <p14:creationId xmlns:p14="http://schemas.microsoft.com/office/powerpoint/2010/main" val="3574460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Staff will encounter patron records with </a:t>
            </a:r>
            <a:r>
              <a:rPr lang="en-US" sz="2400" b="1" dirty="0">
                <a:solidFill>
                  <a:srgbClr val="025283"/>
                </a:solidFill>
                <a:latin typeface="Open Sans"/>
                <a:ea typeface="Open Sans"/>
                <a:cs typeface="Open Sans"/>
              </a:rPr>
              <a:t>duplicate barcodes</a:t>
            </a:r>
            <a:r>
              <a:rPr lang="en-US" sz="2400" b="1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during merge project</a:t>
            </a:r>
            <a:endParaRPr lang="en-US" sz="2400" dirty="0">
              <a:ea typeface="Open Sans"/>
              <a:cs typeface="Open Sans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457200" indent="-457200"/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If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 comfortable, staff may merge duplicate patron records if you encounter them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457200" indent="-457200"/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In addition to the barcode, continue to use the </a:t>
            </a:r>
            <a:r>
              <a:rPr lang="en-US" sz="2400" b="1" dirty="0">
                <a:solidFill>
                  <a:srgbClr val="025283"/>
                </a:solidFill>
                <a:ea typeface="+mn-lt"/>
                <a:cs typeface="+mn-lt"/>
              </a:rPr>
              <a:t>general merge criteri</a:t>
            </a:r>
            <a:r>
              <a:rPr lang="en-US" sz="2400" b="1" dirty="0">
                <a:solidFill>
                  <a:srgbClr val="000000"/>
                </a:solidFill>
                <a:ea typeface="+mn-lt"/>
                <a:cs typeface="+mn-lt"/>
              </a:rPr>
              <a:t>a</a:t>
            </a: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 for determining if the record should be merged (ex/ address should still match)</a:t>
            </a:r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Post-Migration Merging</a:t>
            </a:r>
          </a:p>
        </p:txBody>
      </p:sp>
    </p:spTree>
    <p:extLst>
      <p:ext uri="{BB962C8B-B14F-4D97-AF65-F5344CB8AC3E}">
        <p14:creationId xmlns:p14="http://schemas.microsoft.com/office/powerpoint/2010/main" val="1019052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General Patron Record Merges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7D792B-CEFC-2D2D-33D8-9C243B61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What if it appears to be the same person with two different barcodes? </a:t>
            </a:r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r>
              <a:rPr lang="en-US" sz="2400" dirty="0">
                <a:solidFill>
                  <a:srgbClr val="000000"/>
                </a:solidFill>
                <a:ea typeface="Open Sans"/>
                <a:cs typeface="Open Sans"/>
              </a:rPr>
              <a:t>Can the patron confirm their record information? (Example: former address)</a:t>
            </a:r>
          </a:p>
          <a:p>
            <a:r>
              <a:rPr lang="en-US" sz="2400" dirty="0">
                <a:solidFill>
                  <a:srgbClr val="000000"/>
                </a:solidFill>
                <a:ea typeface="Open Sans"/>
                <a:cs typeface="Open Sans"/>
              </a:rPr>
              <a:t>Do other fields like birthdate match?</a:t>
            </a:r>
          </a:p>
          <a:p>
            <a:r>
              <a:rPr lang="en-US" sz="2400" dirty="0">
                <a:solidFill>
                  <a:srgbClr val="000000"/>
                </a:solidFill>
                <a:ea typeface="Open Sans"/>
                <a:cs typeface="Open Sans"/>
              </a:rPr>
              <a:t>Are there any relevant notes or blocks?</a:t>
            </a:r>
          </a:p>
          <a:p>
            <a:pPr marL="457200" indent="-457200"/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1292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General Patron Record Merges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7D792B-CEFC-2D2D-33D8-9C243B61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1998806"/>
            <a:ext cx="11616320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What if it appears to be the same person with two different barcodes? </a:t>
            </a:r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r>
              <a:rPr lang="en-US" sz="2400" dirty="0">
                <a:solidFill>
                  <a:srgbClr val="000000"/>
                </a:solidFill>
                <a:ea typeface="Open Sans"/>
                <a:cs typeface="Open Sans"/>
              </a:rPr>
              <a:t>Can the patron confirm their record information? (Example: former address)</a:t>
            </a:r>
          </a:p>
          <a:p>
            <a:r>
              <a:rPr lang="en-US" sz="2400" dirty="0">
                <a:solidFill>
                  <a:srgbClr val="000000"/>
                </a:solidFill>
                <a:ea typeface="Open Sans"/>
                <a:cs typeface="Open Sans"/>
              </a:rPr>
              <a:t>Do other fields like email and birthdate match?</a:t>
            </a:r>
          </a:p>
          <a:p>
            <a:pPr marL="457200" indent="-457200"/>
            <a:endParaRPr lang="en-US" sz="2400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rgbClr val="156082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ea typeface="Open Sans"/>
                <a:cs typeface="Open Sans"/>
              </a:rPr>
              <a:t>What if the patron is not there to verify their information...</a:t>
            </a:r>
          </a:p>
        </p:txBody>
      </p:sp>
    </p:spTree>
    <p:extLst>
      <p:ext uri="{BB962C8B-B14F-4D97-AF65-F5344CB8AC3E}">
        <p14:creationId xmlns:p14="http://schemas.microsoft.com/office/powerpoint/2010/main" val="2139463283"/>
      </p:ext>
    </p:extLst>
  </p:cSld>
  <p:clrMapOvr>
    <a:masterClrMapping/>
  </p:clrMapOvr>
</p:sld>
</file>

<file path=ppt/theme/theme1.xml><?xml version="1.0" encoding="utf-8"?>
<a:theme xmlns:a="http://schemas.openxmlformats.org/drawingml/2006/main" name="CCS-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-Theme" id="{D8B29484-AAF0-4EFE-B5FA-BD93817055CD}" vid="{BD5692A5-0219-43EB-AB0A-279E88752A3F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7" ma:contentTypeDescription="Create a new document." ma:contentTypeScope="" ma:versionID="d6aa112e4e2705f901ac7d76e5052394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6188c67fff606ddabb508279d90f8721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a66db-708c-4f1a-b3bc-bbce3a8f22fd}" ma:internalName="TaxCatchAll" ma:showField="CatchAllData" ma:web="49174984-12fa-4a24-9ef6-8a7dc6c2db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fb2b99-be89-4f45-b37c-be1ef0c04955">
      <Terms xmlns="http://schemas.microsoft.com/office/infopath/2007/PartnerControls"/>
    </lcf76f155ced4ddcb4097134ff3c332f>
    <TaxCatchAll xmlns="49174984-12fa-4a24-9ef6-8a7dc6c2db7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E2DFB2-47B3-4E75-9F09-B2AF71D713A7}">
  <ds:schemaRefs>
    <ds:schemaRef ds:uri="04fb2b99-be89-4f45-b37c-be1ef0c04955"/>
    <ds:schemaRef ds:uri="49174984-12fa-4a24-9ef6-8a7dc6c2db7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525EBBD-6858-404E-BAC7-C85B6E8B1C73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04fb2b99-be89-4f45-b37c-be1ef0c04955"/>
    <ds:schemaRef ds:uri="http://schemas.openxmlformats.org/package/2006/metadata/core-properties"/>
    <ds:schemaRef ds:uri="49174984-12fa-4a24-9ef6-8a7dc6c2db7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4D23F75-D4B2-4ADA-A2A6-890C1C828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CCS-Theme</Template>
  <TotalTime>1</TotalTime>
  <Words>790</Words>
  <Application>Microsoft Office PowerPoint</Application>
  <PresentationFormat>Widescreen</PresentationFormat>
  <Paragraphs>138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Arial,Sans-Serif</vt:lpstr>
      <vt:lpstr>Calibri</vt:lpstr>
      <vt:lpstr>Courier New</vt:lpstr>
      <vt:lpstr>Open Sans</vt:lpstr>
      <vt:lpstr>Verdana</vt:lpstr>
      <vt:lpstr>CCS-Theme</vt:lpstr>
      <vt:lpstr>1_Office Theme</vt:lpstr>
      <vt:lpstr>2_Office Theme</vt:lpstr>
      <vt:lpstr>Circulation Technical Group</vt:lpstr>
      <vt:lpstr> CCS Updates</vt:lpstr>
      <vt:lpstr>Introductions</vt:lpstr>
      <vt:lpstr>Introductions</vt:lpstr>
      <vt:lpstr>Merging Patrons</vt:lpstr>
      <vt:lpstr>Post-Migration Merging</vt:lpstr>
      <vt:lpstr>Post-Migration Merging</vt:lpstr>
      <vt:lpstr>General Patron Record Merges</vt:lpstr>
      <vt:lpstr>General Patron Record Merges</vt:lpstr>
      <vt:lpstr>General Patron Record Merges</vt:lpstr>
      <vt:lpstr>General Patron Record Merges</vt:lpstr>
      <vt:lpstr>If there are any doubts...</vt:lpstr>
      <vt:lpstr>Patron Record Merge Review</vt:lpstr>
      <vt:lpstr>Claims Review</vt:lpstr>
      <vt:lpstr>Making a Claim</vt:lpstr>
      <vt:lpstr>CCS Policies on Claims Returned</vt:lpstr>
      <vt:lpstr>Resolving Claims</vt:lpstr>
      <vt:lpstr>Claims Returned Resources</vt:lpstr>
      <vt:lpstr>September Library Card Sign-Up Month Wrap Up</vt:lpstr>
      <vt:lpstr>Library Card Sign-Up Month</vt:lpstr>
      <vt:lpstr>Library News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Weiss</dc:creator>
  <cp:lastModifiedBy>Mieko Landers</cp:lastModifiedBy>
  <cp:revision>621</cp:revision>
  <dcterms:created xsi:type="dcterms:W3CDTF">2022-04-25T17:57:04Z</dcterms:created>
  <dcterms:modified xsi:type="dcterms:W3CDTF">2024-10-16T14:55:54Z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  <property fmtid="{D5CDD505-2E9C-101B-9397-08002B2CF9AE}" pid="3" name="MediaServiceImageTags">
    <vt:lpwstr/>
  </property>
</Properties>
</file>