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4" r:id="rId6"/>
  </p:sldMasterIdLst>
  <p:notesMasterIdLst>
    <p:notesMasterId r:id="rId28"/>
  </p:notesMasterIdLst>
  <p:sldIdLst>
    <p:sldId id="256" r:id="rId7"/>
    <p:sldId id="261" r:id="rId8"/>
    <p:sldId id="332" r:id="rId9"/>
    <p:sldId id="345" r:id="rId10"/>
    <p:sldId id="346" r:id="rId11"/>
    <p:sldId id="347" r:id="rId12"/>
    <p:sldId id="348" r:id="rId13"/>
    <p:sldId id="324" r:id="rId14"/>
    <p:sldId id="330" r:id="rId15"/>
    <p:sldId id="343" r:id="rId16"/>
    <p:sldId id="344" r:id="rId17"/>
    <p:sldId id="325" r:id="rId18"/>
    <p:sldId id="341" r:id="rId19"/>
    <p:sldId id="336" r:id="rId20"/>
    <p:sldId id="338" r:id="rId21"/>
    <p:sldId id="339" r:id="rId22"/>
    <p:sldId id="340" r:id="rId23"/>
    <p:sldId id="335" r:id="rId24"/>
    <p:sldId id="331" r:id="rId25"/>
    <p:sldId id="33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83"/>
    <a:srgbClr val="F79421"/>
    <a:srgbClr val="89C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5B71D-29BF-4268-8EC5-2A103DF6B7D3}" v="2" dt="2025-06-26T14:03:37.279"/>
    <p1510:client id="{846B7CBB-6C16-586D-6471-30B8F6F32D39}" v="5" dt="2025-06-26T20:30:18.283"/>
    <p1510:client id="{EA7D8CD4-CFBC-3574-4F69-0421F8813B1B}" v="99" dt="2025-06-25T18:22:44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320E-4403-4B3E-A14E-D6C85ABCCDC2}" type="datetimeFigureOut"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0AA3-0073-48C7-9C8A-7A4D8997B0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D6B83-80B5-7369-5754-B5A51F64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7206-AD47-9390-F56B-F31987DDB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29899-5B72-D47D-8F02-763A722CA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ECA2-4BFD-26B7-0B57-64BB174E1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3E387-1B94-515A-6809-C3679077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BFCC8-E2FB-E9C8-F633-ED0C74744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072EB-E0FF-8D29-9A22-A7B9131B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993C-C3A2-9DD9-28E8-F0C227058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3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6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C20B0-3726-C483-75CA-A95158C5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4B59E-F209-1739-BAB1-A665A7E7B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163753-ED74-8824-A8E8-7907AD44E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C28BD-FA86-901C-A53C-FE748649F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4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359D-9392-4D7F-8D1C-D688C1C2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99151-AFFE-B691-0469-5F074C2C4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8B7ED-12E1-A651-1ACC-585475BB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CABDC-A6E3-8766-D78F-86DE9A986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8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1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1BB73-1BFC-129E-4428-600E4331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47609-2EE3-247A-D722-029ADD4B8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9929E-9DFF-BD1D-F97A-B5E526045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5D2AA-469E-13D4-6183-F48C60373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952E2-F96F-5968-C5FA-6D86E43E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AEE73-4823-EA03-7E96-F25666DC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D80D5-85FF-5AAD-7437-FD3FD9034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B3D39-6C7E-082E-6A0D-F5E2AA9A4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05B8-1002-11F2-5320-E6FCF143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6A014-64F1-7B8E-D15B-2A729756F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593F0-00E1-A259-ACEC-344CD2637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C8AC4-E19C-9699-CF8A-3EB48168C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896F-E54D-603F-5102-3E3CD0E3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9BBC6-C498-86B7-1D9F-604B20854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79E65-A3B4-20CE-A3AA-79D3A231A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6AE63-A935-29E3-0DA0-D55674D0E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2F3C-374D-7080-623F-0F7B5A15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82DED-A1EE-CC6A-C4AA-6B9DDFED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D1CD8-E6DE-685F-F4C8-A7A3C54AA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FC0F-154E-0241-BA4C-D750BDC6D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0AA3-0073-48C7-9C8A-7A4D8997B0F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-5542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0252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89C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89C4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11084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ECA54E"/>
              </a:gs>
              <a:gs pos="100000">
                <a:srgbClr val="DE831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DE831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E831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DE8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  <a:solidFill>
            <a:srgbClr val="DE8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DE8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964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1825625"/>
            <a:ext cx="59648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5B4F1-C627-4F07-A51D-599B99E2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9284"/>
            <a:ext cx="5964865" cy="366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73D0E-345F-476D-9A0F-197491ED3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7137" y="2509283"/>
            <a:ext cx="5964866" cy="3667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35D78-B9E0-4D53-A31F-A12C3A5F3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0" y="1842977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33B8FC-8197-415E-9694-740AC66228C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7135" y="1843640"/>
            <a:ext cx="5964865" cy="496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5EBF62-AB06-4E98-8DCD-0F99E90F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93F052-DED8-4351-87D3-F9CC3DF0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F69F3-B4EC-4750-B453-B00EEC808ADD}"/>
              </a:ext>
            </a:extLst>
          </p:cNvPr>
          <p:cNvSpPr/>
          <p:nvPr/>
        </p:nvSpPr>
        <p:spPr>
          <a:xfrm>
            <a:off x="11084" y="4043362"/>
            <a:ext cx="12197542" cy="281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89C43A"/>
              </a:gs>
              <a:gs pos="100000">
                <a:srgbClr val="4A6B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040CC-E185-4DAF-AE48-3922CBD3C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b"/>
          <a:lstStyle>
            <a:lvl1pPr algn="l">
              <a:defRPr sz="6000" b="1">
                <a:solidFill>
                  <a:srgbClr val="89C4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FE54F-ED64-4991-B2BA-9279B316C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4" y="2387600"/>
            <a:ext cx="1218091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Name</a:t>
            </a:r>
          </a:p>
          <a:p>
            <a:r>
              <a:rPr lang="en-US"/>
              <a:t>Date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6F85F0-5F99-4859-BBEF-E40BD5E9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rgbClr val="E4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110FC6-81FC-462C-920E-0716E376B68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66ED-2092-470E-9C5A-CC3D75901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880" y="875488"/>
            <a:ext cx="4687186" cy="46215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Name of Section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E5E032-E681-4AAB-B7B7-27B1F44D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DA7F5F-B192-4CBD-8560-25F43B9BA894}"/>
              </a:ext>
            </a:extLst>
          </p:cNvPr>
          <p:cNvSpPr/>
          <p:nvPr/>
        </p:nvSpPr>
        <p:spPr>
          <a:xfrm>
            <a:off x="0" y="6485860"/>
            <a:ext cx="12192000" cy="372140"/>
          </a:xfrm>
          <a:prstGeom prst="rect">
            <a:avLst/>
          </a:prstGeom>
          <a:solidFill>
            <a:srgbClr val="89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5601F-B2A7-410E-8FB1-0E5750126F31}"/>
              </a:ext>
            </a:extLst>
          </p:cNvPr>
          <p:cNvSpPr/>
          <p:nvPr/>
        </p:nvSpPr>
        <p:spPr>
          <a:xfrm>
            <a:off x="0" y="-1"/>
            <a:ext cx="121920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2938B-B634-44FB-AFF9-3343BBA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89C43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FC3-FB90-4990-87B2-DCC4140D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FBED56-3E37-43F9-B140-DA2F8269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8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064F5-51FD-4F58-BC42-66C831D0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49B-851D-4F4D-9733-A3C8640C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7C3F8E-5DFC-4A19-A695-0F8055FB2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27" y="6513524"/>
            <a:ext cx="552892" cy="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EC6E-2B39-4BD1-878E-9EAC5977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61" y="0"/>
            <a:ext cx="11805139" cy="2387600"/>
          </a:xfrm>
        </p:spPr>
        <p:txBody>
          <a:bodyPr>
            <a:normAutofit/>
          </a:bodyPr>
          <a:lstStyle/>
          <a:p>
            <a:r>
              <a:rPr lang="en-US" sz="4800">
                <a:ea typeface="Verdana"/>
              </a:rPr>
              <a:t>PAS Technical Group</a:t>
            </a:r>
            <a:endParaRPr lang="en-US">
              <a:ea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AA3F2-EB2A-4812-9B95-7F38E4DC4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22" y="2387600"/>
            <a:ext cx="1180577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Open Sans"/>
                <a:cs typeface="Open Sans"/>
              </a:rPr>
              <a:t>June 26,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704F7-EF14-2C37-686C-2BC9BCD6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244C-31A5-0631-5CD6-39C042DD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End of Term Due Dates</a:t>
            </a:r>
          </a:p>
        </p:txBody>
      </p:sp>
    </p:spTree>
    <p:extLst>
      <p:ext uri="{BB962C8B-B14F-4D97-AF65-F5344CB8AC3E}">
        <p14:creationId xmlns:p14="http://schemas.microsoft.com/office/powerpoint/2010/main" val="275226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A72E6-88BB-5CAB-3ECF-E5B585CF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F8E7-13EA-90D7-5DC8-7C380BC0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End of Term 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BC74-A3EA-9B79-6B93-737AF677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753" y="2521527"/>
            <a:ext cx="10242790" cy="3200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sz="4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457200" lvl="1" indent="0">
              <a:buNone/>
            </a:pPr>
            <a:endParaRPr lang="en-US" sz="4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endParaRPr lang="en-US" sz="4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8CF4C-E005-8ED4-5FEA-21EA55E7537A}"/>
              </a:ext>
            </a:extLst>
          </p:cNvPr>
          <p:cNvSpPr txBox="1"/>
          <p:nvPr/>
        </p:nvSpPr>
        <p:spPr>
          <a:xfrm>
            <a:off x="540634" y="2100156"/>
            <a:ext cx="10783723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ea typeface="Open Sans"/>
                <a:cs typeface="Open Sans"/>
              </a:rPr>
              <a:t>Option for school or teacher cards if </a:t>
            </a:r>
            <a:r>
              <a:rPr lang="en-US" sz="3200" b="1">
                <a:solidFill>
                  <a:srgbClr val="025283"/>
                </a:solidFill>
                <a:latin typeface="Calibri"/>
                <a:ea typeface="Open Sans"/>
                <a:cs typeface="Open Sans"/>
              </a:rPr>
              <a:t>valid only during school year</a:t>
            </a:r>
            <a:endParaRPr lang="en-US" b="1">
              <a:solidFill>
                <a:srgbClr val="025283"/>
              </a:solidFill>
              <a:ea typeface="Open Sans"/>
              <a:cs typeface="Open Sans"/>
            </a:endParaRPr>
          </a:p>
          <a:p>
            <a:endParaRPr lang="en-US" sz="3200">
              <a:latin typeface="Calibri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ea typeface="Open Sans"/>
                <a:cs typeface="Open Sans"/>
              </a:rPr>
              <a:t>Uses </a:t>
            </a:r>
            <a:r>
              <a:rPr lang="en-US" sz="3200" b="1">
                <a:solidFill>
                  <a:srgbClr val="025283"/>
                </a:solidFill>
                <a:latin typeface="Calibri"/>
                <a:ea typeface="Open Sans"/>
                <a:cs typeface="Open Sans"/>
              </a:rPr>
              <a:t>patron code</a:t>
            </a:r>
            <a:r>
              <a:rPr lang="en-US" sz="3200">
                <a:latin typeface="Calibri"/>
                <a:ea typeface="Open Sans"/>
                <a:cs typeface="Open Sans"/>
              </a:rPr>
              <a:t> to set hard due date at end of school year (ex/ ALK Educational, PRK Teacher)</a:t>
            </a:r>
          </a:p>
          <a:p>
            <a:endParaRPr lang="en-US" sz="3200">
              <a:latin typeface="Calibri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ea typeface="Open Sans"/>
                <a:cs typeface="Open Sans"/>
              </a:rPr>
              <a:t>Checkouts will </a:t>
            </a:r>
            <a:r>
              <a:rPr lang="en-US" sz="3200" b="1">
                <a:solidFill>
                  <a:srgbClr val="025283"/>
                </a:solidFill>
                <a:latin typeface="Calibri"/>
                <a:ea typeface="Open Sans"/>
                <a:cs typeface="Open Sans"/>
              </a:rPr>
              <a:t>not exceed end of term date</a:t>
            </a:r>
            <a:r>
              <a:rPr lang="en-US" sz="3200">
                <a:latin typeface="Calibri"/>
                <a:ea typeface="Open Sans"/>
                <a:cs typeface="Open Sans"/>
              </a:rPr>
              <a:t>; option to automatically reset once past end of term date</a:t>
            </a:r>
          </a:p>
        </p:txBody>
      </p:sp>
    </p:spTree>
    <p:extLst>
      <p:ext uri="{BB962C8B-B14F-4D97-AF65-F5344CB8AC3E}">
        <p14:creationId xmlns:p14="http://schemas.microsoft.com/office/powerpoint/2010/main" val="254718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Web Reports Highlights</a:t>
            </a:r>
          </a:p>
        </p:txBody>
      </p:sp>
    </p:spTree>
    <p:extLst>
      <p:ext uri="{BB962C8B-B14F-4D97-AF65-F5344CB8AC3E}">
        <p14:creationId xmlns:p14="http://schemas.microsoft.com/office/powerpoint/2010/main" val="32415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CC0FF-57B1-1C3E-2804-3635B2957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33DB-5097-3FD9-493F-5A56FC7B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Library Idea Exchange</a:t>
            </a:r>
          </a:p>
        </p:txBody>
      </p:sp>
    </p:spTree>
    <p:extLst>
      <p:ext uri="{BB962C8B-B14F-4D97-AF65-F5344CB8AC3E}">
        <p14:creationId xmlns:p14="http://schemas.microsoft.com/office/powerpoint/2010/main" val="144663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balloons and a tv&#10;&#10;AI-generated content may be incorrect.">
            <a:extLst>
              <a:ext uri="{FF2B5EF4-FFF2-40B4-BE49-F238E27FC236}">
                <a16:creationId xmlns:a16="http://schemas.microsoft.com/office/drawing/2014/main" id="{F2ABCCA8-FB34-C6D6-FE51-4EB27596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0" y="117390"/>
            <a:ext cx="6417275" cy="4812956"/>
          </a:xfrm>
          <a:prstGeom prst="rect">
            <a:avLst/>
          </a:prstGeom>
        </p:spPr>
      </p:pic>
      <p:pic>
        <p:nvPicPr>
          <p:cNvPr id="5" name="Picture 4" descr="A group of people standing around a table with food&#10;&#10;AI-generated content may be incorrect.">
            <a:extLst>
              <a:ext uri="{FF2B5EF4-FFF2-40B4-BE49-F238E27FC236}">
                <a16:creationId xmlns:a16="http://schemas.microsoft.com/office/drawing/2014/main" id="{0DE75C0D-2D74-9952-7B65-3FC3C250B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/>
          <a:stretch>
            <a:fillRect/>
          </a:stretch>
        </p:blipFill>
        <p:spPr>
          <a:xfrm>
            <a:off x="6737270" y="1532238"/>
            <a:ext cx="5269380" cy="4670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F1404-C93F-A970-83A3-B974DA1EB257}"/>
              </a:ext>
            </a:extLst>
          </p:cNvPr>
          <p:cNvSpPr txBox="1"/>
          <p:nvPr/>
        </p:nvSpPr>
        <p:spPr>
          <a:xfrm>
            <a:off x="741405" y="5354255"/>
            <a:ext cx="5354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Algonquin Area Public Library</a:t>
            </a:r>
            <a:br>
              <a:rPr lang="en-US" sz="2400" b="1"/>
            </a:br>
            <a:r>
              <a:rPr lang="en-US" sz="2400" b="1"/>
              <a:t>Retirement Fair</a:t>
            </a:r>
          </a:p>
        </p:txBody>
      </p:sp>
    </p:spTree>
    <p:extLst>
      <p:ext uri="{BB962C8B-B14F-4D97-AF65-F5344CB8AC3E}">
        <p14:creationId xmlns:p14="http://schemas.microsoft.com/office/powerpoint/2010/main" val="223670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7532ED87-2272-20DC-360D-3E1677064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3"/>
          <a:stretch>
            <a:fillRect/>
          </a:stretch>
        </p:blipFill>
        <p:spPr>
          <a:xfrm>
            <a:off x="1363362" y="494271"/>
            <a:ext cx="9144000" cy="53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1183-25C4-C826-0EA7-A13294FA0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2BCEDD7E-3C25-7997-D19B-383F26273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234779"/>
            <a:ext cx="6046573" cy="4534930"/>
          </a:xfrm>
          <a:prstGeom prst="rect">
            <a:avLst/>
          </a:prstGeom>
        </p:spPr>
      </p:pic>
      <p:pic>
        <p:nvPicPr>
          <p:cNvPr id="4" name="Picture 3" descr="Baskets of food and other items on a table&#10;&#10;AI-generated content may be incorrect.">
            <a:extLst>
              <a:ext uri="{FF2B5EF4-FFF2-40B4-BE49-F238E27FC236}">
                <a16:creationId xmlns:a16="http://schemas.microsoft.com/office/drawing/2014/main" id="{9DF8AA59-8356-805A-DF9B-668F2CA04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" y="2100649"/>
            <a:ext cx="5684107" cy="4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E7D7-3344-DBB5-431A-B732B479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splay case with toys in it&#10;&#10;AI-generated content may be incorrect.">
            <a:extLst>
              <a:ext uri="{FF2B5EF4-FFF2-40B4-BE49-F238E27FC236}">
                <a16:creationId xmlns:a16="http://schemas.microsoft.com/office/drawing/2014/main" id="{FDE3693F-C7CF-32EA-F340-6546ED65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247134"/>
            <a:ext cx="7117492" cy="5338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E987E-B840-9B1E-76B6-3525DF7E07C5}"/>
              </a:ext>
            </a:extLst>
          </p:cNvPr>
          <p:cNvSpPr txBox="1"/>
          <p:nvPr/>
        </p:nvSpPr>
        <p:spPr>
          <a:xfrm>
            <a:off x="442783" y="5786742"/>
            <a:ext cx="1130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Crystal Lake Public Library – I Spy</a:t>
            </a:r>
          </a:p>
        </p:txBody>
      </p:sp>
    </p:spTree>
    <p:extLst>
      <p:ext uri="{BB962C8B-B14F-4D97-AF65-F5344CB8AC3E}">
        <p14:creationId xmlns:p14="http://schemas.microsoft.com/office/powerpoint/2010/main" val="154228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58002-ADA1-1A8C-F38F-13635653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B285-C25D-3EC0-EC27-EC53F865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Future Planning</a:t>
            </a:r>
          </a:p>
        </p:txBody>
      </p:sp>
    </p:spTree>
    <p:extLst>
      <p:ext uri="{BB962C8B-B14F-4D97-AF65-F5344CB8AC3E}">
        <p14:creationId xmlns:p14="http://schemas.microsoft.com/office/powerpoint/2010/main" val="47303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693" y="2322576"/>
            <a:ext cx="12053455" cy="4147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would you like to see for the PAS Technical Group? </a:t>
            </a:r>
          </a:p>
          <a:p>
            <a:pPr marL="457200" lvl="1" indent="0">
              <a:buNone/>
            </a:pPr>
            <a:endParaRPr lang="en-US" sz="36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3 mins: Think of ideas (both practical and no-limits!)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5 mins: Post ideas to sheets</a:t>
            </a:r>
          </a:p>
          <a:p>
            <a:pPr lvl="1"/>
            <a:r>
              <a:rPr lang="en-US" sz="36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7 mins: “Second” stickers</a:t>
            </a: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48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</a:rPr>
              <a:t> CCS Updates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5066"/>
            <a:ext cx="11846715" cy="46413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do you like about meetings? What can be improved?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Physical or Virtual Space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Meeting Structure</a:t>
            </a:r>
          </a:p>
          <a:p>
            <a:pPr marL="914400" lvl="2" indent="0">
              <a:buNone/>
            </a:pPr>
            <a:endParaRPr lang="en-US" sz="24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kinds of activities would you like to see?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Activities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Guest speakers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Discussions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Continuing Ed topics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Polaris Topics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General Library Topics</a:t>
            </a:r>
          </a:p>
          <a:p>
            <a:pPr marL="1371600" lvl="3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Any other ideas!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0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5066"/>
            <a:ext cx="11846715" cy="46413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do you like about meetings? What can be improved?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Physical or Virtual Space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Meetings sheet</a:t>
            </a:r>
            <a:endParaRPr lang="en-US" sz="24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Meeting Structure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Meetings sheet</a:t>
            </a:r>
          </a:p>
          <a:p>
            <a:pPr marL="914400" lvl="2" indent="0">
              <a:buNone/>
            </a:pPr>
            <a:endParaRPr lang="en-US" sz="24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What kinds of activities would you like to see?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Activities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Activities sheet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Guest speakers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Activities sheet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Discussions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Discussions sheet</a:t>
            </a:r>
          </a:p>
          <a:p>
            <a:pPr lvl="2"/>
            <a:r>
              <a:rPr lang="en-US" sz="24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Continuing Ed topics – </a:t>
            </a:r>
            <a:r>
              <a:rPr lang="en-US" sz="24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Continuing Ed sheet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Polaris Topics</a:t>
            </a:r>
          </a:p>
          <a:p>
            <a:pPr lvl="3"/>
            <a:r>
              <a:rPr lang="en-US" sz="2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General Library Topics</a:t>
            </a:r>
          </a:p>
          <a:p>
            <a:pPr marL="1371600" lvl="3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Any other ideas! – </a:t>
            </a:r>
            <a:r>
              <a:rPr lang="en-US" sz="2800">
                <a:solidFill>
                  <a:srgbClr val="C00000"/>
                </a:solidFill>
                <a:latin typeface="Calibri"/>
                <a:ea typeface="Open Sans"/>
                <a:cs typeface="Calibri"/>
              </a:rPr>
              <a:t>Other sheet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23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44D6C-B77B-BB4A-9B5C-365C7E4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01" y="1973397"/>
            <a:ext cx="11946999" cy="420356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200">
                <a:latin typeface="Calibri"/>
                <a:ea typeface="Open Sans"/>
                <a:cs typeface="Open Sans"/>
              </a:rPr>
              <a:t>Anticipate Governing Board vote at September meeting</a:t>
            </a:r>
            <a:endParaRPr lang="en-US" sz="3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  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Record sets and new discovery layer: won't have solid answer until fall!</a:t>
            </a: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If access to PAC, existing links will continue to open in PAC</a:t>
            </a: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Vega Discover: </a:t>
            </a:r>
            <a:r>
              <a:rPr lang="en-US" sz="2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uses Polaris bib record sets to create Showcases; however, may need to recreate/migrate existing sets into Vega</a:t>
            </a:r>
            <a:endParaRPr lang="en-US" sz="28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pPr lvl="1"/>
            <a:r>
              <a:rPr lang="en-US" sz="2800" err="1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Bibliocore</a:t>
            </a:r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: will need to rebuild using </a:t>
            </a:r>
            <a:r>
              <a:rPr lang="en-US" sz="2800" err="1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Bibliocore's</a:t>
            </a:r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 tools</a:t>
            </a:r>
          </a:p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CCS will work with vendor and libraries on transition</a:t>
            </a:r>
          </a:p>
          <a:p>
            <a:endParaRPr lang="en-US">
              <a:solidFill>
                <a:srgbClr val="000000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D1462-BA4E-979E-A384-0AB3BABD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Updates: Discovery Layer</a:t>
            </a:r>
          </a:p>
        </p:txBody>
      </p:sp>
    </p:spTree>
    <p:extLst>
      <p:ext uri="{BB962C8B-B14F-4D97-AF65-F5344CB8AC3E}">
        <p14:creationId xmlns:p14="http://schemas.microsoft.com/office/powerpoint/2010/main" val="346042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21621-3343-D440-3596-534256AC1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8FC4-F825-243A-A7BB-5E84C41B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01" y="1973397"/>
            <a:ext cx="11946999" cy="42035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>
                <a:latin typeface="Calibri"/>
                <a:ea typeface="Open Sans"/>
                <a:cs typeface="Open Sans"/>
              </a:rPr>
              <a:t>Improved Display Functionality</a:t>
            </a:r>
            <a:endParaRPr lang="en-US" sz="3200">
              <a:latin typeface="Open Sans"/>
              <a:ea typeface="Open Sans"/>
              <a:cs typeface="Open Sans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Temporary shelf locations that automatically revert back at check in</a:t>
            </a:r>
          </a:p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Dated Patron Notes</a:t>
            </a: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Improved patron note field view</a:t>
            </a:r>
            <a:r>
              <a:rPr lang="en-US" sz="2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that tracks creator and a date/time</a:t>
            </a:r>
          </a:p>
          <a:p>
            <a:pPr marL="457200" lvl="1" indent="0">
              <a:buNone/>
            </a:pPr>
            <a:endParaRPr lang="en-US" sz="28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r>
              <a:rPr lang="en-US" sz="32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Improved Exact Searching in Leap</a:t>
            </a: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Allows search to ignore initial articles if typed in the search string</a:t>
            </a:r>
            <a:endParaRPr lang="en-US" sz="28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  </a:t>
            </a:r>
          </a:p>
          <a:p>
            <a:endParaRPr lang="en-US" sz="32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endParaRPr lang="en-US">
              <a:solidFill>
                <a:srgbClr val="000000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A52B58-1F9D-E373-87D0-A4A57E1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Updates: Upcoming Enhancements</a:t>
            </a:r>
          </a:p>
        </p:txBody>
      </p:sp>
    </p:spTree>
    <p:extLst>
      <p:ext uri="{BB962C8B-B14F-4D97-AF65-F5344CB8AC3E}">
        <p14:creationId xmlns:p14="http://schemas.microsoft.com/office/powerpoint/2010/main" val="12734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D3810-177B-D474-F8D6-97724643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6065-1E36-B5A1-DB8B-F004A157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01" y="2433472"/>
            <a:ext cx="11946999" cy="37434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>
                <a:latin typeface="Calibri"/>
                <a:ea typeface="Open Sans"/>
                <a:cs typeface="Open Sans"/>
              </a:rPr>
              <a:t>Offline</a:t>
            </a:r>
            <a:r>
              <a:rPr lang="en-US" sz="32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and Go Live schedule finalized</a:t>
            </a: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Thurs, Aug 28: Vernon offline</a:t>
            </a: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Fri, Aug 29: All other CCS libraries offline</a:t>
            </a: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Wed, Sept 3: All libraries resume Polaris operations; Vernon live with CCS!</a:t>
            </a:r>
          </a:p>
          <a:p>
            <a:pPr lvl="1"/>
            <a:endParaRPr lang="en-US" sz="28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pPr>
              <a:spcBef>
                <a:spcPts val="500"/>
              </a:spcBef>
            </a:pPr>
            <a:r>
              <a:rPr lang="en-US" sz="32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During offline period, Innovative will redirect SIP and PAC to our training database</a:t>
            </a:r>
          </a:p>
          <a:p>
            <a:pPr marL="0" indent="0">
              <a:spcBef>
                <a:spcPts val="500"/>
              </a:spcBef>
              <a:buNone/>
            </a:pPr>
            <a:endParaRPr lang="en-US" sz="32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pPr>
              <a:spcBef>
                <a:spcPts val="500"/>
              </a:spcBef>
            </a:pPr>
            <a:r>
              <a:rPr lang="en-US" sz="3200">
                <a:solidFill>
                  <a:srgbClr val="000000"/>
                </a:solidFill>
                <a:latin typeface="Calibri"/>
                <a:ea typeface="Open Sans"/>
                <a:cs typeface="Open Sans"/>
              </a:rPr>
              <a:t>Staff will also have view-only access to training Leap</a:t>
            </a:r>
          </a:p>
          <a:p>
            <a:endParaRPr lang="en-US" sz="3200">
              <a:solidFill>
                <a:srgbClr val="000000"/>
              </a:solidFill>
              <a:latin typeface="Calibri"/>
              <a:ea typeface="Open Sans"/>
              <a:cs typeface="Open Sans"/>
            </a:endParaRPr>
          </a:p>
          <a:p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rgbClr val="156082"/>
              </a:solidFill>
              <a:ea typeface="Open Sans"/>
              <a:cs typeface="Open Sans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60416F-F20B-DF4E-471A-7CE4DB9C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Updates: Vernon Migration</a:t>
            </a:r>
          </a:p>
        </p:txBody>
      </p:sp>
    </p:spTree>
    <p:extLst>
      <p:ext uri="{BB962C8B-B14F-4D97-AF65-F5344CB8AC3E}">
        <p14:creationId xmlns:p14="http://schemas.microsoft.com/office/powerpoint/2010/main" val="158295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5603A-3D74-0A95-0D75-7467563E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377311-6C43-3C7C-B02C-AEFF51673C00}"/>
              </a:ext>
            </a:extLst>
          </p:cNvPr>
          <p:cNvSpPr/>
          <p:nvPr/>
        </p:nvSpPr>
        <p:spPr>
          <a:xfrm>
            <a:off x="5936778" y="1753649"/>
            <a:ext cx="5884430" cy="454684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1A0614-EA9B-6B16-2285-CC14D66E7AD9}"/>
              </a:ext>
            </a:extLst>
          </p:cNvPr>
          <p:cNvSpPr/>
          <p:nvPr/>
        </p:nvSpPr>
        <p:spPr>
          <a:xfrm>
            <a:off x="187142" y="1836778"/>
            <a:ext cx="5538067" cy="45052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418784-8EE9-384D-39BC-02292306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Updates: Vernon Migration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A54ED-3435-49E8-52F0-9105DED77986}"/>
              </a:ext>
            </a:extLst>
          </p:cNvPr>
          <p:cNvSpPr txBox="1"/>
          <p:nvPr/>
        </p:nvSpPr>
        <p:spPr>
          <a:xfrm>
            <a:off x="401994" y="2391055"/>
            <a:ext cx="528236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Checking out materials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ea typeface="Open Sans"/>
              <a:cs typeface="Open Sans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Checking out items on the hold shelf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Patron registration 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(optional)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Hourly non-holdable material check-in 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(optional)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Training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PowerPAC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search functions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Training Leap/Client search functions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Database/SIP Authentication against training (except for Vernon)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55B43-3D5A-9502-9148-7B0B96C5EE1B}"/>
              </a:ext>
            </a:extLst>
          </p:cNvPr>
          <p:cNvSpPr txBox="1"/>
          <p:nvPr/>
        </p:nvSpPr>
        <p:spPr>
          <a:xfrm>
            <a:off x="6099471" y="2307880"/>
            <a:ext cx="5863802" cy="3842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Materials check-in (including delivery)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Running the picklist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Processing Holds (expired holds, placing new holds)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Modifying patron records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Paying fees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Creating ILL or on-the-fly records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Technical Services functions (Add/edit items, bibs, etc.)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API Services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88FA3-B315-6B8F-07AB-D81E23682D82}"/>
              </a:ext>
            </a:extLst>
          </p:cNvPr>
          <p:cNvSpPr txBox="1"/>
          <p:nvPr/>
        </p:nvSpPr>
        <p:spPr>
          <a:xfrm>
            <a:off x="935713" y="1933807"/>
            <a:ext cx="3971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Open Sans"/>
                <a:cs typeface="Open Sans"/>
              </a:rPr>
              <a:t>Available Services</a:t>
            </a:r>
            <a:endParaRPr 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0C422-F8BC-13F6-C20A-24511E7B7373}"/>
              </a:ext>
            </a:extLst>
          </p:cNvPr>
          <p:cNvSpPr txBox="1"/>
          <p:nvPr/>
        </p:nvSpPr>
        <p:spPr>
          <a:xfrm>
            <a:off x="6893168" y="1933807"/>
            <a:ext cx="3971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Open Sans"/>
                <a:cs typeface="Open Sans"/>
              </a:rPr>
              <a:t>Unavailable Services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709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1B5D5-A0A8-94E6-E7AB-3530D1193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1C9670-E6A2-3B04-3CE5-420351E7F84C}"/>
              </a:ext>
            </a:extLst>
          </p:cNvPr>
          <p:cNvSpPr/>
          <p:nvPr/>
        </p:nvSpPr>
        <p:spPr>
          <a:xfrm>
            <a:off x="5936778" y="1753649"/>
            <a:ext cx="5884430" cy="454684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4CA7D-9C19-6B78-4127-0C813F0C6D63}"/>
              </a:ext>
            </a:extLst>
          </p:cNvPr>
          <p:cNvSpPr/>
          <p:nvPr/>
        </p:nvSpPr>
        <p:spPr>
          <a:xfrm>
            <a:off x="187142" y="1836778"/>
            <a:ext cx="5538067" cy="45052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3E66F4-827D-5B41-2072-A7B734B9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4" y="1"/>
            <a:ext cx="11616906" cy="17050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CCS Updates: Vernon Migration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0428-CB5A-9DCF-B124-529F66F8995E}"/>
              </a:ext>
            </a:extLst>
          </p:cNvPr>
          <p:cNvSpPr txBox="1"/>
          <p:nvPr/>
        </p:nvSpPr>
        <p:spPr>
          <a:xfrm>
            <a:off x="401994" y="2391055"/>
            <a:ext cx="528236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Checking out materials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ea typeface="Open Sans"/>
              <a:cs typeface="Open Sans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Checking out items on the hold shelf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Patron registration 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(optional)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Hourly non-holdable material check-in 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(optional)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Training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PowerPAC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search functions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Training Leap/Client search functions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Database/SIP Authentication against training (except for Vernon)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1B613-384C-2ED4-C23C-0BD462975A9E}"/>
              </a:ext>
            </a:extLst>
          </p:cNvPr>
          <p:cNvSpPr txBox="1"/>
          <p:nvPr/>
        </p:nvSpPr>
        <p:spPr>
          <a:xfrm>
            <a:off x="6099471" y="2307880"/>
            <a:ext cx="5863802" cy="3842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Materials check-in (including delivery)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Running the picklist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Processing Holds (expired holds, placing new holds)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Modifying patron records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Paying fees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Creating ILL (incl FMI) or on-the-fly records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Technical Services functions (Add/edit items, bibs, etc.)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API Services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225FA-844A-B162-B9CD-24B8DFDB5D32}"/>
              </a:ext>
            </a:extLst>
          </p:cNvPr>
          <p:cNvSpPr txBox="1"/>
          <p:nvPr/>
        </p:nvSpPr>
        <p:spPr>
          <a:xfrm>
            <a:off x="935713" y="1933807"/>
            <a:ext cx="3971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Open Sans"/>
                <a:cs typeface="Open Sans"/>
              </a:rPr>
              <a:t>Available Services</a:t>
            </a:r>
            <a:endParaRPr 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92F14-FE4B-1A47-24A4-9EE7653BF4F9}"/>
              </a:ext>
            </a:extLst>
          </p:cNvPr>
          <p:cNvSpPr txBox="1"/>
          <p:nvPr/>
        </p:nvSpPr>
        <p:spPr>
          <a:xfrm>
            <a:off x="6893168" y="1933807"/>
            <a:ext cx="3971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Open Sans"/>
                <a:cs typeface="Open Sans"/>
              </a:rPr>
              <a:t>Unavailable Services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8671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53C-D883-1ED5-775A-BBA52070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Verdana"/>
              </a:rPr>
              <a:t>FY25-26</a:t>
            </a:r>
            <a:br>
              <a:rPr lang="en-US">
                <a:ea typeface="Verdana"/>
              </a:rPr>
            </a:br>
            <a:r>
              <a:rPr lang="en-US">
                <a:ea typeface="Verdana"/>
              </a:rPr>
              <a:t>Officer Elections</a:t>
            </a:r>
          </a:p>
        </p:txBody>
      </p:sp>
    </p:spTree>
    <p:extLst>
      <p:ext uri="{BB962C8B-B14F-4D97-AF65-F5344CB8AC3E}">
        <p14:creationId xmlns:p14="http://schemas.microsoft.com/office/powerpoint/2010/main" val="111121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43CE-F16F-FBA4-C5F3-0C3259851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7E71-0DC0-42C1-27EA-66EE4E4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5" y="1"/>
            <a:ext cx="11846715" cy="170506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FY25-26 Officer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01EE-3659-67ED-7E78-A51DB45A0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753" y="2521527"/>
            <a:ext cx="10242790" cy="3200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4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Vice Chair/Chair Elect</a:t>
            </a:r>
          </a:p>
          <a:p>
            <a:pPr marL="457200" lvl="1" indent="0">
              <a:buNone/>
            </a:pPr>
            <a:endParaRPr lang="en-US" sz="400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lvl="1"/>
            <a:r>
              <a:rPr lang="en-US" sz="400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Secretary</a:t>
            </a: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>
              <a:buAutoNum type="arabicPeriod"/>
            </a:pPr>
            <a:endParaRPr lang="en-US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5" name="Graphic 4" descr="Lecturer with solid fill">
            <a:extLst>
              <a:ext uri="{FF2B5EF4-FFF2-40B4-BE49-F238E27FC236}">
                <a16:creationId xmlns:a16="http://schemas.microsoft.com/office/drawing/2014/main" id="{F26B1F8D-158D-ECB4-53B2-05C0B875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0836" y="2236467"/>
            <a:ext cx="2385065" cy="2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8464"/>
      </p:ext>
    </p:extLst>
  </p:cSld>
  <p:clrMapOvr>
    <a:masterClrMapping/>
  </p:clrMapOvr>
</p:sld>
</file>

<file path=ppt/theme/theme1.xml><?xml version="1.0" encoding="utf-8"?>
<a:theme xmlns:a="http://schemas.openxmlformats.org/drawingml/2006/main" name="CCS-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S-Theme" id="{D8B29484-AAF0-4EFE-B5FA-BD93817055CD}" vid="{BD5692A5-0219-43EB-AB0A-279E88752A3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00B050"/>
      </a:accent2>
      <a:accent3>
        <a:srgbClr val="F47735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00B050"/>
      </a:accent2>
      <a:accent3>
        <a:srgbClr val="F47735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CS-Theme">
      <a:majorFont>
        <a:latin typeface="Verdan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fb2b99-be89-4f45-b37c-be1ef0c04955">
      <Terms xmlns="http://schemas.microsoft.com/office/infopath/2007/PartnerControls"/>
    </lcf76f155ced4ddcb4097134ff3c332f>
    <TaxCatchAll xmlns="49174984-12fa-4a24-9ef6-8a7dc6c2db7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FD8AEDA893740B2E2B561320165F3" ma:contentTypeVersion="17" ma:contentTypeDescription="Create a new document." ma:contentTypeScope="" ma:versionID="d6aa112e4e2705f901ac7d76e5052394">
  <xsd:schema xmlns:xsd="http://www.w3.org/2001/XMLSchema" xmlns:xs="http://www.w3.org/2001/XMLSchema" xmlns:p="http://schemas.microsoft.com/office/2006/metadata/properties" xmlns:ns2="49174984-12fa-4a24-9ef6-8a7dc6c2db71" xmlns:ns3="04fb2b99-be89-4f45-b37c-be1ef0c04955" targetNamespace="http://schemas.microsoft.com/office/2006/metadata/properties" ma:root="true" ma:fieldsID="6188c67fff606ddabb508279d90f8721" ns2:_="" ns3:_="">
    <xsd:import namespace="49174984-12fa-4a24-9ef6-8a7dc6c2db71"/>
    <xsd:import namespace="04fb2b99-be89-4f45-b37c-be1ef0c049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74984-12fa-4a24-9ef6-8a7dc6c2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a66db-708c-4f1a-b3bc-bbce3a8f22fd}" ma:internalName="TaxCatchAll" ma:showField="CatchAllData" ma:web="49174984-12fa-4a24-9ef6-8a7dc6c2d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b99-be89-4f45-b37c-be1ef0c04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242fc-8867-421b-8d4f-f4d5bb518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5EBBD-6858-404E-BAC7-C85B6E8B1C73}">
  <ds:schemaRefs>
    <ds:schemaRef ds:uri="04fb2b99-be89-4f45-b37c-be1ef0c04955"/>
    <ds:schemaRef ds:uri="49174984-12fa-4a24-9ef6-8a7dc6c2db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E2DFB2-47B3-4E75-9F09-B2AF71D713A7}">
  <ds:schemaRefs>
    <ds:schemaRef ds:uri="04fb2b99-be89-4f45-b37c-be1ef0c04955"/>
    <ds:schemaRef ds:uri="49174984-12fa-4a24-9ef6-8a7dc6c2db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D23F75-D4B2-4ADA-A2A6-890C1C8285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CCS-Theme</Template>
  <Application>Microsoft Office PowerPoint</Application>
  <PresentationFormat>Widescreen</PresentationFormat>
  <Slides>21</Slides>
  <Notes>18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CCS-Theme</vt:lpstr>
      <vt:lpstr>1_Office Theme</vt:lpstr>
      <vt:lpstr>2_Office Theme</vt:lpstr>
      <vt:lpstr>PAS Technical Group</vt:lpstr>
      <vt:lpstr> CCS Updates</vt:lpstr>
      <vt:lpstr>CCS Updates: Discovery Layer</vt:lpstr>
      <vt:lpstr>CCS Updates: Upcoming Enhancements</vt:lpstr>
      <vt:lpstr>CCS Updates: Vernon Migration</vt:lpstr>
      <vt:lpstr>CCS Updates: Vernon Migration</vt:lpstr>
      <vt:lpstr>CCS Updates: Vernon Migration</vt:lpstr>
      <vt:lpstr>FY25-26 Officer Elections</vt:lpstr>
      <vt:lpstr>FY25-26 Officer Elections</vt:lpstr>
      <vt:lpstr>End of Term Due Dates</vt:lpstr>
      <vt:lpstr>End of Term Due Dates</vt:lpstr>
      <vt:lpstr>Web Reports Highlights</vt:lpstr>
      <vt:lpstr>Library Idea Exchange</vt:lpstr>
      <vt:lpstr>PowerPoint Presentation</vt:lpstr>
      <vt:lpstr>PowerPoint Presentation</vt:lpstr>
      <vt:lpstr>PowerPoint Presentation</vt:lpstr>
      <vt:lpstr>PowerPoint Presentation</vt:lpstr>
      <vt:lpstr>Future Planning</vt:lpstr>
      <vt:lpstr>Future Planning</vt:lpstr>
      <vt:lpstr>Future Planning</vt:lpstr>
      <vt:lpstr>Future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Weiss</dc:creator>
  <cp:revision>13</cp:revision>
  <dcterms:created xsi:type="dcterms:W3CDTF">2022-04-25T17:57:04Z</dcterms:created>
  <dcterms:modified xsi:type="dcterms:W3CDTF">2025-06-26T20:30:36Z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0x010100417FD8AEDA893740B2E2B561320165F3</vt:lpwstr>
  </property>
  <property fmtid="{D5CDD505-2E9C-101B-9397-08002B2CF9AE}" pid="3" name="MediaServiceImageTags">
    <vt:lpwstr/>
  </property>
</Properties>
</file>