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  <p:sldMasterId id="2147483674" r:id="rId6"/>
  </p:sldMasterIdLst>
  <p:notesMasterIdLst>
    <p:notesMasterId r:id="rId32"/>
  </p:notesMasterIdLst>
  <p:sldIdLst>
    <p:sldId id="256" r:id="rId7"/>
    <p:sldId id="261" r:id="rId8"/>
    <p:sldId id="336" r:id="rId9"/>
    <p:sldId id="273" r:id="rId10"/>
    <p:sldId id="347" r:id="rId11"/>
    <p:sldId id="359" r:id="rId12"/>
    <p:sldId id="335" r:id="rId13"/>
    <p:sldId id="360" r:id="rId14"/>
    <p:sldId id="362" r:id="rId15"/>
    <p:sldId id="361" r:id="rId16"/>
    <p:sldId id="364" r:id="rId17"/>
    <p:sldId id="365" r:id="rId18"/>
    <p:sldId id="363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283"/>
    <a:srgbClr val="F79421"/>
    <a:srgbClr val="89C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F2DE86-46A8-4F78-8BB7-18403355EFCC}" v="1" dt="2025-07-07T15:49:56.7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34566" autoAdjust="0"/>
  </p:normalViewPr>
  <p:slideViewPr>
    <p:cSldViewPr snapToGrid="0">
      <p:cViewPr varScale="1">
        <p:scale>
          <a:sx n="22" d="100"/>
          <a:sy n="22" d="100"/>
        </p:scale>
        <p:origin x="2352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7320E-4403-4B3E-A14E-D6C85ABCCDC2}" type="datetimeFigureOut"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60AA3-0073-48C7-9C8A-7A4D8997B0F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8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26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6A05B8-1002-11F2-5320-E6FCF1432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76A014-64F1-7B8E-D15B-2A729756F4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86593F0-00E1-A259-ACEC-344CD26376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C8AC4-E19C-9699-CF8A-3EB48168C2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08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17CB5-BB7E-236C-7188-883A8293CE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4707AE-175E-E1A7-4483-91E4FFD07C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667F61-5506-8438-C5FC-25F3D00975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,Sans-Serif"/>
              <a:buNone/>
            </a:pP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331066-3DC1-6D89-71D9-55F4D23FD2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33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A8F44-039B-239F-C9F5-E2E66499F1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B6147A-851B-63C3-A880-47C719F564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E8FB7B-6C3A-D799-5B9D-536F8688B5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B395B-715C-B7A1-C39C-C2362EBEDB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79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820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8374D-6D65-FDCF-3286-8CCD7CAE0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C9E592-B7CC-5817-4AE5-B59F4F568C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DAE3D7-9B7D-6E31-DD24-08EF48F631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589F9-1141-D3DC-25FE-659E0A1FD9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42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8C99AA-51AA-80A4-CE7A-D93827104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72C63A-0567-0C42-B765-E2B9470CEF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3CCF0D-B36B-ED4F-C32A-B0F7F690D0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0B2B3-5EFD-D413-1756-0662DC4783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51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C5CF4-DEF1-A8D7-3FAA-50B8970D7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0ABA9D-70F3-5109-0B66-22261B8712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B25BAA-0E40-5724-4D34-F871666968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2E074-61C4-D32F-7B7B-B74EFB9BBE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022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08C09-CF13-A600-14FF-9901B58C1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3DFDE6-1AB5-8B59-64C2-868E9F0E1D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309122-6597-BB15-5DEE-45C7A65619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3E9D5-42A3-B919-38C1-358B07C836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027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0F365-FD0F-D99C-A7A8-16AA4C9CF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D83742-AFBA-0EC0-E937-4F65205EFC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F91A4F-03A2-84E8-0417-70E0736B7D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CEF0F-615F-669D-D4E7-775E2595E3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711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D64964-2088-A597-5621-ADFF723A8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D7428F-070D-0774-D3DC-EA7BADFC2F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0B4176-55AE-00AA-E8FE-7C2C273641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BFCE7-BD86-43E6-5EB2-E9D10C40DF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95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88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D7E8E-EFAE-E9E3-7D2D-A9A0638AC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67E7C9F-4C28-B130-228A-1D8722E2B9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E53AAE-8111-C0B7-33EC-BE747E9C68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8BBB7-DBDE-C8EC-004E-683E8D336F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529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B4BF34-B8BD-5208-75BD-ABA3693C5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54BB4B-6093-05F7-7055-C5760AB7B0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0426B3-B206-87EA-DA3D-FC6D7A8D59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46FFB-25DA-7193-9144-AE00BF7B61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250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D00F2-40EE-F0C4-6311-6E69D3EE8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48B226-302E-1315-251F-F27FA00A4E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B33B3F-6C63-5FB0-6F23-F8ABFD50BF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A7213-9340-04F4-54B7-0273BC4DEC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029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305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B2F577-9104-BAAE-9E04-E7DA4EB5B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380CB1-4B54-9A22-8A84-794AB1705E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CFCF44-6F61-C6E7-0D30-1C8B4E6A14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0E916-00CD-39BC-5E4A-254CE3CEAD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19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70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87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A78CCD-0A95-F906-42AC-BBA09DBFAE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5FB67CA-A609-2D95-6B69-5F21F6BA08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C7B867-81B3-CE5D-BB94-AB89406DCE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F92FC-FF0E-7870-6BEA-B032AFE064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13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93B54C-122D-6AAD-B3DD-8C83ABC08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17E19A-70C1-6C6F-5670-B717B6BB24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92E984-7DC8-76BC-11B4-9FB6F23758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39317-2127-A6E3-82B8-23C5128E4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21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89C0DB-6457-903D-AF2E-B0BC561A0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16638B-9852-7DA1-FF68-92B822E287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AA34AA-5F8B-0399-209F-11852B91E9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60702-6861-AB64-A2DE-118B24A993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56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EAF73-D3D4-B5DA-7D1E-351BA63A6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9AD323-FDE7-3CF9-EC05-1705B38DF8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E8D4D8-E992-6F13-E9AB-FF6CCFA589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,Sans-Serif"/>
              <a:buNone/>
            </a:pPr>
            <a:endParaRPr lang="en-US" dirty="0">
              <a:solidFill>
                <a:srgbClr val="44444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C205F4-4A2F-9869-A8BB-AF55C58219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-5542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0252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7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04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9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1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ECA54E"/>
              </a:gs>
              <a:gs pos="100000">
                <a:srgbClr val="DE8318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DE831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5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6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DE8318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7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42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62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6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5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8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2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7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89C43A"/>
              </a:gs>
              <a:gs pos="100000">
                <a:srgbClr val="4A6B1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89C43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9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7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89C43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8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2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help@ccslib.or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EC6E-2B39-4BD1-878E-9EAC5977B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861" y="0"/>
            <a:ext cx="11805139" cy="2387600"/>
          </a:xfrm>
        </p:spPr>
        <p:txBody>
          <a:bodyPr>
            <a:normAutofit/>
          </a:bodyPr>
          <a:lstStyle/>
          <a:p>
            <a:r>
              <a:rPr lang="en-US" sz="4800">
                <a:ea typeface="Verdana"/>
              </a:rPr>
              <a:t>Circulation Technical Group</a:t>
            </a:r>
            <a:endParaRPr lang="en-US">
              <a:ea typeface="Verdan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AA3F2-EB2A-4812-9B95-7F38E4DC4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222" y="2387600"/>
            <a:ext cx="11805778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Open Sans"/>
                <a:cs typeface="Open Sans"/>
              </a:rPr>
              <a:t>July 10, 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5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BC92E-DDEC-DD86-4E0F-62CB68FE9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71A0DDE-4B62-DCE2-0C96-C211590E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Vernon Migration: SIP/PAC Redirect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CA26B9-56A8-852B-9E15-E039D20293AC}"/>
              </a:ext>
            </a:extLst>
          </p:cNvPr>
          <p:cNvSpPr txBox="1"/>
          <p:nvPr/>
        </p:nvSpPr>
        <p:spPr>
          <a:xfrm>
            <a:off x="569345" y="2165230"/>
            <a:ext cx="10406330" cy="33214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r>
              <a:rPr lang="en-US" sz="3000">
                <a:latin typeface="Calibri"/>
                <a:cs typeface="Arial"/>
              </a:rPr>
              <a:t>During offline period, Innovative will redirect SIP and PAC to our training database</a:t>
            </a:r>
            <a:endParaRPr lang="en-US" sz="3000">
              <a:latin typeface="Calibri"/>
              <a:cs typeface="Calibri"/>
            </a:endParaRP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buFont typeface="Courier New"/>
              <a:buChar char="o"/>
            </a:pPr>
            <a:r>
              <a:rPr lang="en-US" sz="3000">
                <a:latin typeface="Calibri"/>
                <a:ea typeface="Calibri"/>
                <a:cs typeface="Arial"/>
              </a:rPr>
              <a:t>Redirect will not apply for libraries using </a:t>
            </a:r>
            <a:r>
              <a:rPr lang="en-US" sz="3000" err="1">
                <a:latin typeface="Calibri"/>
                <a:ea typeface="Calibri"/>
                <a:cs typeface="Arial"/>
              </a:rPr>
              <a:t>Bibliocommons</a:t>
            </a:r>
            <a:endParaRPr lang="en-US" sz="3000">
              <a:latin typeface="Calibri"/>
              <a:ea typeface="Calibri"/>
              <a:cs typeface="Arial"/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endParaRPr lang="en-US" sz="3000">
              <a:latin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r>
              <a:rPr lang="en-US" sz="3000">
                <a:latin typeface="Calibri"/>
                <a:cs typeface="Calibri"/>
              </a:rPr>
              <a:t>Staff will also have view-only access to training Leap</a:t>
            </a:r>
            <a:endParaRPr lang="en-US">
              <a:latin typeface="Open Sans"/>
              <a:ea typeface="Open Sans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endParaRPr lang="en-US" sz="3000">
              <a:latin typeface="Calibri"/>
              <a:ea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r>
              <a:rPr lang="en-US" sz="3000">
                <a:latin typeface="Calibri"/>
                <a:ea typeface="Calibri"/>
                <a:cs typeface="Calibri"/>
              </a:rPr>
              <a:t>Data in training database will be from end-of-day August 27</a:t>
            </a:r>
          </a:p>
        </p:txBody>
      </p:sp>
    </p:spTree>
    <p:extLst>
      <p:ext uri="{BB962C8B-B14F-4D97-AF65-F5344CB8AC3E}">
        <p14:creationId xmlns:p14="http://schemas.microsoft.com/office/powerpoint/2010/main" val="3477490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5603A-3D74-0A95-0D75-7467563E8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B377311-6C43-3C7C-B02C-AEFF51673C00}"/>
              </a:ext>
            </a:extLst>
          </p:cNvPr>
          <p:cNvSpPr/>
          <p:nvPr/>
        </p:nvSpPr>
        <p:spPr>
          <a:xfrm>
            <a:off x="5936778" y="1753649"/>
            <a:ext cx="5884430" cy="454684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81A0614-EA9B-6B16-2285-CC14D66E7AD9}"/>
              </a:ext>
            </a:extLst>
          </p:cNvPr>
          <p:cNvSpPr/>
          <p:nvPr/>
        </p:nvSpPr>
        <p:spPr>
          <a:xfrm>
            <a:off x="187142" y="1836778"/>
            <a:ext cx="5538067" cy="450527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D418784-8EE9-384D-39BC-022923061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Vernon Migration: Available Services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1A54ED-3435-49E8-52F0-9105DED77986}"/>
              </a:ext>
            </a:extLst>
          </p:cNvPr>
          <p:cNvSpPr txBox="1"/>
          <p:nvPr/>
        </p:nvSpPr>
        <p:spPr>
          <a:xfrm>
            <a:off x="401994" y="2391055"/>
            <a:ext cx="5282360" cy="3662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Checking out materials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ea typeface="Open Sans"/>
              <a:cs typeface="Open Sans"/>
            </a:endParaRP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Checking out items on the hold shelf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Patron registration </a:t>
            </a:r>
            <a:r>
              <a:rPr lang="en-US" sz="2000" i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(optional)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Hourly non-holdable material check-in </a:t>
            </a:r>
            <a:r>
              <a:rPr lang="en-US" sz="2000" i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(optional)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Training </a:t>
            </a:r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PowerPAC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 search functions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Training Leap/Client search functions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Database/SIP Authentication against training (except for Vernon)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155B43-3D5A-9502-9148-7B0B96C5EE1B}"/>
              </a:ext>
            </a:extLst>
          </p:cNvPr>
          <p:cNvSpPr txBox="1"/>
          <p:nvPr/>
        </p:nvSpPr>
        <p:spPr>
          <a:xfrm>
            <a:off x="6099471" y="2307880"/>
            <a:ext cx="5863802" cy="38420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Materials check-in (including delivery)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Running the picklist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Processing Holds (expired holds, placing new holds)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Modifying patron records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Paying fees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Creating ILL or on-the-fly records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Technical Services functions (Add/edit items, bibs, etc.)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API Services (including </a:t>
            </a:r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Bibliocommons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)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588FA3-B315-6B8F-07AB-D81E23682D82}"/>
              </a:ext>
            </a:extLst>
          </p:cNvPr>
          <p:cNvSpPr txBox="1"/>
          <p:nvPr/>
        </p:nvSpPr>
        <p:spPr>
          <a:xfrm>
            <a:off x="935713" y="1933807"/>
            <a:ext cx="397158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ea typeface="Open Sans"/>
                <a:cs typeface="Open Sans"/>
              </a:rPr>
              <a:t>Available Services</a:t>
            </a:r>
            <a:endParaRPr lang="en-US" b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30C422-F8BC-13F6-C20A-24511E7B7373}"/>
              </a:ext>
            </a:extLst>
          </p:cNvPr>
          <p:cNvSpPr txBox="1"/>
          <p:nvPr/>
        </p:nvSpPr>
        <p:spPr>
          <a:xfrm>
            <a:off x="6893168" y="1933807"/>
            <a:ext cx="397158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ea typeface="Open Sans"/>
                <a:cs typeface="Open Sans"/>
              </a:rPr>
              <a:t>Unavailable Services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47090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459D8B-C82F-5A1D-5C00-2EF2B1D9F0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582508B-28C5-F655-6B19-C87803CB0EA7}"/>
              </a:ext>
            </a:extLst>
          </p:cNvPr>
          <p:cNvSpPr/>
          <p:nvPr/>
        </p:nvSpPr>
        <p:spPr>
          <a:xfrm>
            <a:off x="5936778" y="1753649"/>
            <a:ext cx="5884430" cy="454684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AC6E2F1-E00E-FB68-F58F-F7815F7E1BEC}"/>
              </a:ext>
            </a:extLst>
          </p:cNvPr>
          <p:cNvSpPr/>
          <p:nvPr/>
        </p:nvSpPr>
        <p:spPr>
          <a:xfrm>
            <a:off x="187142" y="1836778"/>
            <a:ext cx="5538067" cy="450527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5A8A725-F6B6-9731-572C-8445632B0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Vernon Migration: Available Services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8CD05-FC74-0718-D7B2-6ACB08D060D6}"/>
              </a:ext>
            </a:extLst>
          </p:cNvPr>
          <p:cNvSpPr txBox="1"/>
          <p:nvPr/>
        </p:nvSpPr>
        <p:spPr>
          <a:xfrm>
            <a:off x="401994" y="2391055"/>
            <a:ext cx="5282360" cy="3662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Checking out materials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ea typeface="Open Sans"/>
              <a:cs typeface="Open Sans"/>
            </a:endParaRP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Checking out items on the hold shelf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Patron registration </a:t>
            </a:r>
            <a:r>
              <a:rPr lang="en-US" sz="2000" i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(optional)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Hourly non-holdable material check-in </a:t>
            </a:r>
            <a:r>
              <a:rPr lang="en-US" sz="2000" i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(optional)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Training </a:t>
            </a:r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PowerPAC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 search functions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Training Leap/Client search functions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Database/SIP Authentication against training (except for Vernon)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7D8500-BBC6-1617-C36F-8F93B534E697}"/>
              </a:ext>
            </a:extLst>
          </p:cNvPr>
          <p:cNvSpPr txBox="1"/>
          <p:nvPr/>
        </p:nvSpPr>
        <p:spPr>
          <a:xfrm>
            <a:off x="6099471" y="2307880"/>
            <a:ext cx="5863802" cy="38420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Materials check-in (including delivery)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Running the picklist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Processing Holds (expired holds, placing new holds)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Modifying patron records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Paying fees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Creating ILL or on-the-fly records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Technical Services functions (Add/edit items, bibs, etc.)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API Services (including </a:t>
            </a:r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Bibliocommons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)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523307-0C40-7A2D-7B69-9D6007275CFC}"/>
              </a:ext>
            </a:extLst>
          </p:cNvPr>
          <p:cNvSpPr txBox="1"/>
          <p:nvPr/>
        </p:nvSpPr>
        <p:spPr>
          <a:xfrm>
            <a:off x="935713" y="1933807"/>
            <a:ext cx="397158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ea typeface="Open Sans"/>
                <a:cs typeface="Open Sans"/>
              </a:rPr>
              <a:t>Available Services</a:t>
            </a:r>
            <a:endParaRPr lang="en-US" b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D8BCE74-9557-DCAB-C8FC-8FD2B0961C0B}"/>
              </a:ext>
            </a:extLst>
          </p:cNvPr>
          <p:cNvSpPr txBox="1"/>
          <p:nvPr/>
        </p:nvSpPr>
        <p:spPr>
          <a:xfrm>
            <a:off x="6893168" y="1933807"/>
            <a:ext cx="397158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ea typeface="Open Sans"/>
                <a:cs typeface="Open Sans"/>
              </a:rPr>
              <a:t>Unavailable Services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181795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8A79D-3CB8-571F-6020-A4BB3E35E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42DA068-66ED-B6D5-FBFA-10328BB3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Vernon Migration: Resources and To-Do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48010C-4637-EBDE-AFC5-4E306D6426D8}"/>
              </a:ext>
            </a:extLst>
          </p:cNvPr>
          <p:cNvSpPr txBox="1"/>
          <p:nvPr/>
        </p:nvSpPr>
        <p:spPr>
          <a:xfrm>
            <a:off x="569344" y="1805797"/>
            <a:ext cx="11585273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/>
                <a:ea typeface="Calibri"/>
                <a:cs typeface="Calibri"/>
              </a:rPr>
              <a:t>Vernon Area Migration Info Page: </a:t>
            </a:r>
            <a:br>
              <a:rPr lang="en-US" sz="2800">
                <a:latin typeface="Calibri"/>
                <a:ea typeface="Calibri"/>
                <a:cs typeface="Calibri"/>
              </a:rPr>
            </a:br>
            <a:r>
              <a:rPr lang="en-US" sz="2800">
                <a:latin typeface="Calibri"/>
                <a:ea typeface="Calibri"/>
                <a:cs typeface="Calibri"/>
              </a:rPr>
              <a:t>https://www.ccslib.org/vernon-area-public-library-migration  </a:t>
            </a:r>
          </a:p>
          <a:p>
            <a:endParaRPr lang="en-US" sz="2800">
              <a:latin typeface="Calibri"/>
              <a:ea typeface="Calibri"/>
              <a:cs typeface="Calibri"/>
            </a:endParaRPr>
          </a:p>
          <a:p>
            <a:r>
              <a:rPr lang="en-US" sz="2800">
                <a:latin typeface="Calibri"/>
                <a:ea typeface="Calibri"/>
                <a:cs typeface="Calibri"/>
              </a:rPr>
              <a:t>To Do: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Register for Go Live Review and Offline Demo webinar (Aug 6)</a:t>
            </a:r>
            <a:r>
              <a:rPr lang="en-US" sz="2800">
                <a:ea typeface="+mn-lt"/>
                <a:cs typeface="+mn-lt"/>
              </a:rPr>
              <a:t> </a:t>
            </a: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Test Remote Offline Circulation (Aug 15)</a:t>
            </a:r>
            <a:endParaRPr lang="en-US"/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(Optional) Send patron registration workstation to help desk (Aug 15)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(Optional) Contact RAILS to pause delivery during offline</a:t>
            </a:r>
          </a:p>
        </p:txBody>
      </p:sp>
    </p:spTree>
    <p:extLst>
      <p:ext uri="{BB962C8B-B14F-4D97-AF65-F5344CB8AC3E}">
        <p14:creationId xmlns:p14="http://schemas.microsoft.com/office/powerpoint/2010/main" val="1455707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09B9-72C2-7AF0-472E-99B2BBE53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6635" y="1119903"/>
            <a:ext cx="4687186" cy="4621545"/>
          </a:xfrm>
        </p:spPr>
        <p:txBody>
          <a:bodyPr/>
          <a:lstStyle/>
          <a:p>
            <a:r>
              <a:rPr lang="en-US">
                <a:ea typeface="Verdana"/>
              </a:rPr>
              <a:t>Patron Record Gender Field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8D43E-3FA6-C359-5458-3A1C36584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85CC83E-40D3-B548-2919-6DBE6BF48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Gender Field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E65503-1B8A-7A67-F447-A00A62AE6038}"/>
              </a:ext>
            </a:extLst>
          </p:cNvPr>
          <p:cNvSpPr txBox="1"/>
          <p:nvPr/>
        </p:nvSpPr>
        <p:spPr>
          <a:xfrm>
            <a:off x="353684" y="2073165"/>
            <a:ext cx="11842046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latin typeface="Calibri"/>
                <a:ea typeface="Calibri"/>
                <a:cs typeface="Calibri"/>
              </a:rPr>
              <a:t>Background: </a:t>
            </a:r>
            <a:endParaRPr lang="en-US" b="1">
              <a:latin typeface="Open Sans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The Polaris patron registration </a:t>
            </a:r>
            <a:r>
              <a:rPr lang="en-US" sz="2800" err="1">
                <a:latin typeface="Calibri"/>
                <a:ea typeface="Calibri"/>
                <a:cs typeface="Calibri"/>
              </a:rPr>
              <a:t>workform</a:t>
            </a:r>
            <a:r>
              <a:rPr lang="en-US" sz="2800">
                <a:latin typeface="Calibri"/>
                <a:ea typeface="Calibri"/>
                <a:cs typeface="Calibri"/>
              </a:rPr>
              <a:t> includes a field for Gender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Default values are N/A, Female, Male, or (None)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Libraries have the option of suppressing this field from view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Suppressing the field does not erase existing data</a:t>
            </a: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</p:txBody>
      </p:sp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F866BA07-1DBD-2BC5-5A52-D8CDB08EB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530" y="4090530"/>
            <a:ext cx="2390040" cy="174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41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629FF-11B1-18AD-E0FE-A207786F9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546BFD5-2439-D0C3-28C8-15FF2ADD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Gender Field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44EFE8-F3C2-036C-58A1-F74182F455F3}"/>
              </a:ext>
            </a:extLst>
          </p:cNvPr>
          <p:cNvSpPr txBox="1"/>
          <p:nvPr/>
        </p:nvSpPr>
        <p:spPr>
          <a:xfrm>
            <a:off x="296174" y="2001278"/>
            <a:ext cx="11612009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latin typeface="Calibri"/>
                <a:ea typeface="Calibri"/>
                <a:cs typeface="Calibri"/>
              </a:rPr>
              <a:t>Background: </a:t>
            </a:r>
            <a:endParaRPr lang="en-US" b="1">
              <a:latin typeface="Open Sans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CCS informally surveyed libraries on Gender field use in November 2024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>
                <a:latin typeface="Calibri"/>
                <a:ea typeface="Calibri"/>
                <a:cs typeface="Calibri"/>
              </a:rPr>
              <a:t>2 libraires collect gender data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>
                <a:latin typeface="Calibri"/>
                <a:ea typeface="Calibri"/>
                <a:cs typeface="Calibri"/>
              </a:rPr>
              <a:t>30 libraries do not collect gender data</a:t>
            </a:r>
            <a:endParaRPr lang="en-US"/>
          </a:p>
          <a:p>
            <a:pPr marL="1371600" lvl="2" indent="-457200">
              <a:buFont typeface="Wingdings"/>
              <a:buChar char="§"/>
            </a:pPr>
            <a:r>
              <a:rPr lang="en-US" sz="2800">
                <a:latin typeface="Calibri"/>
                <a:ea typeface="Calibri"/>
                <a:cs typeface="Calibri"/>
              </a:rPr>
              <a:t>However, around 7.8% of patrons registered at these libraires end up with gender data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Circ/ILL Advisory discussed at December and June meetings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>
                <a:latin typeface="Calibri"/>
                <a:ea typeface="Calibri"/>
                <a:cs typeface="Calibri"/>
              </a:rPr>
              <a:t>Do not want to take away the ability to collect data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>
                <a:latin typeface="Calibri"/>
                <a:ea typeface="Calibri"/>
                <a:cs typeface="Calibri"/>
              </a:rPr>
              <a:t>Protect records at libraries that do not collect gender</a:t>
            </a: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087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158C0C-4FA3-854B-7AC0-E11545056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A7BCAC6-CDD6-3802-F420-4766F2A61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Gender Field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AA419B-6808-74AF-461E-C1975C52FFBA}"/>
              </a:ext>
            </a:extLst>
          </p:cNvPr>
          <p:cNvSpPr txBox="1"/>
          <p:nvPr/>
        </p:nvSpPr>
        <p:spPr>
          <a:xfrm>
            <a:off x="296174" y="2001278"/>
            <a:ext cx="11612009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latin typeface="Calibri"/>
                <a:ea typeface="Calibri"/>
                <a:cs typeface="Calibri"/>
              </a:rPr>
              <a:t>Moving Forward:</a:t>
            </a:r>
            <a:endParaRPr lang="en-US" b="1">
              <a:latin typeface="Open Sans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 b="1">
                <a:latin typeface="Calibri"/>
                <a:ea typeface="Calibri"/>
                <a:cs typeface="Calibri"/>
              </a:rPr>
              <a:t>If a library does not collect gender data, that field will be suppressed and existing data removed from patron records</a:t>
            </a:r>
          </a:p>
          <a:p>
            <a:pPr marL="457200" indent="-457200">
              <a:buFont typeface="Arial"/>
              <a:buChar char="•"/>
            </a:pPr>
            <a:endParaRPr lang="en-US" sz="2800" b="1">
              <a:latin typeface="Calibri"/>
              <a:ea typeface="Calibri"/>
              <a:cs typeface="Calibri"/>
            </a:endParaRPr>
          </a:p>
          <a:p>
            <a:r>
              <a:rPr lang="en-US" sz="2800" b="1">
                <a:latin typeface="Calibri"/>
                <a:ea typeface="Calibri"/>
                <a:cs typeface="Calibri"/>
              </a:rPr>
              <a:t>Next steps: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CCS re-survey libraries; send survey to both Circ and </a:t>
            </a:r>
            <a:r>
              <a:rPr lang="en-US" sz="2800" err="1">
                <a:latin typeface="Calibri"/>
                <a:ea typeface="Calibri"/>
                <a:cs typeface="Calibri"/>
              </a:rPr>
              <a:t>LibAdmin</a:t>
            </a:r>
            <a:r>
              <a:rPr lang="en-US" sz="2800">
                <a:latin typeface="Calibri"/>
                <a:ea typeface="Calibri"/>
                <a:cs typeface="Calibri"/>
              </a:rPr>
              <a:t> listserv in July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If your library responds that it does not collect gender data, will suppress that field and remove existing data</a:t>
            </a: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5322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64E23-4F0A-3ED9-DB73-AB875924D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E20-56D4-559E-4602-7481CDEFE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880" y="1116120"/>
            <a:ext cx="4687186" cy="4621545"/>
          </a:xfrm>
        </p:spPr>
        <p:txBody>
          <a:bodyPr/>
          <a:lstStyle/>
          <a:p>
            <a:r>
              <a:rPr lang="en-US">
                <a:ea typeface="Verdana"/>
              </a:rPr>
              <a:t>Billing for Library of Things</a:t>
            </a:r>
          </a:p>
        </p:txBody>
      </p:sp>
    </p:spTree>
    <p:extLst>
      <p:ext uri="{BB962C8B-B14F-4D97-AF65-F5344CB8AC3E}">
        <p14:creationId xmlns:p14="http://schemas.microsoft.com/office/powerpoint/2010/main" val="4207569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CFC27-7A83-90D4-F791-7061042FA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786AD48-B180-AAB8-F413-1875125D6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Billing for Library of Things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5544DF-866E-28BC-DE44-54CAEA6475D2}"/>
              </a:ext>
            </a:extLst>
          </p:cNvPr>
          <p:cNvSpPr txBox="1"/>
          <p:nvPr/>
        </p:nvSpPr>
        <p:spPr>
          <a:xfrm>
            <a:off x="296174" y="2001278"/>
            <a:ext cx="11612009" cy="65556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+mn-lt"/>
                <a:cs typeface="+mn-lt"/>
              </a:rPr>
              <a:t>CCS Governing Board Policy states, "All CCS libraries will use the automatic billing process for overdue materials at 45 days overdue." (pg. 38)</a:t>
            </a:r>
            <a:endParaRPr lang="en-US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Open Sans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Open Sans"/>
                <a:cs typeface="Open Sans"/>
              </a:rPr>
              <a:t>Previously, interpreted to apply to all overdue materials</a:t>
            </a:r>
          </a:p>
          <a:p>
            <a:pPr marL="457200" indent="-457200">
              <a:buFont typeface="Arial"/>
              <a:buChar char="•"/>
            </a:pPr>
            <a:endParaRPr lang="en-US" sz="2800">
              <a:latin typeface="Open Sans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Open Sans"/>
                <a:cs typeface="Open Sans"/>
              </a:rPr>
              <a:t>Library collections are very different since the policy was created! </a:t>
            </a: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Open Sans"/>
                <a:cs typeface="Open Sans"/>
              </a:rPr>
              <a:t>Staff can issue a manual bill for special collections, like Library of Things, ahead of the 45-day threshold</a:t>
            </a:r>
            <a:endParaRPr lang="en-US" sz="2800">
              <a:latin typeface="Open Sans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endParaRPr lang="en-US" sz="2800" b="1">
              <a:latin typeface="Calibri"/>
              <a:ea typeface="Calibri"/>
              <a:cs typeface="Calibri"/>
            </a:endParaRPr>
          </a:p>
          <a:p>
            <a:endParaRPr lang="en-US" sz="2800" b="1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483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Verdana"/>
              </a:rPr>
              <a:t> CCS Updates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61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8C1FF-C8FF-257F-A14B-C7104B399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A6BD1B9-8DA6-A223-AD23-34BC1C70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Billing for Library of Things</a:t>
            </a:r>
          </a:p>
        </p:txBody>
      </p:sp>
      <p:pic>
        <p:nvPicPr>
          <p:cNvPr id="3" name="Picture 2" descr="screenshot of selecting the 'send a bill' option">
            <a:extLst>
              <a:ext uri="{FF2B5EF4-FFF2-40B4-BE49-F238E27FC236}">
                <a16:creationId xmlns:a16="http://schemas.microsoft.com/office/drawing/2014/main" id="{0629546D-9152-78A8-AC68-3B93A3220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1419" y="2208921"/>
            <a:ext cx="7495307" cy="322986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DCEBB9C-5D53-CACC-B37E-DE2B562BD32A}"/>
              </a:ext>
            </a:extLst>
          </p:cNvPr>
          <p:cNvSpPr txBox="1"/>
          <p:nvPr/>
        </p:nvSpPr>
        <p:spPr>
          <a:xfrm>
            <a:off x="2952695" y="5551898"/>
            <a:ext cx="663316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>
                <a:latin typeface="Calibri"/>
                <a:ea typeface="Open Sans"/>
                <a:cs typeface="Open Sans"/>
              </a:rPr>
              <a:t>Sending a manual bill</a:t>
            </a:r>
          </a:p>
          <a:p>
            <a:pPr algn="ctr"/>
            <a:r>
              <a:rPr lang="en-US" i="1">
                <a:latin typeface="Calibri"/>
                <a:ea typeface="+mn-lt"/>
                <a:cs typeface="+mn-lt"/>
              </a:rPr>
              <a:t>"Lost Items" - https://www.ccslib.org/training/lost-items</a:t>
            </a:r>
            <a:endParaRPr lang="en-US" i="1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2572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3AA029-CD83-BA0E-F67C-EB05F4FB11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619E5-7A54-5C8E-028B-4FDCE1389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880" y="1116120"/>
            <a:ext cx="4687186" cy="4621545"/>
          </a:xfrm>
        </p:spPr>
        <p:txBody>
          <a:bodyPr/>
          <a:lstStyle/>
          <a:p>
            <a:r>
              <a:rPr lang="en-US">
                <a:ea typeface="Verdana"/>
              </a:rPr>
              <a:t>Patron Record Title Field</a:t>
            </a:r>
          </a:p>
        </p:txBody>
      </p:sp>
    </p:spTree>
    <p:extLst>
      <p:ext uri="{BB962C8B-B14F-4D97-AF65-F5344CB8AC3E}">
        <p14:creationId xmlns:p14="http://schemas.microsoft.com/office/powerpoint/2010/main" val="2319784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F69C6-8C9B-C4B4-F090-AEEE7CDBB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6B74ECD-1055-C065-7958-65754142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Title Field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40A64C-D66B-057A-393A-433E3FB0DF01}"/>
              </a:ext>
            </a:extLst>
          </p:cNvPr>
          <p:cNvSpPr txBox="1"/>
          <p:nvPr/>
        </p:nvSpPr>
        <p:spPr>
          <a:xfrm>
            <a:off x="296174" y="2001278"/>
            <a:ext cx="6436160" cy="61247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+mn-lt"/>
                <a:cs typeface="+mn-lt"/>
              </a:rPr>
              <a:t>Optional-use field where staff select a name prefix from a pre-defined list</a:t>
            </a:r>
            <a:endParaRPr lang="en-US">
              <a:latin typeface="Calibri"/>
              <a:ea typeface="Calibri"/>
              <a:cs typeface="Calibri"/>
            </a:endParaRPr>
          </a:p>
          <a:p>
            <a:endParaRPr lang="en-US" sz="2800">
              <a:latin typeface="Calibri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Open Sans"/>
                <a:cs typeface="Open Sans"/>
              </a:rPr>
              <a:t>Title options set at system-level and shared between all libraries</a:t>
            </a:r>
          </a:p>
          <a:p>
            <a:endParaRPr lang="en-US" sz="2800">
              <a:latin typeface="Calibri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Open Sans"/>
                <a:cs typeface="Open Sans"/>
              </a:rPr>
              <a:t>Cannot suppress field from view, but can add/remove/edit list options</a:t>
            </a:r>
          </a:p>
          <a:p>
            <a:pPr marL="457200" indent="-457200">
              <a:buFont typeface="Arial"/>
              <a:buChar char="•"/>
            </a:pPr>
            <a:endParaRPr lang="en-US" sz="2800" b="1">
              <a:latin typeface="Calibri"/>
              <a:ea typeface="Calibri"/>
              <a:cs typeface="Calibri"/>
            </a:endParaRPr>
          </a:p>
          <a:p>
            <a:endParaRPr lang="en-US" sz="2800" b="1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</p:txBody>
      </p:sp>
      <p:pic>
        <p:nvPicPr>
          <p:cNvPr id="3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48277935-A752-4719-E4CE-0C8E0ECA0A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4743" r="27855" b="513"/>
          <a:stretch>
            <a:fillRect/>
          </a:stretch>
        </p:blipFill>
        <p:spPr>
          <a:xfrm>
            <a:off x="7476823" y="2395856"/>
            <a:ext cx="3719382" cy="268089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D50884-70AE-2326-9E43-7DE03B004E91}"/>
              </a:ext>
            </a:extLst>
          </p:cNvPr>
          <p:cNvSpPr txBox="1"/>
          <p:nvPr/>
        </p:nvSpPr>
        <p:spPr>
          <a:xfrm>
            <a:off x="7495310" y="5223163"/>
            <a:ext cx="369916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>
                <a:latin typeface="Calibri"/>
              </a:rPr>
              <a:t>Patron Registration </a:t>
            </a:r>
            <a:r>
              <a:rPr lang="en-US" sz="1600" i="1" err="1">
                <a:latin typeface="Calibri"/>
              </a:rPr>
              <a:t>Workform</a:t>
            </a:r>
            <a:r>
              <a:rPr lang="en-US" sz="1600" i="1">
                <a:latin typeface="Calibri"/>
              </a:rPr>
              <a:t> Title Field</a:t>
            </a:r>
            <a:r>
              <a:rPr lang="en-US" sz="1000">
                <a:latin typeface="Calibri"/>
                <a:ea typeface="Calibri"/>
                <a:cs typeface="Calibri"/>
              </a:rPr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1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5D5AD-133F-3383-D4BF-EFFA08F918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1AEC54C-02A9-546C-8D10-842596D57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Title Field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21722D-6C55-2C86-BF64-4291D2E1D831}"/>
              </a:ext>
            </a:extLst>
          </p:cNvPr>
          <p:cNvSpPr txBox="1"/>
          <p:nvPr/>
        </p:nvSpPr>
        <p:spPr>
          <a:xfrm>
            <a:off x="296174" y="2001278"/>
            <a:ext cx="10966596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+mn-lt"/>
                <a:cs typeface="+mn-lt"/>
              </a:rPr>
              <a:t>0.89</a:t>
            </a:r>
            <a:r>
              <a:rPr lang="en-US" sz="2800">
                <a:latin typeface="Calibri"/>
                <a:ea typeface="Open Sans"/>
                <a:cs typeface="Open Sans"/>
              </a:rPr>
              <a:t>% of patron records use Title field (5,210 patron records)</a:t>
            </a:r>
            <a:endParaRPr lang="en-US" sz="1100">
              <a:latin typeface="Calibri"/>
              <a:ea typeface="Calibri"/>
              <a:cs typeface="Calibri"/>
            </a:endParaRPr>
          </a:p>
          <a:p>
            <a:endParaRPr lang="en-US" sz="2800">
              <a:latin typeface="Calibri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Open Sans"/>
                <a:cs typeface="Open Sans"/>
              </a:rPr>
              <a:t>99.1% of patron records do not use Title field (574,207)</a:t>
            </a:r>
            <a:endParaRPr lang="en-US" sz="2800">
              <a:latin typeface="Open Sans"/>
              <a:ea typeface="Open Sans"/>
              <a:cs typeface="Open Sans"/>
            </a:endParaRPr>
          </a:p>
          <a:p>
            <a:endParaRPr lang="en-US" sz="2800">
              <a:latin typeface="Calibri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Open Sans"/>
                <a:cs typeface="Open Sans"/>
              </a:rPr>
              <a:t>Less than 30 patrons registered since 2020 have Title information in their record</a:t>
            </a:r>
          </a:p>
          <a:p>
            <a:pPr marL="457200" indent="-457200">
              <a:buFont typeface="Arial"/>
              <a:buChar char="•"/>
            </a:pPr>
            <a:endParaRPr lang="en-US" sz="2800" b="1">
              <a:latin typeface="Calibri"/>
              <a:ea typeface="Calibri"/>
              <a:cs typeface="Calibri"/>
            </a:endParaRPr>
          </a:p>
          <a:p>
            <a:endParaRPr lang="en-US" sz="2800" b="1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7563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769BB92-4F05-45D1-E877-7FC194032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78087"/>
              </p:ext>
            </p:extLst>
          </p:nvPr>
        </p:nvGraphicFramePr>
        <p:xfrm>
          <a:off x="816119" y="290945"/>
          <a:ext cx="4962525" cy="596330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3141008868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79290173"/>
                    </a:ext>
                  </a:extLst>
                </a:gridCol>
              </a:tblGrid>
              <a:tr h="591206"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  <a:buNone/>
                      </a:pPr>
                      <a:r>
                        <a:rPr lang="en-US" sz="1800" b="1" i="0">
                          <a:solidFill>
                            <a:srgbClr val="FFFFFF"/>
                          </a:solidFill>
                          <a:effectLst/>
                          <a:latin typeface="Open Sans"/>
                        </a:rPr>
                        <a:t>Title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  <a:buNone/>
                      </a:pPr>
                      <a:r>
                        <a:rPr lang="en-US" sz="1800" b="1" i="0">
                          <a:solidFill>
                            <a:srgbClr val="FFFFFF"/>
                          </a:solidFill>
                          <a:effectLst/>
                          <a:latin typeface="Open Sans"/>
                        </a:rPr>
                        <a:t>No. Patrons Assigned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474417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1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No title used</a:t>
                      </a:r>
                      <a:endParaRPr lang="en-US" b="0" i="1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2400"/>
                        </a:lnSpc>
                        <a:buNone/>
                      </a:pPr>
                      <a:r>
                        <a:rPr lang="en-US" sz="2000" b="0" i="1" u="none" strike="noStrike" noProof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574,207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70147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Ms. / </a:t>
                      </a:r>
                      <a:r>
                        <a:rPr lang="en-US" sz="2000" b="0" i="0" err="1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Ms</a:t>
                      </a:r>
                      <a:endParaRPr lang="en-US" b="0" i="0" err="1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 u="none" strike="noStrike" noProof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2,536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752988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Mr. / </a:t>
                      </a:r>
                      <a:r>
                        <a:rPr lang="en-US" sz="2000" b="0" i="0" err="1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Mr</a:t>
                      </a:r>
                      <a:endParaRPr lang="en-US" b="0" i="0" err="1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 u="none" strike="noStrike" noProof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1,506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88638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Miss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 u="none" strike="noStrike" noProof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444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307194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Mrs. / </a:t>
                      </a:r>
                      <a:r>
                        <a:rPr lang="en-US" sz="2000" b="0" i="0" err="1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Mrs</a:t>
                      </a:r>
                      <a:endParaRPr lang="en-US" b="0" i="0" err="1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 u="none" strike="noStrike" noProof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666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64569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Dr. / Dr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24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1246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Jr. / Jr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19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66963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Sr. / Sr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10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36388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III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3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1565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IV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292854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(S) / s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14683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 err="1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Capt</a:t>
                      </a:r>
                      <a:endParaRPr lang="en-US" b="0" i="0" err="1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2442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9A9652-9C75-D93F-776D-1FFEA2566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474665"/>
              </p:ext>
            </p:extLst>
          </p:nvPr>
        </p:nvGraphicFramePr>
        <p:xfrm>
          <a:off x="6357937" y="286182"/>
          <a:ext cx="4962525" cy="59539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57375">
                  <a:extLst>
                    <a:ext uri="{9D8B030D-6E8A-4147-A177-3AD203B41FA5}">
                      <a16:colId xmlns:a16="http://schemas.microsoft.com/office/drawing/2014/main" val="3274593554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3774569544"/>
                    </a:ext>
                  </a:extLst>
                </a:gridCol>
              </a:tblGrid>
              <a:tr h="581890">
                <a:tc>
                  <a:txBody>
                    <a:bodyPr/>
                    <a:lstStyle/>
                    <a:p>
                      <a:pPr fontAlgn="base">
                        <a:lnSpc>
                          <a:spcPts val="2175"/>
                        </a:lnSpc>
                        <a:buNone/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Open Sans"/>
                        </a:rPr>
                        <a:t>Title</a:t>
                      </a:r>
                      <a:endParaRPr lang="en-US" b="1">
                        <a:solidFill>
                          <a:srgbClr val="FFFFFF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175"/>
                        </a:lnSpc>
                        <a:buNone/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Open Sans"/>
                        </a:rPr>
                        <a:t>No. Patrons Assigned</a:t>
                      </a:r>
                      <a:endParaRPr lang="en-US" b="1">
                        <a:solidFill>
                          <a:srgbClr val="FFFFFF"/>
                        </a:solidFill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3248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Fr.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973844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Hunk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312967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MD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64503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NTR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74368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o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128131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Rev. / Rev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69014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 err="1">
                          <a:effectLst/>
                          <a:latin typeface="Open Sans"/>
                        </a:rPr>
                        <a:t>Sstr</a:t>
                      </a:r>
                      <a:endParaRPr lang="en-US" err="1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55608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St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3185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;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51398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=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99277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Test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2508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WLK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buNone/>
                      </a:pPr>
                      <a:r>
                        <a:rPr lang="en-US" sz="2000">
                          <a:effectLst/>
                          <a:latin typeface="Open Sans"/>
                        </a:rPr>
                        <a:t>0</a:t>
                      </a:r>
                      <a:endParaRPr lang="en-US">
                        <a:effectLst/>
                        <a:latin typeface="Open Sans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838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443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14106-18A0-8393-E723-4F84F72593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7A831CC-07AC-EE72-1FE8-4B3F900D9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Title Field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1CB078-6092-18AE-2956-7F597217618F}"/>
              </a:ext>
            </a:extLst>
          </p:cNvPr>
          <p:cNvSpPr txBox="1"/>
          <p:nvPr/>
        </p:nvSpPr>
        <p:spPr>
          <a:xfrm>
            <a:off x="296174" y="2001278"/>
            <a:ext cx="11382232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latin typeface="Calibri"/>
                <a:ea typeface="Calibri"/>
                <a:cs typeface="Calibri"/>
              </a:rPr>
              <a:t>Circulation/ILL Advisory Group Recommendation</a:t>
            </a:r>
            <a:endParaRPr lang="en-US" sz="2800">
              <a:latin typeface="Open Sans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</a:rPr>
              <a:t>Recommends CCS libraries cease use of the Title field. </a:t>
            </a:r>
            <a:endParaRPr lang="en-US" sz="2800">
              <a:latin typeface="Open Sans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r>
              <a:rPr lang="en-US" sz="2800">
                <a:latin typeface="Calibri"/>
                <a:ea typeface="Calibri"/>
                <a:cs typeface="Calibri"/>
              </a:rPr>
              <a:t>If the recommendation passes, CCS will remove all options from the drop-down list and clear existing data or (if appropriate) move to the Suffix field.  </a:t>
            </a:r>
            <a:endParaRPr lang="en-US" sz="2800"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endParaRPr lang="en-US" sz="2800" b="1">
              <a:latin typeface="Calibri"/>
              <a:ea typeface="Calibri"/>
              <a:cs typeface="Calibri"/>
            </a:endParaRPr>
          </a:p>
          <a:p>
            <a:endParaRPr lang="en-US" sz="2800" b="1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121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575" y="2044063"/>
            <a:ext cx="11623887" cy="403663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/>
            </a:pPr>
            <a:r>
              <a:rPr lang="en-US">
                <a:latin typeface="Calibri"/>
                <a:ea typeface="Calibri"/>
                <a:cs typeface="Calibri"/>
              </a:rPr>
              <a:t>Discovery Layer</a:t>
            </a:r>
          </a:p>
          <a:p>
            <a:pPr lvl="1">
              <a:buFont typeface="Courier New"/>
              <a:buChar char="o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Decision at September Governing Board meeting</a:t>
            </a:r>
          </a:p>
          <a:p>
            <a:pPr lvl="1">
              <a:buFont typeface="Courier New"/>
              <a:buChar char="o"/>
            </a:pPr>
            <a:r>
              <a:rPr lang="en-US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 https://www.ccslib.org/training/library-online-catalog-evaluation-project </a:t>
            </a:r>
          </a:p>
          <a:p>
            <a:pPr lvl="1">
              <a:buFont typeface="Courier New"/>
              <a:buChar char="o"/>
            </a:pPr>
            <a:endParaRPr lang="en-US">
              <a:solidFill>
                <a:srgbClr val="000000"/>
              </a:solidFill>
              <a:latin typeface="Calibri"/>
              <a:ea typeface="Open Sans"/>
              <a:cs typeface="Open Sans"/>
            </a:endParaRPr>
          </a:p>
          <a:p>
            <a:pPr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libri"/>
                <a:ea typeface="Open Sans"/>
                <a:cs typeface="Open Sans"/>
              </a:rPr>
              <a:t>Use L2 Directory for delivery info, barcode prefixes</a:t>
            </a:r>
          </a:p>
          <a:p>
            <a:pPr lvl="1">
              <a:buFont typeface="Courier New"/>
              <a:buChar char="o"/>
            </a:pPr>
            <a:r>
              <a:rPr lang="en-US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https://librarylearning.org/directory </a:t>
            </a:r>
            <a:endParaRPr lang="en-US">
              <a:solidFill>
                <a:srgbClr val="000000"/>
              </a:solidFill>
              <a:latin typeface="Calibri"/>
              <a:ea typeface="Open Sans"/>
              <a:cs typeface="Open Sans"/>
            </a:endParaRPr>
          </a:p>
          <a:p>
            <a:pPr lvl="1">
              <a:buFont typeface="Courier New"/>
              <a:buChar char="o"/>
            </a:pPr>
            <a:endParaRPr lang="en-US">
              <a:solidFill>
                <a:srgbClr val="000000"/>
              </a:solidFill>
              <a:latin typeface="Calibri"/>
              <a:ea typeface="Open Sans"/>
              <a:cs typeface="Open Sans"/>
            </a:endParaRPr>
          </a:p>
          <a:p>
            <a:pPr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libri"/>
                <a:ea typeface="Open Sans"/>
                <a:cs typeface="Open Sans"/>
              </a:rPr>
              <a:t>Polaris 8.0 development</a:t>
            </a:r>
          </a:p>
          <a:p>
            <a:pPr lvl="1">
              <a:buFont typeface="Courier New"/>
              <a:buChar char="o"/>
            </a:pPr>
            <a:r>
              <a:rPr lang="en-US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Improved Display Functionality</a:t>
            </a:r>
            <a:endParaRPr lang="en-US">
              <a:solidFill>
                <a:srgbClr val="000000"/>
              </a:solidFill>
              <a:latin typeface="Calibri"/>
              <a:ea typeface="Open Sans"/>
              <a:cs typeface="Open Sans"/>
            </a:endParaRPr>
          </a:p>
          <a:p>
            <a:pPr lvl="1">
              <a:buFont typeface="Courier New"/>
              <a:buChar char="o"/>
            </a:pPr>
            <a:r>
              <a:rPr lang="en-US">
                <a:solidFill>
                  <a:srgbClr val="000000"/>
                </a:solidFill>
                <a:latin typeface="Calibri"/>
                <a:ea typeface="Open Sans"/>
                <a:cs typeface="Open Sans"/>
              </a:rPr>
              <a:t>Dated patron notes</a:t>
            </a:r>
          </a:p>
          <a:p>
            <a:pPr marL="0" indent="0">
              <a:buNone/>
            </a:pPr>
            <a:endParaRPr lang="en-US" b="1">
              <a:solidFill>
                <a:srgbClr val="156082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CCS Updates</a:t>
            </a:r>
          </a:p>
        </p:txBody>
      </p:sp>
    </p:spTree>
    <p:extLst>
      <p:ext uri="{BB962C8B-B14F-4D97-AF65-F5344CB8AC3E}">
        <p14:creationId xmlns:p14="http://schemas.microsoft.com/office/powerpoint/2010/main" val="322134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880" y="1119903"/>
            <a:ext cx="4687186" cy="4621545"/>
          </a:xfrm>
        </p:spPr>
        <p:txBody>
          <a:bodyPr/>
          <a:lstStyle/>
          <a:p>
            <a:r>
              <a:rPr lang="en-US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Options for Check Out Screen Adjustments</a:t>
            </a:r>
          </a:p>
        </p:txBody>
      </p:sp>
    </p:spTree>
    <p:extLst>
      <p:ext uri="{BB962C8B-B14F-4D97-AF65-F5344CB8AC3E}">
        <p14:creationId xmlns:p14="http://schemas.microsoft.com/office/powerpoint/2010/main" val="401554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DEE8604-BAF8-DED5-9FF2-80FA2C91F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849" y="1817868"/>
            <a:ext cx="9107607" cy="1843443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Options for Check Out Screen Adjustments</a:t>
            </a:r>
          </a:p>
        </p:txBody>
      </p:sp>
      <p:pic>
        <p:nvPicPr>
          <p:cNvPr id="9" name="Picture 8" descr="A screenshot of a computer&#10;&#10;AI-generated content may be incorrect.">
            <a:extLst>
              <a:ext uri="{FF2B5EF4-FFF2-40B4-BE49-F238E27FC236}">
                <a16:creationId xmlns:a16="http://schemas.microsoft.com/office/drawing/2014/main" id="{95446356-535B-188F-B04F-CBB7CAC383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854" y="4267943"/>
            <a:ext cx="9144000" cy="199357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C2E1DBF-D4A0-AA79-495A-74619FCCB236}"/>
              </a:ext>
            </a:extLst>
          </p:cNvPr>
          <p:cNvSpPr/>
          <p:nvPr/>
        </p:nvSpPr>
        <p:spPr>
          <a:xfrm>
            <a:off x="1538728" y="3056662"/>
            <a:ext cx="9107607" cy="45745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0F4E1F-7EBE-B4F1-8C70-7D4386ECF66E}"/>
              </a:ext>
            </a:extLst>
          </p:cNvPr>
          <p:cNvSpPr/>
          <p:nvPr/>
        </p:nvSpPr>
        <p:spPr>
          <a:xfrm>
            <a:off x="1552582" y="5481207"/>
            <a:ext cx="9107607" cy="45745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89E4B861-C3A5-4E4F-ABE2-C2AD8BC40022}"/>
              </a:ext>
            </a:extLst>
          </p:cNvPr>
          <p:cNvSpPr/>
          <p:nvPr/>
        </p:nvSpPr>
        <p:spPr>
          <a:xfrm>
            <a:off x="5558813" y="3708133"/>
            <a:ext cx="519840" cy="112285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0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4734F-1242-B1B2-69D0-46DB7A34B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AD3A7E4-2A7D-B5CC-E2E4-1E5659A51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Options for Check Out Screen Adjustments</a:t>
            </a:r>
          </a:p>
        </p:txBody>
      </p:sp>
      <p:pic>
        <p:nvPicPr>
          <p:cNvPr id="9" name="Picture 8" descr="A screenshot of a computer&#10;&#10;AI-generated content may be incorrect.">
            <a:extLst>
              <a:ext uri="{FF2B5EF4-FFF2-40B4-BE49-F238E27FC236}">
                <a16:creationId xmlns:a16="http://schemas.microsoft.com/office/drawing/2014/main" id="{9645660A-8BB0-51ED-63FB-B4CFD6D8A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533" y="3261529"/>
            <a:ext cx="6110378" cy="133221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DE8C5AF-8960-E490-DB41-0ABBBA0C7E36}"/>
              </a:ext>
            </a:extLst>
          </p:cNvPr>
          <p:cNvSpPr/>
          <p:nvPr/>
        </p:nvSpPr>
        <p:spPr>
          <a:xfrm>
            <a:off x="344884" y="4115359"/>
            <a:ext cx="6117116" cy="25617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F9DCBA-03AA-B602-AA7E-E24600CBC4B0}"/>
              </a:ext>
            </a:extLst>
          </p:cNvPr>
          <p:cNvSpPr txBox="1"/>
          <p:nvPr/>
        </p:nvSpPr>
        <p:spPr>
          <a:xfrm>
            <a:off x="7082358" y="2098455"/>
            <a:ext cx="4698159" cy="38164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Calibri"/>
                <a:ea typeface="Open Sans"/>
                <a:cs typeface="Open Sans"/>
              </a:rPr>
              <a:t>Option to add:</a:t>
            </a:r>
          </a:p>
          <a:p>
            <a:r>
              <a:rPr lang="en-US">
                <a:latin typeface="Calibri"/>
                <a:ea typeface="Open Sans"/>
                <a:cs typeface="Open Sans"/>
              </a:rPr>
              <a:t>   </a:t>
            </a:r>
          </a:p>
          <a:p>
            <a:pPr marL="285750" indent="-285750">
              <a:buFont typeface="Arial"/>
              <a:buChar char="•"/>
            </a:pPr>
            <a:r>
              <a:rPr lang="en-US" sz="3200">
                <a:latin typeface="Calibri"/>
                <a:ea typeface="Open Sans"/>
                <a:cs typeface="Open Sans"/>
              </a:rPr>
              <a:t>Item Assigned Branch</a:t>
            </a:r>
          </a:p>
          <a:p>
            <a:pPr marL="285750" indent="-285750">
              <a:buFont typeface="Arial"/>
              <a:buChar char="•"/>
            </a:pPr>
            <a:r>
              <a:rPr lang="en-US" sz="3200">
                <a:latin typeface="Calibri"/>
                <a:ea typeface="Open Sans"/>
                <a:cs typeface="Open Sans"/>
              </a:rPr>
              <a:t>Item Material Type</a:t>
            </a:r>
          </a:p>
          <a:p>
            <a:pPr marL="285750" indent="-285750">
              <a:buFont typeface="Arial"/>
              <a:buChar char="•"/>
            </a:pPr>
            <a:r>
              <a:rPr lang="en-US" sz="3200">
                <a:latin typeface="Calibri"/>
                <a:ea typeface="Open Sans"/>
                <a:cs typeface="Open Sans"/>
              </a:rPr>
              <a:t>Item Shelf Location</a:t>
            </a:r>
          </a:p>
          <a:p>
            <a:pPr marL="285750" indent="-285750">
              <a:buFont typeface="Arial"/>
              <a:buChar char="•"/>
            </a:pPr>
            <a:endParaRPr lang="en-US" sz="3200">
              <a:latin typeface="Calibri"/>
              <a:ea typeface="Open Sans"/>
              <a:cs typeface="Open Sans"/>
            </a:endParaRPr>
          </a:p>
          <a:p>
            <a:r>
              <a:rPr lang="en-US" sz="3200">
                <a:latin typeface="Calibri"/>
                <a:ea typeface="Open Sans"/>
                <a:cs typeface="Open Sans"/>
              </a:rPr>
              <a:t>Email </a:t>
            </a:r>
            <a:r>
              <a:rPr lang="en-US" sz="3200">
                <a:latin typeface="Calibri"/>
                <a:ea typeface="Open Sans"/>
                <a:cs typeface="Open Sans"/>
                <a:hlinkClick r:id="rId4"/>
              </a:rPr>
              <a:t>help@ccslib.org</a:t>
            </a:r>
            <a:r>
              <a:rPr lang="en-US" sz="3200">
                <a:latin typeface="Calibri"/>
                <a:ea typeface="Open Sans"/>
                <a:cs typeface="Open Sans"/>
              </a:rPr>
              <a:t> to request adjustment</a:t>
            </a:r>
          </a:p>
        </p:txBody>
      </p:sp>
    </p:spTree>
    <p:extLst>
      <p:ext uri="{BB962C8B-B14F-4D97-AF65-F5344CB8AC3E}">
        <p14:creationId xmlns:p14="http://schemas.microsoft.com/office/powerpoint/2010/main" val="18620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880" y="1119903"/>
            <a:ext cx="4687186" cy="4621545"/>
          </a:xfrm>
        </p:spPr>
        <p:txBody>
          <a:bodyPr/>
          <a:lstStyle/>
          <a:p>
            <a:r>
              <a:rPr lang="en-US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Vernon Migration</a:t>
            </a:r>
          </a:p>
        </p:txBody>
      </p:sp>
    </p:spTree>
    <p:extLst>
      <p:ext uri="{BB962C8B-B14F-4D97-AF65-F5344CB8AC3E}">
        <p14:creationId xmlns:p14="http://schemas.microsoft.com/office/powerpoint/2010/main" val="2435870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A656B-17D2-09C6-CA0F-0B1408284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AECD906-AD2D-B6DF-C500-5F38BF55E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Vernon Migration: Go Live Timeline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265A8F-27FF-56AE-9C93-70CC601F06F6}"/>
              </a:ext>
            </a:extLst>
          </p:cNvPr>
          <p:cNvSpPr txBox="1"/>
          <p:nvPr/>
        </p:nvSpPr>
        <p:spPr>
          <a:xfrm>
            <a:off x="555037" y="2098455"/>
            <a:ext cx="11225480" cy="39395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000">
                <a:latin typeface="Calibri"/>
                <a:ea typeface="Calibri"/>
                <a:cs typeface="Calibri"/>
              </a:rPr>
              <a:t>Offline and Go Live schedule finalized</a:t>
            </a:r>
            <a:endParaRPr lang="en-US">
              <a:latin typeface="Calibri"/>
              <a:ea typeface="Calibri"/>
              <a:cs typeface="Calibri"/>
            </a:endParaRP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r>
              <a:rPr lang="en-US" sz="2600">
                <a:latin typeface="Calibri"/>
                <a:ea typeface="Calibri"/>
                <a:cs typeface="Calibri"/>
              </a:rPr>
              <a:t>Thurs, Aug 28: Vernon offline</a:t>
            </a: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r>
              <a:rPr lang="en-US" sz="2600">
                <a:latin typeface="Calibri"/>
                <a:ea typeface="Calibri"/>
                <a:cs typeface="Calibri"/>
              </a:rPr>
              <a:t>Fri, Aug 29 – Tues, Sept 2: All CCS libraries offline</a:t>
            </a: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r>
              <a:rPr lang="en-US" sz="2600">
                <a:latin typeface="Calibri"/>
                <a:ea typeface="Calibri"/>
                <a:cs typeface="Calibri"/>
              </a:rPr>
              <a:t>Wed, Sept 3: All libraries resume Polaris operations; Vernon live with CCS!</a:t>
            </a: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endParaRPr lang="en-US" sz="2600">
              <a:latin typeface="Calibri"/>
              <a:ea typeface="Calibri"/>
              <a:cs typeface="Calibri"/>
            </a:endParaRPr>
          </a:p>
          <a:p>
            <a:pPr marL="914400" lvl="1" indent="-45720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endParaRPr lang="en-US" sz="2600"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 sz="3000">
                <a:latin typeface="Calibri"/>
                <a:ea typeface="Calibri"/>
                <a:cs typeface="Calibri"/>
              </a:rPr>
              <a:t>Libraries should use Polaris Remote Offline (via production Staff Client) during offline period. CCS will upload remote offline transaction files on behalf of libraries.</a:t>
            </a:r>
          </a:p>
        </p:txBody>
      </p:sp>
    </p:spTree>
    <p:extLst>
      <p:ext uri="{BB962C8B-B14F-4D97-AF65-F5344CB8AC3E}">
        <p14:creationId xmlns:p14="http://schemas.microsoft.com/office/powerpoint/2010/main" val="1255425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03EBA-7BCB-C056-9B51-F6F419B6D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6237F72-902C-291A-B3AC-69C16909A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Vernon Migration: Testing Remote Offline Circ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AA393C-D275-6F1C-DC04-651B3AEC5DC3}"/>
              </a:ext>
            </a:extLst>
          </p:cNvPr>
          <p:cNvSpPr txBox="1"/>
          <p:nvPr/>
        </p:nvSpPr>
        <p:spPr>
          <a:xfrm>
            <a:off x="483151" y="1954681"/>
            <a:ext cx="11225479" cy="42165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>
                <a:latin typeface="Calibri"/>
                <a:ea typeface="Open Sans"/>
                <a:cs typeface="Open Sans"/>
              </a:rPr>
              <a:t>CCS Libraries required to test remote offline circulation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>
                <a:latin typeface="Calibri"/>
                <a:ea typeface="Open Sans"/>
                <a:cs typeface="Open Sans"/>
              </a:rPr>
              <a:t>Verify can connect, login, check out, and print receipts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>
                <a:latin typeface="Calibri"/>
                <a:ea typeface="Open Sans"/>
                <a:cs typeface="Open Sans"/>
              </a:rPr>
              <a:t>CCS will verify transaction file created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>
                <a:latin typeface="Calibri"/>
                <a:ea typeface="Open Sans"/>
                <a:cs typeface="Open Sans"/>
              </a:rPr>
              <a:t>Also test self-check if using</a:t>
            </a:r>
          </a:p>
          <a:p>
            <a:pPr marL="914400" lvl="1" indent="-457200">
              <a:buFont typeface="Courier New"/>
              <a:buChar char="o"/>
            </a:pPr>
            <a:endParaRPr lang="en-US" sz="2800">
              <a:latin typeface="Calibri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3200">
                <a:latin typeface="Calibri"/>
                <a:ea typeface="Open Sans"/>
                <a:cs typeface="Open Sans"/>
              </a:rPr>
              <a:t>CCS will open a help desk ticket on behalf of each library and share testing checklist (IT and Circ contacts)</a:t>
            </a:r>
          </a:p>
          <a:p>
            <a:endParaRPr lang="en-US" sz="2800">
              <a:latin typeface="Calibri"/>
              <a:ea typeface="Open Sans"/>
              <a:cs typeface="Open Sans"/>
            </a:endParaRPr>
          </a:p>
          <a:p>
            <a:pPr marL="457200" indent="-457200">
              <a:buFont typeface="Arial"/>
              <a:buChar char="•"/>
            </a:pPr>
            <a:r>
              <a:rPr lang="en-US" sz="3200" b="1">
                <a:latin typeface="Calibri"/>
                <a:ea typeface="Open Sans"/>
                <a:cs typeface="Open Sans"/>
              </a:rPr>
              <a:t>Testing deadline: August 15, 2025</a:t>
            </a:r>
          </a:p>
        </p:txBody>
      </p:sp>
    </p:spTree>
    <p:extLst>
      <p:ext uri="{BB962C8B-B14F-4D97-AF65-F5344CB8AC3E}">
        <p14:creationId xmlns:p14="http://schemas.microsoft.com/office/powerpoint/2010/main" val="1247111044"/>
      </p:ext>
    </p:extLst>
  </p:cSld>
  <p:clrMapOvr>
    <a:masterClrMapping/>
  </p:clrMapOvr>
</p:sld>
</file>

<file path=ppt/theme/theme1.xml><?xml version="1.0" encoding="utf-8"?>
<a:theme xmlns:a="http://schemas.openxmlformats.org/drawingml/2006/main" name="CCS-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S-Theme" id="{D8B29484-AAF0-4EFE-B5FA-BD93817055CD}" vid="{BD5692A5-0219-43EB-AB0A-279E88752A3F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FD8AEDA893740B2E2B561320165F3" ma:contentTypeVersion="17" ma:contentTypeDescription="Create a new document." ma:contentTypeScope="" ma:versionID="d6aa112e4e2705f901ac7d76e5052394">
  <xsd:schema xmlns:xsd="http://www.w3.org/2001/XMLSchema" xmlns:xs="http://www.w3.org/2001/XMLSchema" xmlns:p="http://schemas.microsoft.com/office/2006/metadata/properties" xmlns:ns2="49174984-12fa-4a24-9ef6-8a7dc6c2db71" xmlns:ns3="04fb2b99-be89-4f45-b37c-be1ef0c04955" targetNamespace="http://schemas.microsoft.com/office/2006/metadata/properties" ma:root="true" ma:fieldsID="6188c67fff606ddabb508279d90f8721" ns2:_="" ns3:_="">
    <xsd:import namespace="49174984-12fa-4a24-9ef6-8a7dc6c2db71"/>
    <xsd:import namespace="04fb2b99-be89-4f45-b37c-be1ef0c049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74984-12fa-4a24-9ef6-8a7dc6c2db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a66db-708c-4f1a-b3bc-bbce3a8f22fd}" ma:internalName="TaxCatchAll" ma:showField="CatchAllData" ma:web="49174984-12fa-4a24-9ef6-8a7dc6c2db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b2b99-be89-4f45-b37c-be1ef0c04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242fc-8867-421b-8d4f-f4d5bb518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fb2b99-be89-4f45-b37c-be1ef0c04955">
      <Terms xmlns="http://schemas.microsoft.com/office/infopath/2007/PartnerControls"/>
    </lcf76f155ced4ddcb4097134ff3c332f>
    <TaxCatchAll xmlns="49174984-12fa-4a24-9ef6-8a7dc6c2db71" xsi:nil="true"/>
  </documentManagement>
</p:properties>
</file>

<file path=customXml/itemProps1.xml><?xml version="1.0" encoding="utf-8"?>
<ds:datastoreItem xmlns:ds="http://schemas.openxmlformats.org/officeDocument/2006/customXml" ds:itemID="{90E2DFB2-47B3-4E75-9F09-B2AF71D713A7}">
  <ds:schemaRefs>
    <ds:schemaRef ds:uri="04fb2b99-be89-4f45-b37c-be1ef0c04955"/>
    <ds:schemaRef ds:uri="49174984-12fa-4a24-9ef6-8a7dc6c2db7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4D23F75-D4B2-4ADA-A2A6-890C1C8285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25EBBD-6858-404E-BAC7-C85B6E8B1C73}">
  <ds:schemaRefs>
    <ds:schemaRef ds:uri="04fb2b99-be89-4f45-b37c-be1ef0c04955"/>
    <ds:schemaRef ds:uri="49174984-12fa-4a24-9ef6-8a7dc6c2db7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CCS-Theme</Template>
  <TotalTime>1</TotalTime>
  <Words>1112</Words>
  <Application>Microsoft Office PowerPoint</Application>
  <PresentationFormat>Widescreen</PresentationFormat>
  <Paragraphs>245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Arial,Sans-Serif</vt:lpstr>
      <vt:lpstr>Calibri</vt:lpstr>
      <vt:lpstr>Courier New</vt:lpstr>
      <vt:lpstr>Open Sans</vt:lpstr>
      <vt:lpstr>Verdana</vt:lpstr>
      <vt:lpstr>Wingdings</vt:lpstr>
      <vt:lpstr>Wingdings,Sans-Serif</vt:lpstr>
      <vt:lpstr>CCS-Theme</vt:lpstr>
      <vt:lpstr>1_Office Theme</vt:lpstr>
      <vt:lpstr>2_Office Theme</vt:lpstr>
      <vt:lpstr>Circulation Technical Group</vt:lpstr>
      <vt:lpstr> CCS Updates</vt:lpstr>
      <vt:lpstr>CCS Updates</vt:lpstr>
      <vt:lpstr>Options for Check Out Screen Adjustments</vt:lpstr>
      <vt:lpstr>Options for Check Out Screen Adjustments</vt:lpstr>
      <vt:lpstr>Options for Check Out Screen Adjustments</vt:lpstr>
      <vt:lpstr>Vernon Migration</vt:lpstr>
      <vt:lpstr>Vernon Migration: Go Live Timeline</vt:lpstr>
      <vt:lpstr>Vernon Migration: Testing Remote Offline Circ</vt:lpstr>
      <vt:lpstr>Vernon Migration: SIP/PAC Redirect</vt:lpstr>
      <vt:lpstr>Vernon Migration: Available Services</vt:lpstr>
      <vt:lpstr>Vernon Migration: Available Services</vt:lpstr>
      <vt:lpstr>Vernon Migration: Resources and To-Do</vt:lpstr>
      <vt:lpstr>Patron Record Gender Field</vt:lpstr>
      <vt:lpstr>Patron Record Gender Field</vt:lpstr>
      <vt:lpstr>Patron Record Gender Field</vt:lpstr>
      <vt:lpstr>Patron Record Gender Field</vt:lpstr>
      <vt:lpstr>Billing for Library of Things</vt:lpstr>
      <vt:lpstr>Billing for Library of Things</vt:lpstr>
      <vt:lpstr>Billing for Library of Things</vt:lpstr>
      <vt:lpstr>Patron Record Title Field</vt:lpstr>
      <vt:lpstr>Patron Record Title Field</vt:lpstr>
      <vt:lpstr>Patron Record Title Field</vt:lpstr>
      <vt:lpstr>PowerPoint Presentation</vt:lpstr>
      <vt:lpstr>Patron Record Title Field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Weiss</dc:creator>
  <cp:lastModifiedBy>Mieko Landers</cp:lastModifiedBy>
  <cp:revision>3</cp:revision>
  <dcterms:created xsi:type="dcterms:W3CDTF">2022-04-25T17:57:04Z</dcterms:created>
  <dcterms:modified xsi:type="dcterms:W3CDTF">2025-07-10T16:40:09Z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0x010100417FD8AEDA893740B2E2B561320165F3</vt:lpwstr>
  </property>
  <property fmtid="{D5CDD505-2E9C-101B-9397-08002B2CF9AE}" pid="3" name="MediaServiceImageTags">
    <vt:lpwstr/>
  </property>
</Properties>
</file>