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7" r:id="rId5"/>
    <p:sldMasterId id="2147483674" r:id="rId6"/>
  </p:sldMasterIdLst>
  <p:notesMasterIdLst>
    <p:notesMasterId r:id="rId20"/>
  </p:notesMasterIdLst>
  <p:sldIdLst>
    <p:sldId id="256" r:id="rId7"/>
    <p:sldId id="261" r:id="rId8"/>
    <p:sldId id="373" r:id="rId9"/>
    <p:sldId id="374" r:id="rId10"/>
    <p:sldId id="375" r:id="rId11"/>
    <p:sldId id="376" r:id="rId12"/>
    <p:sldId id="377" r:id="rId13"/>
    <p:sldId id="378" r:id="rId14"/>
    <p:sldId id="379" r:id="rId15"/>
    <p:sldId id="383" r:id="rId16"/>
    <p:sldId id="380" r:id="rId17"/>
    <p:sldId id="381" r:id="rId18"/>
    <p:sldId id="3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283"/>
    <a:srgbClr val="F79421"/>
    <a:srgbClr val="89C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9573" autoAdjust="0"/>
  </p:normalViewPr>
  <p:slideViewPr>
    <p:cSldViewPr snapToGrid="0">
      <p:cViewPr varScale="1">
        <p:scale>
          <a:sx n="31" d="100"/>
          <a:sy n="31" d="100"/>
        </p:scale>
        <p:origin x="20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7320E-4403-4B3E-A14E-D6C85ABCCDC2}" type="datetimeFigureOut">
              <a:t>8/21/2025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60AA3-0073-48C7-9C8A-7A4D8997B0F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82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26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D8584-6D7A-F99E-5D96-6C7BC883A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860DA5-8AAD-5829-5292-689D56F48F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935AF1-0E4D-E1C2-C23D-B07A9F3EB3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12F49-20CF-5605-9B68-E36EF0746B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29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784F3-4986-54AA-7887-56249D118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960627-E7D1-F69E-B4E4-A5FA0CFD12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F5C046-3097-55F6-B13F-49E4F243FF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CCF46-A4B5-EAC5-5C24-75844F4DFE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43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3A715-FB7B-6DCD-ED43-A2BC455F5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6CE011-4701-D096-1A64-68E866BB96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2B502D-A0E8-9457-6691-168CA65208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14FEFA-F7E7-8B6C-B379-3855E722F8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14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B828B-0C61-018B-656E-C957DF4A2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793FB6-49B5-7DD8-7CCB-3C8C98C0FD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08A32C-C6A6-8325-0E5E-A775157E11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32E5C-1DF4-F557-0C0C-1ECB1E9C55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19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46162-BD5B-4ED1-F860-4733CF4A1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5DCFA6-7DEA-24BB-2F0A-F49226773B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A24AEA-180E-57B0-B1D9-0A15195CA4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5D06FA-AD75-A2D7-D59B-6C5F899242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08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3B4B9-20F6-380D-902A-5E4F7777E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68067A-CD87-AC6B-476C-9C68697C33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FC4529-BED2-F6B1-A7D6-390284F2B0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A9AAB-CBBA-F539-4766-1CEB3C061F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89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4CBD5-E709-258F-90B6-0036D4FB9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B75D46-EFC3-A46C-53FF-813BDC790C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435B9C-48B3-51A7-D9F9-1C464712FE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31CF0-5D98-8F3A-4762-398EC4B524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46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41226-02A8-911C-EBF0-F32CCD5B1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100E9E-4FA3-57BF-D06D-2799F4FE91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C7FDC0-39C7-00D4-EE11-44A7EE9688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172B4-AD2D-128A-02B2-D01239F09D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71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1DF69F3-B4EC-4750-B453-B00EEC808ADD}"/>
              </a:ext>
            </a:extLst>
          </p:cNvPr>
          <p:cNvSpPr/>
          <p:nvPr/>
        </p:nvSpPr>
        <p:spPr>
          <a:xfrm>
            <a:off x="-5542" y="4043362"/>
            <a:ext cx="12197542" cy="281463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040CC-E185-4DAF-AE48-3922CBD3C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387600"/>
          </a:xfrm>
        </p:spPr>
        <p:txBody>
          <a:bodyPr anchor="b"/>
          <a:lstStyle>
            <a:lvl1pPr algn="l">
              <a:defRPr sz="6000" b="1">
                <a:solidFill>
                  <a:srgbClr val="02528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FE54F-ED64-4991-B2BA-9279B316CC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84" y="2387600"/>
            <a:ext cx="12180916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Your Name</a:t>
            </a:r>
          </a:p>
          <a:p>
            <a:r>
              <a:rPr lang="en-US"/>
              <a:t>Date</a:t>
            </a:r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36F85F0-5F99-4859-BBEF-E40BD5E9F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73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5601F-B2A7-410E-8FB1-0E5750126F31}"/>
              </a:ext>
            </a:extLst>
          </p:cNvPr>
          <p:cNvSpPr/>
          <p:nvPr/>
        </p:nvSpPr>
        <p:spPr>
          <a:xfrm>
            <a:off x="0" y="-1"/>
            <a:ext cx="12192000" cy="1690687"/>
          </a:xfrm>
          <a:prstGeom prst="rect">
            <a:avLst/>
          </a:prstGeom>
          <a:solidFill>
            <a:srgbClr val="89C4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2938B-B634-44FB-AFF9-3343BBADD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45FC3-FB90-4990-87B2-DCC4140DB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596486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DA7F5F-B192-4CBD-8560-25F43B9BA894}"/>
              </a:ext>
            </a:extLst>
          </p:cNvPr>
          <p:cNvSpPr/>
          <p:nvPr/>
        </p:nvSpPr>
        <p:spPr>
          <a:xfrm>
            <a:off x="0" y="6485860"/>
            <a:ext cx="12192000" cy="372140"/>
          </a:xfrm>
          <a:prstGeom prst="rect">
            <a:avLst/>
          </a:prstGeom>
          <a:solidFill>
            <a:srgbClr val="89C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473D0E-345F-476D-9A0F-197491ED398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27137" y="1825625"/>
            <a:ext cx="596486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7B5B4F1-C627-4F07-A51D-599B99E24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40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mparis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5601F-B2A7-410E-8FB1-0E5750126F31}"/>
              </a:ext>
            </a:extLst>
          </p:cNvPr>
          <p:cNvSpPr/>
          <p:nvPr/>
        </p:nvSpPr>
        <p:spPr>
          <a:xfrm>
            <a:off x="0" y="-1"/>
            <a:ext cx="12192000" cy="1690687"/>
          </a:xfrm>
          <a:prstGeom prst="rect">
            <a:avLst/>
          </a:prstGeom>
          <a:solidFill>
            <a:srgbClr val="89C4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2938B-B634-44FB-AFF9-3343BBADD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45FC3-FB90-4990-87B2-DCC4140DB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09284"/>
            <a:ext cx="5964865" cy="36676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DA7F5F-B192-4CBD-8560-25F43B9BA894}"/>
              </a:ext>
            </a:extLst>
          </p:cNvPr>
          <p:cNvSpPr/>
          <p:nvPr/>
        </p:nvSpPr>
        <p:spPr>
          <a:xfrm>
            <a:off x="0" y="6485860"/>
            <a:ext cx="12192000" cy="372140"/>
          </a:xfrm>
          <a:prstGeom prst="rect">
            <a:avLst/>
          </a:prstGeom>
          <a:solidFill>
            <a:srgbClr val="89C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473D0E-345F-476D-9A0F-197491ED398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27137" y="2509283"/>
            <a:ext cx="5964866" cy="3667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3835D78-B9E0-4D53-A31F-A12C3A5F3D6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0" y="1842977"/>
            <a:ext cx="5964865" cy="4961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C33B8FC-8197-415E-9694-740AC66228C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27135" y="1843640"/>
            <a:ext cx="5964865" cy="4961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95EBF62-AB06-4E98-8DCD-0F99E90FC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97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DA7F5F-B192-4CBD-8560-25F43B9BA894}"/>
              </a:ext>
            </a:extLst>
          </p:cNvPr>
          <p:cNvSpPr/>
          <p:nvPr/>
        </p:nvSpPr>
        <p:spPr>
          <a:xfrm>
            <a:off x="0" y="6485860"/>
            <a:ext cx="12192000" cy="372140"/>
          </a:xfrm>
          <a:prstGeom prst="rect">
            <a:avLst/>
          </a:prstGeom>
          <a:solidFill>
            <a:srgbClr val="89C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893F052-DED8-4351-87D3-F9CC3DF00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11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1DF69F3-B4EC-4750-B453-B00EEC808ADD}"/>
              </a:ext>
            </a:extLst>
          </p:cNvPr>
          <p:cNvSpPr/>
          <p:nvPr/>
        </p:nvSpPr>
        <p:spPr>
          <a:xfrm>
            <a:off x="11084" y="4043362"/>
            <a:ext cx="12197542" cy="28146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rgbClr val="ECA54E"/>
              </a:gs>
              <a:gs pos="100000">
                <a:srgbClr val="DE8318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040CC-E185-4DAF-AE48-3922CBD3C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387600"/>
          </a:xfrm>
        </p:spPr>
        <p:txBody>
          <a:bodyPr anchor="b"/>
          <a:lstStyle>
            <a:lvl1pPr algn="l">
              <a:defRPr sz="6000" b="1">
                <a:solidFill>
                  <a:srgbClr val="DE831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FE54F-ED64-4991-B2BA-9279B316CC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84" y="2387600"/>
            <a:ext cx="12180916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Your Name</a:t>
            </a:r>
          </a:p>
          <a:p>
            <a:r>
              <a:rPr lang="en-US"/>
              <a:t>Date</a:t>
            </a:r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36F85F0-5F99-4859-BBEF-E40BD5E9F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55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">
    <p:bg>
      <p:bgPr>
        <a:solidFill>
          <a:srgbClr val="E4E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F110FC6-81FC-462C-920E-0716E376B68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E83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E66ED-2092-470E-9C5A-CC3D75901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7880" y="875488"/>
            <a:ext cx="4687186" cy="462154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Name of Section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EE5E032-E681-4AAB-B7B7-27B1F44D8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68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DA7F5F-B192-4CBD-8560-25F43B9BA894}"/>
              </a:ext>
            </a:extLst>
          </p:cNvPr>
          <p:cNvSpPr/>
          <p:nvPr/>
        </p:nvSpPr>
        <p:spPr>
          <a:xfrm>
            <a:off x="0" y="6485860"/>
            <a:ext cx="12192000" cy="372140"/>
          </a:xfrm>
          <a:prstGeom prst="rect">
            <a:avLst/>
          </a:prstGeom>
          <a:solidFill>
            <a:srgbClr val="DE83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F5601F-B2A7-410E-8FB1-0E5750126F31}"/>
              </a:ext>
            </a:extLst>
          </p:cNvPr>
          <p:cNvSpPr/>
          <p:nvPr/>
        </p:nvSpPr>
        <p:spPr>
          <a:xfrm>
            <a:off x="0" y="-1"/>
            <a:ext cx="12192000" cy="1690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2938B-B634-44FB-AFF9-3343BBADD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DE8318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45FC3-FB90-4990-87B2-DCC4140DB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EFBED56-3E37-43F9-B140-DA2F82693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72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5601F-B2A7-410E-8FB1-0E5750126F31}"/>
              </a:ext>
            </a:extLst>
          </p:cNvPr>
          <p:cNvSpPr/>
          <p:nvPr/>
        </p:nvSpPr>
        <p:spPr>
          <a:xfrm>
            <a:off x="0" y="-1"/>
            <a:ext cx="12192000" cy="1690687"/>
          </a:xfrm>
          <a:prstGeom prst="rect">
            <a:avLst/>
          </a:prstGeom>
          <a:solidFill>
            <a:srgbClr val="DE83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2938B-B634-44FB-AFF9-3343BBADD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45FC3-FB90-4990-87B2-DCC4140DB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596486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DA7F5F-B192-4CBD-8560-25F43B9BA894}"/>
              </a:ext>
            </a:extLst>
          </p:cNvPr>
          <p:cNvSpPr/>
          <p:nvPr/>
        </p:nvSpPr>
        <p:spPr>
          <a:xfrm>
            <a:off x="0" y="6485860"/>
            <a:ext cx="12192000" cy="372140"/>
          </a:xfrm>
          <a:prstGeom prst="rect">
            <a:avLst/>
          </a:prstGeom>
          <a:solidFill>
            <a:srgbClr val="DE83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473D0E-345F-476D-9A0F-197491ED398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27137" y="1825625"/>
            <a:ext cx="596486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7B5B4F1-C627-4F07-A51D-599B99E24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42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mparis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5601F-B2A7-410E-8FB1-0E5750126F31}"/>
              </a:ext>
            </a:extLst>
          </p:cNvPr>
          <p:cNvSpPr/>
          <p:nvPr/>
        </p:nvSpPr>
        <p:spPr>
          <a:xfrm>
            <a:off x="0" y="-1"/>
            <a:ext cx="12192000" cy="1690687"/>
          </a:xfrm>
          <a:prstGeom prst="rect">
            <a:avLst/>
          </a:prstGeom>
          <a:solidFill>
            <a:srgbClr val="DE83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2938B-B634-44FB-AFF9-3343BBADD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45FC3-FB90-4990-87B2-DCC4140DB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09284"/>
            <a:ext cx="5964865" cy="36676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DA7F5F-B192-4CBD-8560-25F43B9BA894}"/>
              </a:ext>
            </a:extLst>
          </p:cNvPr>
          <p:cNvSpPr/>
          <p:nvPr/>
        </p:nvSpPr>
        <p:spPr>
          <a:xfrm>
            <a:off x="0" y="6485860"/>
            <a:ext cx="12192000" cy="372140"/>
          </a:xfrm>
          <a:prstGeom prst="rect">
            <a:avLst/>
          </a:prstGeom>
          <a:solidFill>
            <a:srgbClr val="DE83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473D0E-345F-476D-9A0F-197491ED398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27137" y="2509283"/>
            <a:ext cx="5964866" cy="3667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3835D78-B9E0-4D53-A31F-A12C3A5F3D6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0" y="1842977"/>
            <a:ext cx="5964865" cy="4961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C33B8FC-8197-415E-9694-740AC66228C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27135" y="1843640"/>
            <a:ext cx="5964865" cy="4961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95EBF62-AB06-4E98-8DCD-0F99E90FC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62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DA7F5F-B192-4CBD-8560-25F43B9BA894}"/>
              </a:ext>
            </a:extLst>
          </p:cNvPr>
          <p:cNvSpPr/>
          <p:nvPr/>
        </p:nvSpPr>
        <p:spPr>
          <a:xfrm>
            <a:off x="0" y="6485860"/>
            <a:ext cx="12192000" cy="372140"/>
          </a:xfrm>
          <a:prstGeom prst="rect">
            <a:avLst/>
          </a:prstGeom>
          <a:solidFill>
            <a:srgbClr val="DE83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893F052-DED8-4351-87D3-F9CC3DF00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6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">
    <p:bg>
      <p:bgPr>
        <a:solidFill>
          <a:srgbClr val="E4E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F110FC6-81FC-462C-920E-0716E376B68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E66ED-2092-470E-9C5A-CC3D75901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7880" y="875488"/>
            <a:ext cx="4687186" cy="462154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Name of Section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EE5E032-E681-4AAB-B7B7-27B1F44D8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5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DA7F5F-B192-4CBD-8560-25F43B9BA894}"/>
              </a:ext>
            </a:extLst>
          </p:cNvPr>
          <p:cNvSpPr/>
          <p:nvPr/>
        </p:nvSpPr>
        <p:spPr>
          <a:xfrm>
            <a:off x="0" y="6485860"/>
            <a:ext cx="12192000" cy="3721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F5601F-B2A7-410E-8FB1-0E5750126F31}"/>
              </a:ext>
            </a:extLst>
          </p:cNvPr>
          <p:cNvSpPr/>
          <p:nvPr/>
        </p:nvSpPr>
        <p:spPr>
          <a:xfrm>
            <a:off x="0" y="-1"/>
            <a:ext cx="12192000" cy="1690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2938B-B634-44FB-AFF9-3343BBADD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45FC3-FB90-4990-87B2-DCC4140DB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EFBED56-3E37-43F9-B140-DA2F82693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8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5601F-B2A7-410E-8FB1-0E5750126F31}"/>
              </a:ext>
            </a:extLst>
          </p:cNvPr>
          <p:cNvSpPr/>
          <p:nvPr/>
        </p:nvSpPr>
        <p:spPr>
          <a:xfrm>
            <a:off x="0" y="-1"/>
            <a:ext cx="12192000" cy="1690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2938B-B634-44FB-AFF9-3343BBADD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45FC3-FB90-4990-87B2-DCC4140DB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596486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DA7F5F-B192-4CBD-8560-25F43B9BA894}"/>
              </a:ext>
            </a:extLst>
          </p:cNvPr>
          <p:cNvSpPr/>
          <p:nvPr/>
        </p:nvSpPr>
        <p:spPr>
          <a:xfrm>
            <a:off x="0" y="6485860"/>
            <a:ext cx="12192000" cy="3721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473D0E-345F-476D-9A0F-197491ED398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27137" y="1825625"/>
            <a:ext cx="596486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7B5B4F1-C627-4F07-A51D-599B99E24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2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mparis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5601F-B2A7-410E-8FB1-0E5750126F31}"/>
              </a:ext>
            </a:extLst>
          </p:cNvPr>
          <p:cNvSpPr/>
          <p:nvPr/>
        </p:nvSpPr>
        <p:spPr>
          <a:xfrm>
            <a:off x="0" y="-1"/>
            <a:ext cx="12192000" cy="1690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2938B-B634-44FB-AFF9-3343BBADD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45FC3-FB90-4990-87B2-DCC4140DB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09284"/>
            <a:ext cx="5964865" cy="36676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DA7F5F-B192-4CBD-8560-25F43B9BA894}"/>
              </a:ext>
            </a:extLst>
          </p:cNvPr>
          <p:cNvSpPr/>
          <p:nvPr/>
        </p:nvSpPr>
        <p:spPr>
          <a:xfrm>
            <a:off x="0" y="6485860"/>
            <a:ext cx="12192000" cy="3721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473D0E-345F-476D-9A0F-197491ED398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27137" y="2509283"/>
            <a:ext cx="5964866" cy="3667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3835D78-B9E0-4D53-A31F-A12C3A5F3D6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0" y="1842977"/>
            <a:ext cx="5964865" cy="4961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C33B8FC-8197-415E-9694-740AC66228C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27135" y="1843640"/>
            <a:ext cx="5964865" cy="4961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95EBF62-AB06-4E98-8DCD-0F99E90FC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3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DA7F5F-B192-4CBD-8560-25F43B9BA894}"/>
              </a:ext>
            </a:extLst>
          </p:cNvPr>
          <p:cNvSpPr/>
          <p:nvPr/>
        </p:nvSpPr>
        <p:spPr>
          <a:xfrm>
            <a:off x="0" y="6485860"/>
            <a:ext cx="12192000" cy="3721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893F052-DED8-4351-87D3-F9CC3DF00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75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1DF69F3-B4EC-4750-B453-B00EEC808ADD}"/>
              </a:ext>
            </a:extLst>
          </p:cNvPr>
          <p:cNvSpPr/>
          <p:nvPr/>
        </p:nvSpPr>
        <p:spPr>
          <a:xfrm>
            <a:off x="11084" y="4043362"/>
            <a:ext cx="12197542" cy="28146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rgbClr val="89C43A"/>
              </a:gs>
              <a:gs pos="100000">
                <a:srgbClr val="4A6B1F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040CC-E185-4DAF-AE48-3922CBD3C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387600"/>
          </a:xfrm>
        </p:spPr>
        <p:txBody>
          <a:bodyPr anchor="b"/>
          <a:lstStyle>
            <a:lvl1pPr algn="l">
              <a:defRPr sz="6000" b="1">
                <a:solidFill>
                  <a:srgbClr val="89C43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FE54F-ED64-4991-B2BA-9279B316CC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84" y="2387600"/>
            <a:ext cx="12180916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Your Name</a:t>
            </a:r>
          </a:p>
          <a:p>
            <a:r>
              <a:rPr lang="en-US"/>
              <a:t>Date</a:t>
            </a:r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36F85F0-5F99-4859-BBEF-E40BD5E9F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9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">
    <p:bg>
      <p:bgPr>
        <a:solidFill>
          <a:srgbClr val="E4E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F110FC6-81FC-462C-920E-0716E376B68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89C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E66ED-2092-470E-9C5A-CC3D75901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7880" y="875488"/>
            <a:ext cx="4687186" cy="462154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Name of Section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EE5E032-E681-4AAB-B7B7-27B1F44D8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73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DA7F5F-B192-4CBD-8560-25F43B9BA894}"/>
              </a:ext>
            </a:extLst>
          </p:cNvPr>
          <p:cNvSpPr/>
          <p:nvPr/>
        </p:nvSpPr>
        <p:spPr>
          <a:xfrm>
            <a:off x="0" y="6485860"/>
            <a:ext cx="12192000" cy="372140"/>
          </a:xfrm>
          <a:prstGeom prst="rect">
            <a:avLst/>
          </a:prstGeom>
          <a:solidFill>
            <a:srgbClr val="89C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F5601F-B2A7-410E-8FB1-0E5750126F31}"/>
              </a:ext>
            </a:extLst>
          </p:cNvPr>
          <p:cNvSpPr/>
          <p:nvPr/>
        </p:nvSpPr>
        <p:spPr>
          <a:xfrm>
            <a:off x="0" y="-1"/>
            <a:ext cx="12192000" cy="1690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2938B-B634-44FB-AFF9-3343BBADD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89C43A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45FC3-FB90-4990-87B2-DCC4140DB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EFBED56-3E37-43F9-B140-DA2F82693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9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C064F5-51FD-4F58-BC42-66C831D0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EF49B-851D-4F4D-9733-A3C8640C2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A7C3F8E-5DFC-4A19-A695-0F8055FB22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C064F5-51FD-4F58-BC42-66C831D0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EF49B-851D-4F4D-9733-A3C8640C2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A7C3F8E-5DFC-4A19-A695-0F8055FB22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8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C064F5-51FD-4F58-BC42-66C831D0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EF49B-851D-4F4D-9733-A3C8640C2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A7C3F8E-5DFC-4A19-A695-0F8055FB22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2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ccslib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ailslibraries.org/delivery/cou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BEC6E-2B39-4BD1-878E-9EAC5977B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861" y="0"/>
            <a:ext cx="11805139" cy="2387600"/>
          </a:xfrm>
        </p:spPr>
        <p:txBody>
          <a:bodyPr>
            <a:normAutofit/>
          </a:bodyPr>
          <a:lstStyle/>
          <a:p>
            <a:r>
              <a:rPr lang="en-US" sz="4800">
                <a:ea typeface="Verdana"/>
              </a:rPr>
              <a:t>ILL Technical Group</a:t>
            </a:r>
            <a:endParaRPr lang="en-US">
              <a:ea typeface="Verdan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AA3F2-EB2A-4812-9B95-7F38E4DC41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222" y="2387600"/>
            <a:ext cx="11805778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Open Sans"/>
                <a:cs typeface="Open Sans"/>
              </a:rPr>
              <a:t>August 21, 2025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56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9B14E-E6FE-A7F4-8907-0EE9EA8F3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611DE-422C-B25B-3218-93312035A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Library Showcase</a:t>
            </a:r>
            <a:endParaRPr lang="en-US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34400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computer and a printer on a desk&#10;&#10;AI-generated content may be incorrect.">
            <a:extLst>
              <a:ext uri="{FF2B5EF4-FFF2-40B4-BE49-F238E27FC236}">
                <a16:creationId xmlns:a16="http://schemas.microsoft.com/office/drawing/2014/main" id="{E5C3F735-F091-4C53-8764-D337A6AE0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2" b="33621"/>
          <a:stretch>
            <a:fillRect/>
          </a:stretch>
        </p:blipFill>
        <p:spPr bwMode="auto">
          <a:xfrm>
            <a:off x="20" y="1114425"/>
            <a:ext cx="12191980" cy="43513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293491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7474711-37AD-6B86-2EF0-17BBEE5B0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42920" y="619760"/>
            <a:ext cx="5618480" cy="561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622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BE6AFE6B-7830-D6B9-8157-75F853966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56280" y="589280"/>
            <a:ext cx="5679440" cy="567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222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1053C-D883-1ED5-775A-BBA52070C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Verdana"/>
              </a:rPr>
              <a:t> CCS Updates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61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3CAD2-83AB-6672-0C62-65498A315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FF664CE-E05E-BAFC-6FE4-E698220DF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94" y="1"/>
            <a:ext cx="11616906" cy="170506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Vernon Migration Update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01BB24-F72F-BF2A-519A-B2A734F6F498}"/>
              </a:ext>
            </a:extLst>
          </p:cNvPr>
          <p:cNvSpPr txBox="1"/>
          <p:nvPr/>
        </p:nvSpPr>
        <p:spPr>
          <a:xfrm>
            <a:off x="233413" y="2030701"/>
            <a:ext cx="11250557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>
                <a:ea typeface="Open Sans"/>
                <a:cs typeface="Open Sans"/>
              </a:rPr>
              <a:t>Vernon offline starting Thursday, August 28. All other CCS libraries offline starting Friday, August 29.</a:t>
            </a:r>
          </a:p>
          <a:p>
            <a:pPr marL="285750" indent="-285750">
              <a:buFont typeface="Arial"/>
              <a:buChar char="•"/>
            </a:pPr>
            <a:endParaRPr lang="en-US" sz="2200">
              <a:ea typeface="Open Sans"/>
              <a:cs typeface="Open Sans"/>
            </a:endParaRPr>
          </a:p>
          <a:p>
            <a:pPr marL="285750" indent="-285750">
              <a:buFont typeface="Arial"/>
              <a:buChar char="•"/>
            </a:pPr>
            <a:r>
              <a:rPr lang="en-US" sz="2200">
                <a:ea typeface="Open Sans"/>
                <a:cs typeface="Open Sans"/>
              </a:rPr>
              <a:t>Libraries back online on Wednesday, September 3, at start of day.</a:t>
            </a:r>
          </a:p>
          <a:p>
            <a:pPr marL="285750" indent="-285750">
              <a:buFont typeface="Arial"/>
              <a:buChar char="•"/>
            </a:pPr>
            <a:endParaRPr lang="en-US" sz="2200">
              <a:ea typeface="Open Sans"/>
              <a:cs typeface="Open Sans"/>
            </a:endParaRPr>
          </a:p>
          <a:p>
            <a:pPr marL="285750" indent="-285750">
              <a:buFont typeface="Arial"/>
              <a:buChar char="•"/>
            </a:pPr>
            <a:r>
              <a:rPr lang="en-US" sz="2200">
                <a:ea typeface="Open Sans"/>
                <a:cs typeface="Open Sans"/>
              </a:rPr>
              <a:t>Vernon currently uses dummy cards with local prefix for out-of-system ILLs, so will not run into duplicate barcodes from items lent to Vernon via </a:t>
            </a:r>
            <a:r>
              <a:rPr lang="en-US" sz="2200" err="1">
                <a:ea typeface="Open Sans"/>
                <a:cs typeface="Open Sans"/>
              </a:rPr>
              <a:t>WorldShare</a:t>
            </a:r>
            <a:endParaRPr lang="en-US" sz="2200">
              <a:ea typeface="Open Sans"/>
              <a:cs typeface="Open Sans"/>
            </a:endParaRPr>
          </a:p>
          <a:p>
            <a:pPr marL="285750" indent="-285750">
              <a:buFont typeface="Arial"/>
              <a:buChar char="•"/>
            </a:pPr>
            <a:endParaRPr lang="en-US" sz="2200">
              <a:ea typeface="Open Sans"/>
              <a:cs typeface="Open Sans"/>
            </a:endParaRPr>
          </a:p>
          <a:p>
            <a:pPr marL="285750" indent="-285750">
              <a:buFont typeface="Arial"/>
              <a:buChar char="•"/>
            </a:pPr>
            <a:r>
              <a:rPr lang="en-US" sz="2200">
                <a:ea typeface="Open Sans"/>
                <a:cs typeface="Open Sans"/>
              </a:rPr>
              <a:t>For CCS libraries who borrowed Vernon items via </a:t>
            </a:r>
            <a:r>
              <a:rPr lang="en-US" sz="2200" err="1">
                <a:ea typeface="Open Sans"/>
                <a:cs typeface="Open Sans"/>
              </a:rPr>
              <a:t>WorldShare</a:t>
            </a:r>
            <a:r>
              <a:rPr lang="en-US" sz="2200">
                <a:ea typeface="Open Sans"/>
                <a:cs typeface="Open Sans"/>
              </a:rPr>
              <a:t>, may run into duplicate item barcodes/records when ILL returned. Email </a:t>
            </a:r>
            <a:r>
              <a:rPr lang="en-US" sz="2200">
                <a:ea typeface="Open Sans"/>
                <a:cs typeface="Open Sans"/>
                <a:hlinkClick r:id="rId3"/>
              </a:rPr>
              <a:t>help@ccslib.org</a:t>
            </a:r>
            <a:r>
              <a:rPr lang="en-US" sz="2200">
                <a:ea typeface="Open Sans"/>
                <a:cs typeface="Open Sans"/>
              </a:rPr>
              <a:t> and CCS will fix duplicate record.</a:t>
            </a:r>
          </a:p>
          <a:p>
            <a:pPr marL="285750" indent="-285750">
              <a:buFont typeface="Arial"/>
              <a:buChar char="•"/>
            </a:pPr>
            <a:endParaRPr lang="en-US" sz="240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171811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9AE47-5310-B651-F3E5-2FB510D81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B1857F7-429F-5785-6183-0A4FF77F6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94" y="1"/>
            <a:ext cx="11616906" cy="170506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CCS Updates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F2EE07-87ED-CE9B-8379-A2CB067A100A}"/>
              </a:ext>
            </a:extLst>
          </p:cNvPr>
          <p:cNvSpPr txBox="1"/>
          <p:nvPr/>
        </p:nvSpPr>
        <p:spPr>
          <a:xfrm>
            <a:off x="196837" y="2725645"/>
            <a:ext cx="11250557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>
                <a:ea typeface="Open Sans"/>
                <a:cs typeface="Open Sans"/>
              </a:rPr>
              <a:t>RAILS Delivery Count Week – August25 – August 29 (</a:t>
            </a:r>
            <a:r>
              <a:rPr lang="en-US" sz="2400">
                <a:ea typeface="+mn-lt"/>
                <a:cs typeface="+mn-lt"/>
                <a:hlinkClick r:id="rId3"/>
              </a:rPr>
              <a:t>https://railslibraries.org/delivery/count</a:t>
            </a:r>
            <a:r>
              <a:rPr lang="en-US" sz="2400">
                <a:ea typeface="+mn-lt"/>
                <a:cs typeface="+mn-lt"/>
              </a:rPr>
              <a:t>) </a:t>
            </a:r>
            <a:endParaRPr lang="en-US">
              <a:ea typeface="+mn-lt"/>
              <a:cs typeface="+mn-lt"/>
            </a:endParaRPr>
          </a:p>
          <a:p>
            <a:endParaRPr lang="en-US" sz="2400">
              <a:ea typeface="Open Sans"/>
              <a:cs typeface="Open Sans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ea typeface="Open Sans"/>
                <a:cs typeface="Open Sans"/>
              </a:rPr>
              <a:t>ILL Tech Group liaison updates!</a:t>
            </a:r>
          </a:p>
          <a:p>
            <a:pPr marL="285750" indent="-285750">
              <a:buFont typeface="Arial"/>
              <a:buChar char="•"/>
            </a:pPr>
            <a:endParaRPr lang="en-US">
              <a:ea typeface="Open Sans"/>
              <a:cs typeface="Open Sans"/>
            </a:endParaRPr>
          </a:p>
          <a:p>
            <a:pPr marL="285750" indent="-285750">
              <a:buFont typeface="Arial"/>
              <a:buChar char="•"/>
            </a:pPr>
            <a:endParaRPr lang="en-US" sz="240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943963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896C6-241E-E862-5CCE-D60145044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5140C-5A6B-BA4C-D5AC-413AC0F78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Patron-Initiated Renewals on ILLs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03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B9024-1234-52BC-3C7C-BEDF4C067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9FEB95F-A1EC-4B6E-B623-AB1C4C41A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94" y="1"/>
            <a:ext cx="11616906" cy="170506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Patron-Initiated Renewals on ILLs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7E1293-1724-279E-2487-33E8053343FB}"/>
              </a:ext>
            </a:extLst>
          </p:cNvPr>
          <p:cNvSpPr txBox="1"/>
          <p:nvPr/>
        </p:nvSpPr>
        <p:spPr>
          <a:xfrm>
            <a:off x="233413" y="2030701"/>
            <a:ext cx="11250557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>
                <a:ea typeface="Open Sans"/>
                <a:cs typeface="Open Sans"/>
              </a:rPr>
              <a:t>The Polaris auto-renew job currently does not differentiate between patron codes when running.</a:t>
            </a:r>
          </a:p>
          <a:p>
            <a:endParaRPr lang="en-US" sz="2400">
              <a:ea typeface="Open Sans"/>
              <a:cs typeface="Open Sans"/>
            </a:endParaRPr>
          </a:p>
          <a:p>
            <a:pPr marL="285750" indent="-285750">
              <a:buFont typeface="Arial"/>
              <a:buChar char="•"/>
            </a:pPr>
            <a:r>
              <a:rPr lang="en-US" sz="2400">
                <a:ea typeface="Open Sans"/>
                <a:cs typeface="Open Sans"/>
              </a:rPr>
              <a:t>Historically, CCS libraries have had to employ workarounds if they wanted to prevent items lent through ILL from renewing.</a:t>
            </a:r>
          </a:p>
          <a:p>
            <a:pPr marL="285750" indent="-285750">
              <a:buFont typeface="Arial"/>
              <a:buChar char="•"/>
            </a:pPr>
            <a:endParaRPr lang="en-US" sz="2400">
              <a:ea typeface="Open Sans"/>
              <a:cs typeface="Open Sans"/>
            </a:endParaRPr>
          </a:p>
          <a:p>
            <a:pPr marL="285750" indent="-285750">
              <a:buFont typeface="Arial"/>
              <a:buChar char="•"/>
            </a:pPr>
            <a:r>
              <a:rPr lang="en-US" sz="2400">
                <a:ea typeface="Open Sans"/>
                <a:cs typeface="Open Sans"/>
              </a:rPr>
              <a:t>CCS has identified a setting configuration to </a:t>
            </a:r>
            <a:r>
              <a:rPr lang="en-US" sz="2400">
                <a:ea typeface="+mn-lt"/>
                <a:cs typeface="+mn-lt"/>
              </a:rPr>
              <a:t>prevent items checked out to ILL patron accounts from auto-renewing</a:t>
            </a:r>
            <a:endParaRPr lang="en-US">
              <a:ea typeface="Open Sans"/>
              <a:cs typeface="Open Sans"/>
            </a:endParaRPr>
          </a:p>
          <a:p>
            <a:pPr marL="285750" indent="-285750">
              <a:buFont typeface="Arial"/>
              <a:buChar char="•"/>
            </a:pPr>
            <a:endParaRPr lang="en-US">
              <a:ea typeface="Open Sans"/>
              <a:cs typeface="Open Sans"/>
            </a:endParaRPr>
          </a:p>
          <a:p>
            <a:pPr marL="285750" indent="-285750">
              <a:buFont typeface="Arial"/>
              <a:buChar char="•"/>
            </a:pPr>
            <a:endParaRPr lang="en-US" sz="240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115268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4407A-B829-742C-6127-018768949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F181A38-856B-C144-56C0-F11CEC64D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94" y="1"/>
            <a:ext cx="11616906" cy="170506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Patron-Initiated Renewals on ILLs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0A3E8C-6CEB-7BCF-F1A1-60CF4EC61235}"/>
              </a:ext>
            </a:extLst>
          </p:cNvPr>
          <p:cNvSpPr txBox="1"/>
          <p:nvPr/>
        </p:nvSpPr>
        <p:spPr>
          <a:xfrm>
            <a:off x="233413" y="2030701"/>
            <a:ext cx="11250557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>
                <a:ea typeface="Open Sans"/>
                <a:cs typeface="Open Sans"/>
              </a:rPr>
              <a:t>If implemented, this setting would prevent:</a:t>
            </a:r>
            <a:endParaRPr lang="en-US">
              <a:ea typeface="+mn-lt"/>
              <a:cs typeface="+mn-lt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2400">
                <a:ea typeface="+mn-lt"/>
                <a:cs typeface="+mn-lt"/>
              </a:rPr>
              <a:t>Auto-renewals  </a:t>
            </a:r>
            <a:endParaRPr lang="en-US">
              <a:ea typeface="+mn-lt"/>
              <a:cs typeface="+mn-lt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2400">
                <a:ea typeface="+mn-lt"/>
                <a:cs typeface="+mn-lt"/>
              </a:rPr>
              <a:t>Renewal attempts in the PAC  </a:t>
            </a:r>
            <a:endParaRPr lang="en-US">
              <a:ea typeface="+mn-lt"/>
              <a:cs typeface="+mn-lt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2400">
                <a:ea typeface="+mn-lt"/>
                <a:cs typeface="+mn-lt"/>
              </a:rPr>
              <a:t>Renewal attempts via telephony  </a:t>
            </a:r>
            <a:endParaRPr lang="en-US">
              <a:ea typeface="Open Sans"/>
              <a:cs typeface="Open Sans"/>
            </a:endParaRPr>
          </a:p>
          <a:p>
            <a:pPr marL="742950" lvl="1" indent="-285750">
              <a:buFont typeface="Courier New"/>
              <a:buChar char="o"/>
            </a:pPr>
            <a:endParaRPr lang="en-US" sz="24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The setting configuration would not block staff renewals in Leap or the Client. 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400">
                <a:ea typeface="+mn-lt"/>
                <a:cs typeface="+mn-lt"/>
              </a:rPr>
              <a:t>Any staff with general permissions would continue to be able to manually renew materials for ILL Library patron accounts</a:t>
            </a:r>
            <a:endParaRPr lang="en-US" sz="2400">
              <a:ea typeface="Open Sans"/>
              <a:cs typeface="Open Sans"/>
            </a:endParaRPr>
          </a:p>
          <a:p>
            <a:pPr marL="285750" indent="-285750">
              <a:buFont typeface="Arial"/>
              <a:buChar char="•"/>
            </a:pPr>
            <a:endParaRPr lang="en-US" sz="240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808952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BDD7F-2D76-961C-6410-CA4D9C810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E66E97E-88ED-4BCD-0733-054329EB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94" y="1"/>
            <a:ext cx="11616906" cy="170506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Patron-Initiated Renewals on ILLs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289517-2EE0-F9B7-91DA-C9C924A048BE}"/>
              </a:ext>
            </a:extLst>
          </p:cNvPr>
          <p:cNvSpPr txBox="1"/>
          <p:nvPr/>
        </p:nvSpPr>
        <p:spPr>
          <a:xfrm>
            <a:off x="233413" y="2030701"/>
            <a:ext cx="11250557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>
                <a:ea typeface="Open Sans"/>
                <a:cs typeface="Open Sans"/>
              </a:rPr>
              <a:t>If implemented, </a:t>
            </a:r>
            <a:r>
              <a:rPr lang="en-US" sz="2400">
                <a:ea typeface="+mn-lt"/>
                <a:cs typeface="+mn-lt"/>
              </a:rPr>
              <a:t>the setting configuration would apply to all records using patron code 'ILL Library.'</a:t>
            </a:r>
            <a:endParaRPr lang="en-US" sz="2400">
              <a:ea typeface="Open Sans"/>
              <a:cs typeface="Open Sans"/>
            </a:endParaRPr>
          </a:p>
          <a:p>
            <a:pPr marL="742950" lvl="1" indent="-285750">
              <a:buFont typeface="Courier New"/>
              <a:buChar char="o"/>
            </a:pPr>
            <a:endParaRPr lang="en-US" sz="24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CCS reviewed records with patron code ILL Library and have identified records for cleanup ahead of change</a:t>
            </a:r>
            <a:endParaRPr lang="en-US" sz="2400">
              <a:ea typeface="Open Sans"/>
              <a:cs typeface="Open Sans"/>
            </a:endParaRPr>
          </a:p>
          <a:p>
            <a:pPr marL="285750" indent="-285750">
              <a:buFont typeface="Arial"/>
              <a:buChar char="•"/>
            </a:pPr>
            <a:endParaRPr lang="en-US" sz="2400">
              <a:ea typeface="Open Sans"/>
              <a:cs typeface="Open Sans"/>
            </a:endParaRPr>
          </a:p>
          <a:p>
            <a:pPr marL="285750" indent="-285750">
              <a:buFont typeface="Arial"/>
              <a:buChar char="•"/>
            </a:pPr>
            <a:r>
              <a:rPr lang="en-US" sz="2400">
                <a:ea typeface="Open Sans"/>
                <a:cs typeface="Open Sans"/>
              </a:rPr>
              <a:t>The Circulation/ILL Advisory Group </a:t>
            </a:r>
            <a:r>
              <a:rPr lang="en-US" sz="2400">
                <a:ea typeface="+mn-lt"/>
                <a:cs typeface="+mn-lt"/>
              </a:rPr>
              <a:t>recommends implementing this setting change to block patron-initiated renewals for ILL Library patron code.</a:t>
            </a:r>
            <a:endParaRPr lang="en-US" sz="2400">
              <a:ea typeface="Open Sans"/>
              <a:cs typeface="Open Sans"/>
            </a:endParaRPr>
          </a:p>
          <a:p>
            <a:pPr marL="285750" indent="-285750">
              <a:buFont typeface="Arial"/>
              <a:buChar char="•"/>
            </a:pPr>
            <a:endParaRPr lang="en-US" sz="240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406826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A302C-0D10-E9B5-B7E8-DCAA79F98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3FE35-2A4F-6995-8488-5E9943DEB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New Business</a:t>
            </a:r>
            <a:endParaRPr lang="en-US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42724605"/>
      </p:ext>
    </p:extLst>
  </p:cSld>
  <p:clrMapOvr>
    <a:masterClrMapping/>
  </p:clrMapOvr>
</p:sld>
</file>

<file path=ppt/theme/theme1.xml><?xml version="1.0" encoding="utf-8"?>
<a:theme xmlns:a="http://schemas.openxmlformats.org/drawingml/2006/main" name="CCS-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CS-Theme">
      <a:majorFont>
        <a:latin typeface="Verdana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S-Theme" id="{D8B29484-AAF0-4EFE-B5FA-BD93817055CD}" vid="{BD5692A5-0219-43EB-AB0A-279E88752A3F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6D6E71"/>
      </a:dk2>
      <a:lt2>
        <a:srgbClr val="58595B"/>
      </a:lt2>
      <a:accent1>
        <a:srgbClr val="0065A4"/>
      </a:accent1>
      <a:accent2>
        <a:srgbClr val="00B050"/>
      </a:accent2>
      <a:accent3>
        <a:srgbClr val="F47735"/>
      </a:accent3>
      <a:accent4>
        <a:srgbClr val="1A6871"/>
      </a:accent4>
      <a:accent5>
        <a:srgbClr val="0C4360"/>
      </a:accent5>
      <a:accent6>
        <a:srgbClr val="F47735"/>
      </a:accent6>
      <a:hlink>
        <a:srgbClr val="00559A"/>
      </a:hlink>
      <a:folHlink>
        <a:srgbClr val="595851"/>
      </a:folHlink>
    </a:clrScheme>
    <a:fontScheme name="CCS-Theme">
      <a:majorFont>
        <a:latin typeface="Verdana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1">
      <a:dk1>
        <a:srgbClr val="000000"/>
      </a:dk1>
      <a:lt1>
        <a:srgbClr val="FFFFFF"/>
      </a:lt1>
      <a:dk2>
        <a:srgbClr val="6D6E71"/>
      </a:dk2>
      <a:lt2>
        <a:srgbClr val="58595B"/>
      </a:lt2>
      <a:accent1>
        <a:srgbClr val="0065A4"/>
      </a:accent1>
      <a:accent2>
        <a:srgbClr val="00B050"/>
      </a:accent2>
      <a:accent3>
        <a:srgbClr val="F47735"/>
      </a:accent3>
      <a:accent4>
        <a:srgbClr val="1A6871"/>
      </a:accent4>
      <a:accent5>
        <a:srgbClr val="0C4360"/>
      </a:accent5>
      <a:accent6>
        <a:srgbClr val="F47735"/>
      </a:accent6>
      <a:hlink>
        <a:srgbClr val="00559A"/>
      </a:hlink>
      <a:folHlink>
        <a:srgbClr val="595851"/>
      </a:folHlink>
    </a:clrScheme>
    <a:fontScheme name="CCS-Theme">
      <a:majorFont>
        <a:latin typeface="Verdana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7FD8AEDA893740B2E2B561320165F3" ma:contentTypeVersion="17" ma:contentTypeDescription="Create a new document." ma:contentTypeScope="" ma:versionID="d6aa112e4e2705f901ac7d76e5052394">
  <xsd:schema xmlns:xsd="http://www.w3.org/2001/XMLSchema" xmlns:xs="http://www.w3.org/2001/XMLSchema" xmlns:p="http://schemas.microsoft.com/office/2006/metadata/properties" xmlns:ns2="49174984-12fa-4a24-9ef6-8a7dc6c2db71" xmlns:ns3="04fb2b99-be89-4f45-b37c-be1ef0c04955" targetNamespace="http://schemas.microsoft.com/office/2006/metadata/properties" ma:root="true" ma:fieldsID="6188c67fff606ddabb508279d90f8721" ns2:_="" ns3:_="">
    <xsd:import namespace="49174984-12fa-4a24-9ef6-8a7dc6c2db71"/>
    <xsd:import namespace="04fb2b99-be89-4f45-b37c-be1ef0c0495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174984-12fa-4a24-9ef6-8a7dc6c2db7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eaa66db-708c-4f1a-b3bc-bbce3a8f22fd}" ma:internalName="TaxCatchAll" ma:showField="CatchAllData" ma:web="49174984-12fa-4a24-9ef6-8a7dc6c2db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fb2b99-be89-4f45-b37c-be1ef0c049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48242fc-8867-421b-8d4f-f4d5bb5187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4fb2b99-be89-4f45-b37c-be1ef0c04955">
      <Terms xmlns="http://schemas.microsoft.com/office/infopath/2007/PartnerControls"/>
    </lcf76f155ced4ddcb4097134ff3c332f>
    <TaxCatchAll xmlns="49174984-12fa-4a24-9ef6-8a7dc6c2db71" xsi:nil="true"/>
  </documentManagement>
</p:properties>
</file>

<file path=customXml/itemProps1.xml><?xml version="1.0" encoding="utf-8"?>
<ds:datastoreItem xmlns:ds="http://schemas.openxmlformats.org/officeDocument/2006/customXml" ds:itemID="{F4D23F75-D4B2-4ADA-A2A6-890C1C8285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E2DFB2-47B3-4E75-9F09-B2AF71D713A7}">
  <ds:schemaRefs>
    <ds:schemaRef ds:uri="04fb2b99-be89-4f45-b37c-be1ef0c04955"/>
    <ds:schemaRef ds:uri="49174984-12fa-4a24-9ef6-8a7dc6c2db7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525EBBD-6858-404E-BAC7-C85B6E8B1C73}">
  <ds:schemaRefs>
    <ds:schemaRef ds:uri="04fb2b99-be89-4f45-b37c-be1ef0c04955"/>
    <ds:schemaRef ds:uri="49174984-12fa-4a24-9ef6-8a7dc6c2db7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CCS-Theme</Template>
  <TotalTime>0</TotalTime>
  <Words>322</Words>
  <Application>Microsoft Office PowerPoint</Application>
  <PresentationFormat>Widescreen</PresentationFormat>
  <Paragraphs>47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Courier New</vt:lpstr>
      <vt:lpstr>Open Sans</vt:lpstr>
      <vt:lpstr>Verdana</vt:lpstr>
      <vt:lpstr>CCS-Theme</vt:lpstr>
      <vt:lpstr>1_Office Theme</vt:lpstr>
      <vt:lpstr>2_Office Theme</vt:lpstr>
      <vt:lpstr>ILL Technical Group</vt:lpstr>
      <vt:lpstr> CCS Updates</vt:lpstr>
      <vt:lpstr>Vernon Migration Update</vt:lpstr>
      <vt:lpstr>CCS Updates</vt:lpstr>
      <vt:lpstr>Patron-Initiated Renewals on ILLs</vt:lpstr>
      <vt:lpstr>Patron-Initiated Renewals on ILLs</vt:lpstr>
      <vt:lpstr>Patron-Initiated Renewals on ILLs</vt:lpstr>
      <vt:lpstr>Patron-Initiated Renewals on ILLs</vt:lpstr>
      <vt:lpstr>New Business</vt:lpstr>
      <vt:lpstr>Library Showcase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Weiss</dc:creator>
  <cp:lastModifiedBy>Mieko Landers</cp:lastModifiedBy>
  <cp:revision>5</cp:revision>
  <dcterms:created xsi:type="dcterms:W3CDTF">2022-04-25T17:57:04Z</dcterms:created>
  <dcterms:modified xsi:type="dcterms:W3CDTF">2025-08-21T17:46:38Z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0x010100417FD8AEDA893740B2E2B561320165F3</vt:lpwstr>
  </property>
  <property fmtid="{D5CDD505-2E9C-101B-9397-08002B2CF9AE}" pid="3" name="MediaServiceImageTags">
    <vt:lpwstr/>
  </property>
</Properties>
</file>