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301" r:id="rId6"/>
    <p:sldId id="302" r:id="rId7"/>
    <p:sldId id="257" r:id="rId8"/>
    <p:sldId id="258" r:id="rId9"/>
    <p:sldId id="259" r:id="rId10"/>
    <p:sldId id="260" r:id="rId11"/>
    <p:sldId id="261" r:id="rId12"/>
    <p:sldId id="339" r:id="rId13"/>
    <p:sldId id="340" r:id="rId14"/>
    <p:sldId id="342" r:id="rId15"/>
    <p:sldId id="309" r:id="rId16"/>
    <p:sldId id="338" r:id="rId17"/>
    <p:sldId id="337" r:id="rId18"/>
    <p:sldId id="333" r:id="rId19"/>
    <p:sldId id="336" r:id="rId20"/>
    <p:sldId id="335" r:id="rId21"/>
    <p:sldId id="273" r:id="rId22"/>
    <p:sldId id="341" r:id="rId23"/>
    <p:sldId id="334" r:id="rId24"/>
    <p:sldId id="307" r:id="rId25"/>
    <p:sldId id="267" r:id="rId26"/>
    <p:sldId id="303" r:id="rId27"/>
    <p:sldId id="308" r:id="rId28"/>
    <p:sldId id="2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758" autoAdjust="0"/>
  </p:normalViewPr>
  <p:slideViewPr>
    <p:cSldViewPr snapToGrid="0">
      <p:cViewPr varScale="1">
        <p:scale>
          <a:sx n="66" d="100"/>
          <a:sy n="66" d="100"/>
        </p:scale>
        <p:origin x="66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Figure 1</c:v>
                </c:pt>
              </c:strCache>
            </c:strRef>
          </c:tx>
          <c:spPr>
            <a:solidFill>
              <a:srgbClr val="00B0F0"/>
            </a:solidFill>
            <a:ln w="19050">
              <a:solidFill>
                <a:schemeClr val="lt1"/>
              </a:solidFill>
            </a:ln>
            <a:effectLst/>
          </c:spPr>
          <c:invertIfNegative val="0"/>
          <c:dPt>
            <c:idx val="0"/>
            <c:invertIfNegative val="0"/>
            <c:bubble3D val="0"/>
            <c:spPr>
              <a:solidFill>
                <a:srgbClr val="00B0F0"/>
              </a:solidFill>
              <a:ln w="19050">
                <a:solidFill>
                  <a:schemeClr val="lt1"/>
                </a:solidFill>
              </a:ln>
              <a:effectLst/>
            </c:spPr>
            <c:extLst>
              <c:ext xmlns:c16="http://schemas.microsoft.com/office/drawing/2014/chart" uri="{C3380CC4-5D6E-409C-BE32-E72D297353CC}">
                <c16:uniqueId val="{00000001-8C74-49AF-B890-684695DA8184}"/>
              </c:ext>
            </c:extLst>
          </c:dPt>
          <c:dPt>
            <c:idx val="1"/>
            <c:invertIfNegative val="0"/>
            <c:bubble3D val="0"/>
            <c:spPr>
              <a:solidFill>
                <a:srgbClr val="00B0F0"/>
              </a:solidFill>
              <a:ln w="19050">
                <a:solidFill>
                  <a:schemeClr val="lt1"/>
                </a:solidFill>
              </a:ln>
              <a:effectLst/>
            </c:spPr>
            <c:extLst>
              <c:ext xmlns:c16="http://schemas.microsoft.com/office/drawing/2014/chart" uri="{C3380CC4-5D6E-409C-BE32-E72D297353CC}">
                <c16:uniqueId val="{00000003-8C74-49AF-B890-684695DA8184}"/>
              </c:ext>
            </c:extLst>
          </c:dPt>
          <c:dPt>
            <c:idx val="2"/>
            <c:invertIfNegative val="0"/>
            <c:bubble3D val="0"/>
            <c:spPr>
              <a:solidFill>
                <a:srgbClr val="00B0F0"/>
              </a:solidFill>
              <a:ln w="19050">
                <a:solidFill>
                  <a:schemeClr val="lt1"/>
                </a:solidFill>
              </a:ln>
              <a:effectLst/>
            </c:spPr>
            <c:extLst>
              <c:ext xmlns:c16="http://schemas.microsoft.com/office/drawing/2014/chart" uri="{C3380CC4-5D6E-409C-BE32-E72D297353CC}">
                <c16:uniqueId val="{00000005-8C74-49AF-B890-684695DA8184}"/>
              </c:ext>
            </c:extLst>
          </c:dPt>
          <c:dLbls>
            <c:dLbl>
              <c:idx val="0"/>
              <c:layout>
                <c:manualLayout>
                  <c:x val="-3.1336577719451733E-3"/>
                  <c:y val="-1.232783402074740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74-49AF-B890-684695DA8184}"/>
                </c:ext>
              </c:extLst>
            </c:dLbl>
            <c:dLbl>
              <c:idx val="1"/>
              <c:layout>
                <c:manualLayout>
                  <c:x val="3.0449839603382909E-3"/>
                  <c:y val="4.2413448318960132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74-49AF-B890-684695DA818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Original</c:v>
                </c:pt>
                <c:pt idx="1">
                  <c:v>Enhanced</c:v>
                </c:pt>
                <c:pt idx="2">
                  <c:v>Libraries</c:v>
                </c:pt>
              </c:strCache>
            </c:strRef>
          </c:cat>
          <c:val>
            <c:numRef>
              <c:f>Sheet1!$B$2:$B$4</c:f>
              <c:numCache>
                <c:formatCode>#,##0</c:formatCode>
                <c:ptCount val="3"/>
                <c:pt idx="0">
                  <c:v>2144</c:v>
                </c:pt>
                <c:pt idx="1">
                  <c:v>3035</c:v>
                </c:pt>
                <c:pt idx="2" formatCode="General">
                  <c:v>124</c:v>
                </c:pt>
              </c:numCache>
            </c:numRef>
          </c:val>
          <c:extLst>
            <c:ext xmlns:c16="http://schemas.microsoft.com/office/drawing/2014/chart" uri="{C3380CC4-5D6E-409C-BE32-E72D297353CC}">
              <c16:uniqueId val="{00000006-8C74-49AF-B890-684695DA8184}"/>
            </c:ext>
          </c:extLst>
        </c:ser>
        <c:dLbls>
          <c:showLegendKey val="0"/>
          <c:showVal val="0"/>
          <c:showCatName val="0"/>
          <c:showSerName val="0"/>
          <c:showPercent val="0"/>
          <c:showBubbleSize val="0"/>
        </c:dLbls>
        <c:gapWidth val="100"/>
        <c:axId val="1398759567"/>
        <c:axId val="1398761967"/>
      </c:barChart>
      <c:catAx>
        <c:axId val="139875956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8761967"/>
        <c:crosses val="autoZero"/>
        <c:auto val="1"/>
        <c:lblAlgn val="ctr"/>
        <c:lblOffset val="100"/>
        <c:noMultiLvlLbl val="0"/>
      </c:catAx>
      <c:valAx>
        <c:axId val="139876196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87595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Indian Prairie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1CC5-40CF-9BA0-944D4D3AE84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CC5-40CF-9BA0-944D4D3AE84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1CC5-40CF-9BA0-944D4D3AE84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4-1CC5-40CF-9BA0-944D4D3AE84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0FE-4B7F-8474-14153C703FE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0FE-4B7F-8474-14153C703FED}"/>
              </c:ext>
            </c:extLst>
          </c:dPt>
          <c:dLbls>
            <c:dLbl>
              <c:idx val="0"/>
              <c:tx>
                <c:rich>
                  <a:bodyPr/>
                  <a:lstStyle/>
                  <a:p>
                    <a:fld id="{C6B4356E-76B2-4F9B-894A-2519DF21B80B}" type="VALUE">
                      <a:rPr lang="en-US">
                        <a:solidFill>
                          <a:schemeClr val="bg1"/>
                        </a:solidFill>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CC5-40CF-9BA0-944D4D3AE845}"/>
                </c:ext>
              </c:extLst>
            </c:dLbl>
            <c:dLbl>
              <c:idx val="1"/>
              <c:tx>
                <c:rich>
                  <a:bodyPr/>
                  <a:lstStyle/>
                  <a:p>
                    <a:fld id="{7956CE88-31FA-4F1A-81DC-748F65B63202}" type="VALUE">
                      <a:rPr lang="en-US">
                        <a:solidFill>
                          <a:schemeClr val="bg1"/>
                        </a:solidFill>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CC5-40CF-9BA0-944D4D3AE845}"/>
                </c:ext>
              </c:extLst>
            </c:dLbl>
            <c:dLbl>
              <c:idx val="2"/>
              <c:layout>
                <c:manualLayout>
                  <c:x val="7.417477806227564E-2"/>
                  <c:y val="2.9806535819066663E-3"/>
                </c:manualLayout>
              </c:layout>
              <c:tx>
                <c:rich>
                  <a:bodyPr/>
                  <a:lstStyle/>
                  <a:p>
                    <a:fld id="{B25E4B85-53BB-4F79-A188-E9D5BB4713F1}" type="VALUE">
                      <a:rPr lang="en-US">
                        <a:solidFill>
                          <a:schemeClr val="bg1"/>
                        </a:solidFill>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CC5-40CF-9BA0-944D4D3AE845}"/>
                </c:ext>
              </c:extLst>
            </c:dLbl>
            <c:dLbl>
              <c:idx val="3"/>
              <c:tx>
                <c:rich>
                  <a:bodyPr/>
                  <a:lstStyle/>
                  <a:p>
                    <a:fld id="{B1AC75E4-313E-4965-A625-E6977E69ED7C}" type="VALUE">
                      <a:rPr lang="en-US">
                        <a:solidFill>
                          <a:schemeClr val="bg1"/>
                        </a:solidFill>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CC5-40CF-9BA0-944D4D3AE84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Preschool</c:v>
                </c:pt>
                <c:pt idx="1">
                  <c:v>Elementary Schools</c:v>
                </c:pt>
                <c:pt idx="2">
                  <c:v>Middle Schools</c:v>
                </c:pt>
                <c:pt idx="3">
                  <c:v>High Schools</c:v>
                </c:pt>
                <c:pt idx="4">
                  <c:v>Alternative High School</c:v>
                </c:pt>
                <c:pt idx="5">
                  <c:v>Transition Program</c:v>
                </c:pt>
              </c:strCache>
            </c:strRef>
          </c:cat>
          <c:val>
            <c:numRef>
              <c:f>Sheet1!$B$2:$B$7</c:f>
              <c:numCache>
                <c:formatCode>General</c:formatCode>
                <c:ptCount val="6"/>
                <c:pt idx="0">
                  <c:v>1</c:v>
                </c:pt>
                <c:pt idx="1">
                  <c:v>21</c:v>
                </c:pt>
                <c:pt idx="2">
                  <c:v>7</c:v>
                </c:pt>
                <c:pt idx="3">
                  <c:v>3</c:v>
                </c:pt>
                <c:pt idx="4">
                  <c:v>1</c:v>
                </c:pt>
                <c:pt idx="5">
                  <c:v>1</c:v>
                </c:pt>
              </c:numCache>
            </c:numRef>
          </c:val>
          <c:extLst>
            <c:ext xmlns:c16="http://schemas.microsoft.com/office/drawing/2014/chart" uri="{C3380CC4-5D6E-409C-BE32-E72D297353CC}">
              <c16:uniqueId val="{00000000-1CC5-40CF-9BA0-944D4D3AE845}"/>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65776C-F003-4C7F-9EC7-98CA9D92CEA0}" type="datetimeFigureOut">
              <a:rPr lang="en-US" smtClean="0"/>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E82CE6-26E6-4B94-9630-8CC1399000E6}" type="slidenum">
              <a:rPr lang="en-US" smtClean="0"/>
              <a:t>‹#›</a:t>
            </a:fld>
            <a:endParaRPr lang="en-US"/>
          </a:p>
        </p:txBody>
      </p:sp>
    </p:spTree>
    <p:extLst>
      <p:ext uri="{BB962C8B-B14F-4D97-AF65-F5344CB8AC3E}">
        <p14:creationId xmlns:p14="http://schemas.microsoft.com/office/powerpoint/2010/main" val="898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My name is Dr. Pamela (Pam) Thomas, and I am going to share a little bit about how the CMC (Cataloging Maintenance Center) can help you.</a:t>
            </a:r>
          </a:p>
        </p:txBody>
      </p:sp>
      <p:sp>
        <p:nvSpPr>
          <p:cNvPr id="4" name="Slide Number Placeholder 3"/>
          <p:cNvSpPr>
            <a:spLocks noGrp="1"/>
          </p:cNvSpPr>
          <p:nvPr>
            <p:ph type="sldNum" sz="quarter" idx="5"/>
          </p:nvPr>
        </p:nvSpPr>
        <p:spPr/>
        <p:txBody>
          <a:bodyPr/>
          <a:lstStyle/>
          <a:p>
            <a:fld id="{BCE82CE6-26E6-4B94-9630-8CC1399000E6}" type="slidenum">
              <a:rPr lang="en-US" smtClean="0"/>
              <a:t>1</a:t>
            </a:fld>
            <a:endParaRPr lang="en-US"/>
          </a:p>
        </p:txBody>
      </p:sp>
    </p:spTree>
    <p:extLst>
      <p:ext uri="{BB962C8B-B14F-4D97-AF65-F5344CB8AC3E}">
        <p14:creationId xmlns:p14="http://schemas.microsoft.com/office/powerpoint/2010/main" val="1204717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Consortium of Academic and Research Libraries (CARLI) asked us to merge, edit, and delete records from Alma in 2021. The CMC has three special projects catalogers who work almost exclusively on these records. As you can see, they have been quite busy editing, deleting, and merging bibliographic records in the CARLI database. During FY2026, they edited, deleted, or merged 10,323 bibliographic records. Between September 2021 and June 2026, CMC staff have edited, deleted, or merged 3.178 million bibliographic records.</a:t>
            </a:r>
          </a:p>
        </p:txBody>
      </p:sp>
      <p:sp>
        <p:nvSpPr>
          <p:cNvPr id="4" name="Slide Number Placeholder 3"/>
          <p:cNvSpPr>
            <a:spLocks noGrp="1"/>
          </p:cNvSpPr>
          <p:nvPr>
            <p:ph type="sldNum" sz="quarter" idx="5"/>
          </p:nvPr>
        </p:nvSpPr>
        <p:spPr/>
        <p:txBody>
          <a:bodyPr/>
          <a:lstStyle/>
          <a:p>
            <a:fld id="{BCE82CE6-26E6-4B94-9630-8CC1399000E6}" type="slidenum">
              <a:rPr lang="en-US" smtClean="0"/>
              <a:t>14</a:t>
            </a:fld>
            <a:endParaRPr lang="en-US"/>
          </a:p>
        </p:txBody>
      </p:sp>
    </p:spTree>
    <p:extLst>
      <p:ext uri="{BB962C8B-B14F-4D97-AF65-F5344CB8AC3E}">
        <p14:creationId xmlns:p14="http://schemas.microsoft.com/office/powerpoint/2010/main" val="1924775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CMC staff merged duplicate records from the Vernon Area Public Library into existing bibliographic records in the CCS database using the Leap interface. Each staff member was assigned specific record sets. CMC staff began working on this project on Sept. 15, 2025, to determine whether 16,309 duplicate records are matches. CMC staff completed 1,996 by February 2026, when the project was completed.</a:t>
            </a:r>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15</a:t>
            </a:fld>
            <a:endParaRPr lang="en-US"/>
          </a:p>
        </p:txBody>
      </p:sp>
    </p:spTree>
    <p:extLst>
      <p:ext uri="{BB962C8B-B14F-4D97-AF65-F5344CB8AC3E}">
        <p14:creationId xmlns:p14="http://schemas.microsoft.com/office/powerpoint/2010/main" val="900432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Indian Prairie Community Unit School District #204 (IPSD) serves roughly 26,000 students from the Illinois communities of Aurora, Bolingbrook, Plainfield, and Naperville, in DuPage and Will counties. Currently, one preschool, twenty-one elementary schools, seven middle schools, three high schools, one alternative high school, and one transition program are in the district (see the pie chart on the slide for the breakdown). There are thirty-three District 204 schools in Naperville and Aurora, and one in Bolingbrook. The CMC began enhancing brief records in May 2025. Once we have finished working on the brief records (9,875), we will start on the duplicate record list (15,281). We log into IPSD’s Destiny database to work on this project. In FY2026, CMC staff enhanced or merged 5,804 records.</a:t>
            </a:r>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16</a:t>
            </a:fld>
            <a:endParaRPr lang="en-US"/>
          </a:p>
        </p:txBody>
      </p:sp>
    </p:spTree>
    <p:extLst>
      <p:ext uri="{BB962C8B-B14F-4D97-AF65-F5344CB8AC3E}">
        <p14:creationId xmlns:p14="http://schemas.microsoft.com/office/powerpoint/2010/main" val="2340782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CMC staff began </a:t>
            </a:r>
            <a:r>
              <a:rPr lang="en-US" sz="1200" kern="1200" dirty="0">
                <a:solidFill>
                  <a:schemeClr val="tx1"/>
                </a:solidFill>
                <a:effectLst/>
                <a:latin typeface="+mn-lt"/>
                <a:ea typeface="+mn-ea"/>
                <a:cs typeface="+mn-cs"/>
              </a:rPr>
              <a:t>working on the SHARE 856 Field Removal cleanup project in May 2026, where 3,230 links were checked and retained or removed. </a:t>
            </a:r>
            <a:r>
              <a:rPr lang="en-US" sz="1200" b="0" i="0" u="none" strike="noStrike" kern="1200" baseline="0" dirty="0">
                <a:solidFill>
                  <a:schemeClr val="tx1"/>
                </a:solidFill>
                <a:latin typeface="+mn-lt"/>
                <a:ea typeface="+mn-ea"/>
                <a:cs typeface="+mn-cs"/>
              </a:rPr>
              <a:t>Certain 856 fields have been found to cause confusion and unnecessary links for end users in Aspen. The following record sets contain bib records with 856 fields that need to be examined for accuracy and, in most cases, removed. There are specific 856 fields that will be retained depending on the nature of the item being described by the bibliographic record. There are 108,576 records to be checked.</a:t>
            </a:r>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17</a:t>
            </a:fld>
            <a:endParaRPr lang="en-US"/>
          </a:p>
        </p:txBody>
      </p:sp>
    </p:spTree>
    <p:extLst>
      <p:ext uri="{BB962C8B-B14F-4D97-AF65-F5344CB8AC3E}">
        <p14:creationId xmlns:p14="http://schemas.microsoft.com/office/powerpoint/2010/main" val="1062552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cataloging and database maintenance, the CMC also does metadata cataloging and consultations. Our Metadata Cataloger, Kat Anderberg, has a variety of ways she can help meet the metadata needs of Illinois libraries. Some of the projects she has worked on, or is currently working on, include: </a:t>
            </a:r>
            <a:endParaRPr lang="en-US" b="1" dirty="0">
              <a:cs typeface="+mn-lt"/>
            </a:endParaRPr>
          </a:p>
          <a:p>
            <a:r>
              <a:rPr lang="en-US" dirty="0"/>
              <a:t>Chatham Public Library—yearbooks, school documents, school newspapers, city newspapers.</a:t>
            </a:r>
          </a:p>
          <a:p>
            <a:r>
              <a:rPr lang="en-US" dirty="0"/>
              <a:t>Marshall Public Library—oral histories and historical photo collection.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 Lenox Public Library—Civil War letters, obituaries, schools, churches, businesses.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Chicago Psychoanalytic Institute—digitized photos, letters, realia,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Abraham Lincoln Presidential Library &amp; Museum (ALPLM)</a:t>
            </a:r>
            <a:r>
              <a:rPr lang="en-US" dirty="0"/>
              <a:t>—</a:t>
            </a:r>
            <a:r>
              <a:rPr lang="en-US" sz="1200" kern="1200" dirty="0">
                <a:solidFill>
                  <a:schemeClr val="tx1"/>
                </a:solidFill>
                <a:effectLst/>
                <a:latin typeface="+mn-lt"/>
                <a:ea typeface="+mn-ea"/>
                <a:cs typeface="+mn-cs"/>
              </a:rPr>
              <a:t>pictures project: 6 spreadsheets that need subject headings.</a:t>
            </a:r>
          </a:p>
          <a:p>
            <a:pPr lvl="0"/>
            <a:r>
              <a:rPr lang="en-US" sz="1200" kern="1200" dirty="0">
                <a:solidFill>
                  <a:schemeClr val="tx1"/>
                </a:solidFill>
                <a:effectLst/>
                <a:latin typeface="+mn-lt"/>
                <a:ea typeface="+mn-ea"/>
                <a:cs typeface="+mn-cs"/>
              </a:rPr>
              <a:t>Stinson Memorial Public Library</a:t>
            </a:r>
            <a:r>
              <a:rPr lang="en-US" dirty="0"/>
              <a:t>—</a:t>
            </a:r>
            <a:r>
              <a:rPr lang="en-US" sz="1200" kern="1200" dirty="0">
                <a:solidFill>
                  <a:schemeClr val="tx1"/>
                </a:solidFill>
                <a:effectLst/>
                <a:latin typeface="+mn-lt"/>
                <a:ea typeface="+mn-ea"/>
                <a:cs typeface="+mn-cs"/>
              </a:rPr>
              <a:t>Digitized newspaper project</a:t>
            </a:r>
          </a:p>
          <a:p>
            <a:pPr lvl="0"/>
            <a:r>
              <a:rPr lang="en-US" sz="1200" kern="1200" dirty="0">
                <a:solidFill>
                  <a:schemeClr val="tx1"/>
                </a:solidFill>
                <a:effectLst/>
                <a:latin typeface="+mn-lt"/>
                <a:ea typeface="+mn-ea"/>
                <a:cs typeface="+mn-cs"/>
              </a:rPr>
              <a:t>Groff Memorial Library and Museum</a:t>
            </a:r>
            <a:r>
              <a:rPr lang="en-US" dirty="0"/>
              <a:t>—</a:t>
            </a:r>
            <a:r>
              <a:rPr lang="en-US" sz="1200" kern="1200" dirty="0">
                <a:solidFill>
                  <a:schemeClr val="tx1"/>
                </a:solidFill>
                <a:effectLst/>
                <a:latin typeface="+mn-lt"/>
                <a:ea typeface="+mn-ea"/>
                <a:cs typeface="+mn-cs"/>
              </a:rPr>
              <a:t>Photographs (2 collections)</a:t>
            </a:r>
          </a:p>
          <a:p>
            <a:pPr marL="0" indent="0">
              <a:buFont typeface="Symbol"/>
              <a:buNone/>
            </a:pPr>
            <a:r>
              <a:rPr lang="en-US" dirty="0"/>
              <a:t>Mobile Memory Lab—a cool, grant-funded program where libraries can sign up to have IHLS staff visit and digitize photographs, family documents (letters, official documents, etc.), and have digital photographs taken of items like family heirlooms (scrapbooks, shadow boxes, jewelry, etc.). Kat then catalogs the digitized items. That is Kat on the right helping a patron reformat important family information for future generations. Contact her at the email address on the slide if you would like to discuss how she can help with your metadata needs.</a:t>
            </a:r>
          </a:p>
        </p:txBody>
      </p:sp>
      <p:sp>
        <p:nvSpPr>
          <p:cNvPr id="4" name="Slide Number Placeholder 3"/>
          <p:cNvSpPr>
            <a:spLocks noGrp="1"/>
          </p:cNvSpPr>
          <p:nvPr>
            <p:ph type="sldNum" sz="quarter" idx="5"/>
          </p:nvPr>
        </p:nvSpPr>
        <p:spPr/>
        <p:txBody>
          <a:bodyPr/>
          <a:lstStyle/>
          <a:p>
            <a:fld id="{BCE82CE6-26E6-4B94-9630-8CC1399000E6}" type="slidenum">
              <a:rPr lang="en-US" smtClean="0"/>
              <a:t>18</a:t>
            </a:fld>
            <a:endParaRPr lang="en-US"/>
          </a:p>
        </p:txBody>
      </p:sp>
    </p:spTree>
    <p:extLst>
      <p:ext uri="{BB962C8B-B14F-4D97-AF65-F5344CB8AC3E}">
        <p14:creationId xmlns:p14="http://schemas.microsoft.com/office/powerpoint/2010/main" val="3085708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Metadata Cataloger cataloged and digitized 815 items for the Mobile Memory Lab and other libraries, resulting in the creation and upload of 308 simple objects and 299 compound objects. There were 179 typed transcripts, 28 manuscripts, and one oral history transcript completed for a total of 815 digitized items.</a:t>
            </a:r>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19</a:t>
            </a:fld>
            <a:endParaRPr lang="en-US"/>
          </a:p>
        </p:txBody>
      </p:sp>
    </p:spTree>
    <p:extLst>
      <p:ext uri="{BB962C8B-B14F-4D97-AF65-F5344CB8AC3E}">
        <p14:creationId xmlns:p14="http://schemas.microsoft.com/office/powerpoint/2010/main" val="2649798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Kat transcribes audio files for the Marshall Public Library's Oral History project. The Friends of Marshall Library have been interviewing citizens and archiving the tapes since 1994. That is a lot of transcribing!! The transcriptions are made available through their website. She also transcribes audio files for the Chatham Public Library. </a:t>
            </a:r>
            <a:r>
              <a:rPr lang="en-US" dirty="0">
                <a:latin typeface="Calibri"/>
                <a:ea typeface="Calibri"/>
                <a:cs typeface="Calibri"/>
              </a:rPr>
              <a:t>In addition to audio materials, Kat can transcribe handwritten and typed documents previously available only </a:t>
            </a:r>
            <a:r>
              <a:rPr lang="en-US" dirty="0"/>
              <a:t>as unsearchable image files and provide typed transcriptions. Most of the materials are uploaded to the Illinois Digital Archives website. Handwritten transcriptions can be challenging. The image on the left is from the Chicago Psychoanalytic Institute collection and says, “</a:t>
            </a:r>
            <a:r>
              <a:rPr lang="en-US" sz="1200" b="0" i="0" kern="1200" dirty="0">
                <a:solidFill>
                  <a:schemeClr val="tx1"/>
                </a:solidFill>
                <a:effectLst/>
                <a:latin typeface="+mn-lt"/>
                <a:ea typeface="+mn-ea"/>
                <a:cs typeface="+mn-cs"/>
              </a:rPr>
              <a:t>To Margaret Gerard in friendship Therese.”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From a signed copy of “Insight and Personality Adjustment” given by Benedek to fellow clinical staff member Margaret Gerard, M.D., now in the library’s collection. This can be found on the Illinois Digital Archives website, https://www.idaillinois.org/digital/collection/p16614coll96/id/7/rec/18. The image in the middle is a photograph of Bill from 1904, part of the Strand family photos, and was taken at a Mobile Memory Lab site visit. The image can be found on the IDA website, https://www.idaillinois.org/digital/collection/p16614coll107/id/7/rec/33. The image on the right is the Ford Repair Shop, part of the Marshall Public Library Digital Archive Collection, which gathers and preserves historical pictures, events, and memories of the Marshall, Illinois area residents through photographs. Photographs were collected by Friend of the Library volunteer Eleanor Macke, community volunteers, and library staff. The image can be found on the IDA website, https://www.idaillinois.org/digital/collection/p16614coll75/id/61/rec/29.</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CE82CE6-26E6-4B94-9630-8CC1399000E6}" type="slidenum">
              <a:rPr lang="en-US" smtClean="0"/>
              <a:t>20</a:t>
            </a:fld>
            <a:endParaRPr lang="en-US"/>
          </a:p>
        </p:txBody>
      </p:sp>
    </p:spTree>
    <p:extLst>
      <p:ext uri="{BB962C8B-B14F-4D97-AF65-F5344CB8AC3E}">
        <p14:creationId xmlns:p14="http://schemas.microsoft.com/office/powerpoint/2010/main" val="3425542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87D11-7660-08AB-7733-3DABE3D4D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E18CB-BA12-BEA3-9D10-4791E480B5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C39E9-C51B-0E7E-57BA-56817F15D684}"/>
              </a:ext>
            </a:extLst>
          </p:cNvPr>
          <p:cNvSpPr>
            <a:spLocks noGrp="1"/>
          </p:cNvSpPr>
          <p:nvPr>
            <p:ph type="body" idx="1"/>
          </p:nvPr>
        </p:nvSpPr>
        <p:spPr/>
        <p:txBody>
          <a:bodyPr/>
          <a:lstStyle/>
          <a:p>
            <a:r>
              <a:rPr lang="en-US" dirty="0"/>
              <a:t>I have included a link to the CMC e-newsletter sign-up, and the choices of things to sign up for are on the right of the slide, with the arrow pointing towards CMC Chronicles E-Newsletter, but if anything else interests you, please sign up for that as well, the CMC Chronicles archives web page, the CMC Online Cataloging Request Form, the CMC web page, the group CMC email, and my work email.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July 2025, the CMC published the first issue of the CMC Chronicles, a bi-monthly e-newsletter. Each newsletter features an article, a quick tip, announcements, and upcoming continuing education opportunities. During FY206, the CMC wrote about the local history center at Mattoon Public Library, text strings, problem subject headings, formatting the same date in MARC records, the bookmobile at Sherman School, recording dates in Dublin Core and the Illinois Digital Archives (IDA) website, the CMC internship program, adding series statements to MARC records, authority work, searching in the Library of Congress Authorities Database, microfilm, and the 580/785 MARC fields. The July issue featured the article, “Why Do I Need a Collection Development Policy?” and the quick tip, Weeding Quick Tips.</a:t>
            </a:r>
          </a:p>
        </p:txBody>
      </p:sp>
      <p:sp>
        <p:nvSpPr>
          <p:cNvPr id="4" name="Slide Number Placeholder 3">
            <a:extLst>
              <a:ext uri="{FF2B5EF4-FFF2-40B4-BE49-F238E27FC236}">
                <a16:creationId xmlns:a16="http://schemas.microsoft.com/office/drawing/2014/main" id="{B8DFFC1C-6132-C3EC-B2BB-33C271ACB2CB}"/>
              </a:ext>
            </a:extLst>
          </p:cNvPr>
          <p:cNvSpPr>
            <a:spLocks noGrp="1"/>
          </p:cNvSpPr>
          <p:nvPr>
            <p:ph type="sldNum" sz="quarter" idx="5"/>
          </p:nvPr>
        </p:nvSpPr>
        <p:spPr/>
        <p:txBody>
          <a:bodyPr/>
          <a:lstStyle/>
          <a:p>
            <a:fld id="{8F57C2F7-BFBB-4336-B1A2-53994529CC63}" type="slidenum">
              <a:rPr lang="en-US" smtClean="0"/>
              <a:t>21</a:t>
            </a:fld>
            <a:endParaRPr lang="en-US"/>
          </a:p>
        </p:txBody>
      </p:sp>
    </p:spTree>
    <p:extLst>
      <p:ext uri="{BB962C8B-B14F-4D97-AF65-F5344CB8AC3E}">
        <p14:creationId xmlns:p14="http://schemas.microsoft.com/office/powerpoint/2010/main" val="3462558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sending items to the CMC for cataloging. Please use an ILDS label when sending in physical items. In the Final Destination (For) line of the ILDS label, write CMC. In the From line, add your library, in the Notes line, add what it is: local author, local history, local genealogy, government document, microfilm, special collection, etc., and circle the system: ZCA (Carbondale), ZCH (Champaign), or ZED (Edwardsville)—whichever hub is geographically nearest to you.</a:t>
            </a:r>
          </a:p>
          <a:p>
            <a:r>
              <a:rPr lang="en-US" dirty="0"/>
              <a:t>If you are sending your items through delivery:</a:t>
            </a:r>
          </a:p>
          <a:p>
            <a:pPr marL="171450" indent="-171450">
              <a:buFont typeface="Arial" panose="020B0604020202020204" pitchFamily="34" charset="0"/>
              <a:buChar char="•"/>
            </a:pPr>
            <a:r>
              <a:rPr lang="en-US" dirty="0"/>
              <a:t>Rubber band the label to the items, covering the barcode of the item with the ILDS label, and tape the label to the rubber bands.</a:t>
            </a:r>
          </a:p>
          <a:p>
            <a:pPr algn="l">
              <a:buFont typeface="Arial" panose="020B0604020202020204" pitchFamily="34" charset="0"/>
              <a:buChar char="•"/>
            </a:pPr>
            <a:r>
              <a:rPr lang="en-US" b="0" i="0" dirty="0">
                <a:solidFill>
                  <a:srgbClr val="3B3B3B"/>
                </a:solidFill>
                <a:effectLst/>
                <a:latin typeface="HelveticaNeue"/>
              </a:rPr>
              <a:t>   Send as many items as will fit in a box. The box should not weigh more than 40 pounds. You don’t need to fill a box to send items to us—you can send one item at a time or as many as you have that need to be cataloged, as long as they fit within our purview.</a:t>
            </a:r>
          </a:p>
          <a:p>
            <a:pPr algn="l">
              <a:buFont typeface="Arial" panose="020B0604020202020204" pitchFamily="34" charset="0"/>
              <a:buChar char="•"/>
            </a:pPr>
            <a:r>
              <a:rPr lang="en-US" b="0" i="0" dirty="0">
                <a:solidFill>
                  <a:srgbClr val="3B3B3B"/>
                </a:solidFill>
                <a:effectLst/>
                <a:latin typeface="HelveticaNeue"/>
              </a:rPr>
              <a:t>   In some circumstances, CMC staff may be able to visit your library to complete the cataloging. Travel by CMC staff will be on a limited basis, depending on several factors (i.e., availability of staff, distance, size of the collection to be cataloged, condition of the collection, etc.). Wi-Fi capability is required.</a:t>
            </a:r>
          </a:p>
          <a:p>
            <a:pPr algn="l">
              <a:buFont typeface="Arial" panose="020B0604020202020204" pitchFamily="34" charset="0"/>
              <a:buChar char="•"/>
            </a:pPr>
            <a:r>
              <a:rPr lang="en-US" b="0" i="0" dirty="0">
                <a:solidFill>
                  <a:srgbClr val="3B3B3B"/>
                </a:solidFill>
                <a:effectLst/>
                <a:latin typeface="HelveticaNeue"/>
              </a:rPr>
              <a:t>   Items will be cataloged in the order they are received, with turnaround time varying depending on the scope of the project and other factors. Most items will be returned within 30 days, typically within two weeks.</a:t>
            </a:r>
          </a:p>
        </p:txBody>
      </p:sp>
      <p:sp>
        <p:nvSpPr>
          <p:cNvPr id="4" name="Slide Number Placeholder 3"/>
          <p:cNvSpPr>
            <a:spLocks noGrp="1"/>
          </p:cNvSpPr>
          <p:nvPr>
            <p:ph type="sldNum" sz="quarter" idx="5"/>
          </p:nvPr>
        </p:nvSpPr>
        <p:spPr/>
        <p:txBody>
          <a:bodyPr/>
          <a:lstStyle/>
          <a:p>
            <a:fld id="{BCE82CE6-26E6-4B94-9630-8CC1399000E6}" type="slidenum">
              <a:rPr lang="en-US" smtClean="0"/>
              <a:t>22</a:t>
            </a:fld>
            <a:endParaRPr lang="en-US"/>
          </a:p>
        </p:txBody>
      </p:sp>
    </p:spTree>
    <p:extLst>
      <p:ext uri="{BB962C8B-B14F-4D97-AF65-F5344CB8AC3E}">
        <p14:creationId xmlns:p14="http://schemas.microsoft.com/office/powerpoint/2010/main" val="2416540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laugh for the day!</a:t>
            </a:r>
          </a:p>
        </p:txBody>
      </p:sp>
      <p:sp>
        <p:nvSpPr>
          <p:cNvPr id="4" name="Slide Number Placeholder 3"/>
          <p:cNvSpPr>
            <a:spLocks noGrp="1"/>
          </p:cNvSpPr>
          <p:nvPr>
            <p:ph type="sldNum" sz="quarter" idx="5"/>
          </p:nvPr>
        </p:nvSpPr>
        <p:spPr/>
        <p:txBody>
          <a:bodyPr/>
          <a:lstStyle/>
          <a:p>
            <a:fld id="{8F57C2F7-BFBB-4336-B1A2-53994529CC63}" type="slidenum">
              <a:rPr lang="en-US" smtClean="0"/>
              <a:t>23</a:t>
            </a:fld>
            <a:endParaRPr lang="en-US"/>
          </a:p>
        </p:txBody>
      </p:sp>
    </p:spTree>
    <p:extLst>
      <p:ext uri="{BB962C8B-B14F-4D97-AF65-F5344CB8AC3E}">
        <p14:creationId xmlns:p14="http://schemas.microsoft.com/office/powerpoint/2010/main" val="2073811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all the free services the CMC staff provide to Illinois libraries in good standing.</a:t>
            </a:r>
          </a:p>
        </p:txBody>
      </p:sp>
      <p:sp>
        <p:nvSpPr>
          <p:cNvPr id="4" name="Slide Number Placeholder 3"/>
          <p:cNvSpPr>
            <a:spLocks noGrp="1"/>
          </p:cNvSpPr>
          <p:nvPr>
            <p:ph type="sldNum" sz="quarter" idx="5"/>
          </p:nvPr>
        </p:nvSpPr>
        <p:spPr/>
        <p:txBody>
          <a:bodyPr/>
          <a:lstStyle/>
          <a:p>
            <a:fld id="{8F57C2F7-BFBB-4336-B1A2-53994529CC63}" type="slidenum">
              <a:rPr lang="en-US" smtClean="0"/>
              <a:t>3</a:t>
            </a:fld>
            <a:endParaRPr lang="en-US"/>
          </a:p>
        </p:txBody>
      </p:sp>
    </p:spTree>
    <p:extLst>
      <p:ext uri="{BB962C8B-B14F-4D97-AF65-F5344CB8AC3E}">
        <p14:creationId xmlns:p14="http://schemas.microsoft.com/office/powerpoint/2010/main" val="2067902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7B9602B2-06F0-4806-99E7-ECC0E4153939}" type="slidenum">
              <a:rPr lang="en-US" smtClean="0"/>
              <a:t>24</a:t>
            </a:fld>
            <a:endParaRPr lang="en-US"/>
          </a:p>
        </p:txBody>
      </p:sp>
    </p:spTree>
    <p:extLst>
      <p:ext uri="{BB962C8B-B14F-4D97-AF65-F5344CB8AC3E}">
        <p14:creationId xmlns:p14="http://schemas.microsoft.com/office/powerpoint/2010/main" val="178871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know, this is a lot. Does anyone have any questions?</a:t>
            </a:r>
          </a:p>
        </p:txBody>
      </p:sp>
      <p:sp>
        <p:nvSpPr>
          <p:cNvPr id="4" name="Slide Number Placeholder 3"/>
          <p:cNvSpPr>
            <a:spLocks noGrp="1"/>
          </p:cNvSpPr>
          <p:nvPr>
            <p:ph type="sldNum" sz="quarter" idx="5"/>
          </p:nvPr>
        </p:nvSpPr>
        <p:spPr/>
        <p:txBody>
          <a:bodyPr/>
          <a:lstStyle/>
          <a:p>
            <a:fld id="{BCE82CE6-26E6-4B94-9630-8CC1399000E6}" type="slidenum">
              <a:rPr lang="en-US" smtClean="0"/>
              <a:t>25</a:t>
            </a:fld>
            <a:endParaRPr lang="en-US"/>
          </a:p>
        </p:txBody>
      </p:sp>
    </p:spTree>
    <p:extLst>
      <p:ext uri="{BB962C8B-B14F-4D97-AF65-F5344CB8AC3E}">
        <p14:creationId xmlns:p14="http://schemas.microsoft.com/office/powerpoint/2010/main" val="1792908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4</a:t>
            </a:fld>
            <a:endParaRPr lang="en-US"/>
          </a:p>
        </p:txBody>
      </p:sp>
    </p:spTree>
    <p:extLst>
      <p:ext uri="{BB962C8B-B14F-4D97-AF65-F5344CB8AC3E}">
        <p14:creationId xmlns:p14="http://schemas.microsoft.com/office/powerpoint/2010/main" val="1882671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 two-week focus on classification classes that we are offering next spring are new!</a:t>
            </a:r>
          </a:p>
        </p:txBody>
      </p:sp>
      <p:sp>
        <p:nvSpPr>
          <p:cNvPr id="4" name="Slide Number Placeholder 3"/>
          <p:cNvSpPr>
            <a:spLocks noGrp="1"/>
          </p:cNvSpPr>
          <p:nvPr>
            <p:ph type="sldNum" sz="quarter" idx="5"/>
          </p:nvPr>
        </p:nvSpPr>
        <p:spPr/>
        <p:txBody>
          <a:bodyPr/>
          <a:lstStyle/>
          <a:p>
            <a:fld id="{BCE82CE6-26E6-4B94-9630-8CC1399000E6}" type="slidenum">
              <a:rPr lang="en-US" smtClean="0"/>
              <a:t>8</a:t>
            </a:fld>
            <a:endParaRPr lang="en-US"/>
          </a:p>
        </p:txBody>
      </p:sp>
    </p:spTree>
    <p:extLst>
      <p:ext uri="{BB962C8B-B14F-4D97-AF65-F5344CB8AC3E}">
        <p14:creationId xmlns:p14="http://schemas.microsoft.com/office/powerpoint/2010/main" val="3022535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FY2026, CMC staff originally cataloged 2,144 items and enhanced 3,035 records for 124 libraries. Not shown on the chart: CMC staff created or enhanced 227 name, series, subject, and title authority records and merged 376 bibliographic records for books, e-books, and visual materials in OCLC. </a:t>
            </a:r>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9</a:t>
            </a:fld>
            <a:endParaRPr lang="en-US"/>
          </a:p>
        </p:txBody>
      </p:sp>
    </p:spTree>
    <p:extLst>
      <p:ext uri="{BB962C8B-B14F-4D97-AF65-F5344CB8AC3E}">
        <p14:creationId xmlns:p14="http://schemas.microsoft.com/office/powerpoint/2010/main" val="3395571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During FY2026, CMC staff originally cataloged or enhanced records in 55 different world languages.</a:t>
            </a:r>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10</a:t>
            </a:fld>
            <a:endParaRPr lang="en-US"/>
          </a:p>
        </p:txBody>
      </p:sp>
    </p:spTree>
    <p:extLst>
      <p:ext uri="{BB962C8B-B14F-4D97-AF65-F5344CB8AC3E}">
        <p14:creationId xmlns:p14="http://schemas.microsoft.com/office/powerpoint/2010/main" val="731175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During FY2026, CMC staff presented 10 webinars with 422 live attendees, offered 11 courses with 170 successful completers, and presented at 18 conferences or consortial meetings with 717 attendees for 717 contact hours. Overall, there were 1,309 total attendees/completers of courses and presentations, and 2,783 contact hours from the webinars, courses, and presentations. Five people viewed a total of 25 recorded Online with the CMC webinars for 25 total contact hours.</a:t>
            </a:r>
            <a:endParaRPr lang="en-US" dirty="0"/>
          </a:p>
        </p:txBody>
      </p:sp>
      <p:sp>
        <p:nvSpPr>
          <p:cNvPr id="4" name="Slide Number Placeholder 3"/>
          <p:cNvSpPr>
            <a:spLocks noGrp="1"/>
          </p:cNvSpPr>
          <p:nvPr>
            <p:ph type="sldNum" sz="quarter" idx="5"/>
          </p:nvPr>
        </p:nvSpPr>
        <p:spPr/>
        <p:txBody>
          <a:bodyPr/>
          <a:lstStyle/>
          <a:p>
            <a:fld id="{BCE82CE6-26E6-4B94-9630-8CC1399000E6}" type="slidenum">
              <a:rPr lang="en-US" smtClean="0"/>
              <a:t>11</a:t>
            </a:fld>
            <a:endParaRPr lang="en-US"/>
          </a:p>
        </p:txBody>
      </p:sp>
    </p:spTree>
    <p:extLst>
      <p:ext uri="{BB962C8B-B14F-4D97-AF65-F5344CB8AC3E}">
        <p14:creationId xmlns:p14="http://schemas.microsoft.com/office/powerpoint/2010/main" val="2055272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CMC staff provided database cleanup, and during FY2026, 1,888 records were enhanced and identified as merges for PrairieCat; 1,518 records were enhanced and merged for CCS; 10,323 records were edited, deleted, or merged for CARLI; 5,804 brief records were enhanced to full bibliographic records or merged in Follett Destiny for Indian Prairie Community Unit School District #204; and 3,230 links were checked for the SHARE 856 Field Removal Project. A total of 22,763 bibliographic records were enhanced, originally cataloged, merged, deleted, or links retained or removed. </a:t>
            </a:r>
            <a:r>
              <a:rPr lang="en-US" dirty="0"/>
              <a:t>On the next slide are the projects with a description of what each entails. </a:t>
            </a:r>
          </a:p>
        </p:txBody>
      </p:sp>
      <p:sp>
        <p:nvSpPr>
          <p:cNvPr id="4" name="Slide Number Placeholder 3"/>
          <p:cNvSpPr>
            <a:spLocks noGrp="1"/>
          </p:cNvSpPr>
          <p:nvPr>
            <p:ph type="sldNum" sz="quarter" idx="5"/>
          </p:nvPr>
        </p:nvSpPr>
        <p:spPr/>
        <p:txBody>
          <a:bodyPr/>
          <a:lstStyle/>
          <a:p>
            <a:fld id="{BCE82CE6-26E6-4B94-9630-8CC1399000E6}" type="slidenum">
              <a:rPr lang="en-US" smtClean="0"/>
              <a:t>12</a:t>
            </a:fld>
            <a:endParaRPr lang="en-US"/>
          </a:p>
        </p:txBody>
      </p:sp>
    </p:spTree>
    <p:extLst>
      <p:ext uri="{BB962C8B-B14F-4D97-AF65-F5344CB8AC3E}">
        <p14:creationId xmlns:p14="http://schemas.microsoft.com/office/powerpoint/2010/main" val="1822396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PrairieCat is a consortium of 138 libraries in 22 northern counties. In 2019, PrairieCat approached the CMC about helping update the records in their database to meet current RDA standards. They also wanted to identify any records in their catalog that needed to be merged. After discussing the project and determining the best way to proceed, PrairieCat supplies us with 50 records in a notepad file, and we get to work! We search Vega for the title to look for any duplicate records. We find the item in OCLC and enhance the record if it isn’t already. Sometimes it may be necessary to create a new record, and we are always happy to do so. The friendly staff request items from member libraries on our behalf and send them to one of our hubs, should we need information that only having the item in hand can provide. When finished, we email a spreadsheet that lists which updated OCLC records match their local control numbers. We also note any records they will need to merge into their catalog. We provide a .dat file of the updated records so their staff can overwrite the old records with the enhanced bibliographic records. We have made a lot of progress! In May, the CMC began working on a cleanup project for MARC field 263, Projected Publication Date. From 2019 to 2026, CMC staff enhanced, originally cataloged, or identified as a merge/match </a:t>
            </a:r>
            <a:r>
              <a:rPr lang="en-US" sz="1200" kern="1200" dirty="0">
                <a:solidFill>
                  <a:schemeClr val="tx1"/>
                </a:solidFill>
                <a:effectLst/>
                <a:latin typeface="+mn-lt"/>
                <a:ea typeface="+mn-ea"/>
                <a:cs typeface="+mn-cs"/>
              </a:rPr>
              <a:t>27,787</a:t>
            </a:r>
            <a:r>
              <a:rPr lang="en-US" dirty="0"/>
              <a:t> records.</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CE82CE6-26E6-4B94-9630-8CC1399000E6}" type="slidenum">
              <a:rPr lang="en-US" smtClean="0"/>
              <a:t>13</a:t>
            </a:fld>
            <a:endParaRPr lang="en-US"/>
          </a:p>
        </p:txBody>
      </p:sp>
    </p:spTree>
    <p:extLst>
      <p:ext uri="{BB962C8B-B14F-4D97-AF65-F5344CB8AC3E}">
        <p14:creationId xmlns:p14="http://schemas.microsoft.com/office/powerpoint/2010/main" val="34041770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06182-C430-5662-0647-D0EF1478EA83}"/>
              </a:ext>
            </a:extLst>
          </p:cNvPr>
          <p:cNvSpPr>
            <a:spLocks noGrp="1"/>
          </p:cNvSpPr>
          <p:nvPr>
            <p:ph type="ctrTitle" hasCustomPrompt="1"/>
          </p:nvPr>
        </p:nvSpPr>
        <p:spPr>
          <a:xfrm>
            <a:off x="1524000" y="1122363"/>
            <a:ext cx="9144000" cy="2387600"/>
          </a:xfrm>
        </p:spPr>
        <p:txBody>
          <a:bodyPr anchor="b"/>
          <a:lstStyle>
            <a:lvl1pPr algn="l">
              <a:defRPr sz="6000"/>
            </a:lvl1pPr>
          </a:lstStyle>
          <a:p>
            <a:r>
              <a:rPr lang="en-US" dirty="0"/>
              <a:t>Title of Presentation</a:t>
            </a:r>
          </a:p>
        </p:txBody>
      </p:sp>
      <p:sp>
        <p:nvSpPr>
          <p:cNvPr id="3" name="Subtitle 2">
            <a:extLst>
              <a:ext uri="{FF2B5EF4-FFF2-40B4-BE49-F238E27FC236}">
                <a16:creationId xmlns:a16="http://schemas.microsoft.com/office/drawing/2014/main" id="{2C0DBFDA-F7D6-57E0-83E3-D44518603A69}"/>
              </a:ext>
            </a:extLst>
          </p:cNvPr>
          <p:cNvSpPr>
            <a:spLocks noGrp="1"/>
          </p:cNvSpPr>
          <p:nvPr>
            <p:ph type="subTitle" idx="1" hasCustomPrompt="1"/>
          </p:nvPr>
        </p:nvSpPr>
        <p:spPr>
          <a:xfrm>
            <a:off x="1524000" y="3602038"/>
            <a:ext cx="9144000" cy="482852"/>
          </a:xfrm>
        </p:spPr>
        <p:txBody>
          <a:bodyPr/>
          <a:lstStyle>
            <a:lvl1pPr marL="0" indent="0" algn="l">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Title</a:t>
            </a:r>
          </a:p>
        </p:txBody>
      </p:sp>
      <p:sp>
        <p:nvSpPr>
          <p:cNvPr id="4" name="Date Placeholder 3">
            <a:extLst>
              <a:ext uri="{FF2B5EF4-FFF2-40B4-BE49-F238E27FC236}">
                <a16:creationId xmlns:a16="http://schemas.microsoft.com/office/drawing/2014/main" id="{8BDE19C2-E4E5-5A7F-CF95-09F13FF11528}"/>
              </a:ext>
            </a:extLst>
          </p:cNvPr>
          <p:cNvSpPr>
            <a:spLocks noGrp="1"/>
          </p:cNvSpPr>
          <p:nvPr>
            <p:ph type="dt" sz="half" idx="10"/>
          </p:nvPr>
        </p:nvSpPr>
        <p:spPr/>
        <p:txBody>
          <a:bodyPr/>
          <a:lstStyle/>
          <a:p>
            <a:fld id="{D1B7CEEC-5B8A-49BF-B4C2-705CC8FF179F}" type="datetimeFigureOut">
              <a:rPr lang="en-US" smtClean="0"/>
              <a:t>8/19/2026</a:t>
            </a:fld>
            <a:endParaRPr lang="en-US"/>
          </a:p>
        </p:txBody>
      </p:sp>
      <p:pic>
        <p:nvPicPr>
          <p:cNvPr id="8" name="Picture 7" descr="Graphical user interface, text&#10;&#10;Description automatically generated with medium confidence">
            <a:extLst>
              <a:ext uri="{FF2B5EF4-FFF2-40B4-BE49-F238E27FC236}">
                <a16:creationId xmlns:a16="http://schemas.microsoft.com/office/drawing/2014/main" id="{F690832D-4F39-0A18-0BA0-8C32AEE328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1184" y="956680"/>
            <a:ext cx="3581400" cy="1287039"/>
          </a:xfrm>
          <a:prstGeom prst="rect">
            <a:avLst/>
          </a:prstGeom>
        </p:spPr>
      </p:pic>
      <p:sp>
        <p:nvSpPr>
          <p:cNvPr id="9" name="Rectangle 8">
            <a:extLst>
              <a:ext uri="{FF2B5EF4-FFF2-40B4-BE49-F238E27FC236}">
                <a16:creationId xmlns:a16="http://schemas.microsoft.com/office/drawing/2014/main" id="{2BBD5D69-1E85-5FAA-B35D-B7164AC7E003}"/>
              </a:ext>
            </a:extLst>
          </p:cNvPr>
          <p:cNvSpPr>
            <a:spLocks noGrp="1" noRot="1" noMove="1" noResize="1" noEditPoints="1" noAdjustHandles="1" noChangeArrowheads="1" noChangeShapeType="1"/>
          </p:cNvSpPr>
          <p:nvPr/>
        </p:nvSpPr>
        <p:spPr>
          <a:xfrm>
            <a:off x="9821884" y="5328752"/>
            <a:ext cx="2150774" cy="1145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7563DA86-8CDB-79BC-4AE1-21BE2A02B606}"/>
              </a:ext>
            </a:extLst>
          </p:cNvPr>
          <p:cNvSpPr>
            <a:spLocks noGrp="1"/>
          </p:cNvSpPr>
          <p:nvPr>
            <p:ph type="body" sz="quarter" idx="11" hasCustomPrompt="1"/>
          </p:nvPr>
        </p:nvSpPr>
        <p:spPr>
          <a:xfrm>
            <a:off x="1524000" y="4170363"/>
            <a:ext cx="9144000" cy="584200"/>
          </a:xfrm>
        </p:spPr>
        <p:txBody>
          <a:bodyPr>
            <a:normAutofit/>
          </a:bodyPr>
          <a:lstStyle>
            <a:lvl1pPr marL="0" indent="0">
              <a:buNone/>
              <a:defRPr sz="2400">
                <a:solidFill>
                  <a:schemeClr val="accent5"/>
                </a:solidFill>
              </a:defRPr>
            </a:lvl1pPr>
          </a:lstStyle>
          <a:p>
            <a:pPr lvl="0"/>
            <a:r>
              <a:rPr lang="en-US" dirty="0"/>
              <a:t>Event – Date</a:t>
            </a:r>
          </a:p>
        </p:txBody>
      </p:sp>
      <p:pic>
        <p:nvPicPr>
          <p:cNvPr id="5" name="Picture 4" descr="Logo, company name&#10;&#10;Description automatically generated">
            <a:extLst>
              <a:ext uri="{FF2B5EF4-FFF2-40B4-BE49-F238E27FC236}">
                <a16:creationId xmlns:a16="http://schemas.microsoft.com/office/drawing/2014/main" id="{8004341D-A49E-38D3-2D19-773FA1B805E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0924" b="19166"/>
          <a:stretch/>
        </p:blipFill>
        <p:spPr>
          <a:xfrm>
            <a:off x="150620" y="5430725"/>
            <a:ext cx="1562641" cy="941189"/>
          </a:xfrm>
          <a:prstGeom prst="rect">
            <a:avLst/>
          </a:prstGeom>
        </p:spPr>
      </p:pic>
    </p:spTree>
    <p:extLst>
      <p:ext uri="{BB962C8B-B14F-4D97-AF65-F5344CB8AC3E}">
        <p14:creationId xmlns:p14="http://schemas.microsoft.com/office/powerpoint/2010/main" val="3677912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EE1D8661-461F-B8F0-2F10-8A1872AC83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924" b="19166"/>
          <a:stretch/>
        </p:blipFill>
        <p:spPr>
          <a:xfrm>
            <a:off x="261456" y="5514108"/>
            <a:ext cx="1562641" cy="941189"/>
          </a:xfrm>
          <a:prstGeom prst="rect">
            <a:avLst/>
          </a:prstGeom>
        </p:spPr>
      </p:pic>
      <p:sp>
        <p:nvSpPr>
          <p:cNvPr id="2" name="Title 1">
            <a:extLst>
              <a:ext uri="{FF2B5EF4-FFF2-40B4-BE49-F238E27FC236}">
                <a16:creationId xmlns:a16="http://schemas.microsoft.com/office/drawing/2014/main" id="{75578796-8DB7-0665-9BDC-150BF9F6DF38}"/>
              </a:ext>
            </a:extLst>
          </p:cNvPr>
          <p:cNvSpPr>
            <a:spLocks noGrp="1"/>
          </p:cNvSpPr>
          <p:nvPr>
            <p:ph type="title"/>
          </p:nvPr>
        </p:nvSpPr>
        <p:spPr>
          <a:xfrm>
            <a:off x="838200" y="1972253"/>
            <a:ext cx="10515600" cy="1325563"/>
          </a:xfrm>
        </p:spPr>
        <p:txBody>
          <a:bodyPr/>
          <a:lstStyle>
            <a:lvl1pP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1EEC5C6-901B-A64B-D4B4-6A1295DA4097}"/>
              </a:ext>
            </a:extLst>
          </p:cNvPr>
          <p:cNvSpPr>
            <a:spLocks noGrp="1"/>
          </p:cNvSpPr>
          <p:nvPr>
            <p:ph type="dt" sz="half" idx="10"/>
          </p:nvPr>
        </p:nvSpPr>
        <p:spPr/>
        <p:txBody>
          <a:bodyPr/>
          <a:lstStyle/>
          <a:p>
            <a:fld id="{D1B7CEEC-5B8A-49BF-B4C2-705CC8FF179F}" type="datetimeFigureOut">
              <a:rPr lang="en-US" smtClean="0"/>
              <a:pPr/>
              <a:t>8/19/2026</a:t>
            </a:fld>
            <a:endParaRPr lang="en-US" dirty="0"/>
          </a:p>
        </p:txBody>
      </p:sp>
    </p:spTree>
    <p:extLst>
      <p:ext uri="{BB962C8B-B14F-4D97-AF65-F5344CB8AC3E}">
        <p14:creationId xmlns:p14="http://schemas.microsoft.com/office/powerpoint/2010/main" val="2375614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15E30-406E-0E0B-0FFC-2F0583861A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5E104B-152C-91E7-0137-83571999E8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D68FBA-0C24-8B2A-48B2-EDD195E3BFD2}"/>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4059902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E6403-06E2-82E8-C3FD-D82DADF320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03C471-FC9F-CDC7-5DCE-4486E1FAF3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B9CB97-F0FC-6BC6-1573-21DFE54FB6C1}"/>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1199501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7B84A-6FCB-335E-E371-324DB6F460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292ECF-BCFD-351A-78EC-265952AB89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E311F8-405D-36C6-616A-5C8247EFE4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69337C-31E5-62A6-DA0F-7000ED42829B}"/>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2897455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19B89-0F2D-04A8-73C0-38980A9559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EE5430-2FBC-5737-1444-DA72BADCDE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94DB5D-9626-AD52-6A8F-96A881A26D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89DD38-C47F-003F-A5A6-D21AE4DC4C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452EA9-33A9-F73E-C98B-B0843CFE03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F83AE5-B756-55C6-EC2E-67CFD8FC6728}"/>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3159407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E041C-0138-510A-732C-A35590FB98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D12F78-46DA-B4E5-0881-F9467279BD5C}"/>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3159957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09A923-1695-9DD3-0EFC-92703D455052}"/>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3466703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9BF0F-84AE-7AFF-1389-4A36908267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61CB3A-24B7-C272-1873-A656C9105A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C95288-CD6D-681C-DF57-33E88E760A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B24221-02D8-87DE-4A36-6FCF55C38811}"/>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160131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ED237-BCE0-F5B9-CBCC-2AFCC06C2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4CCF5F-EB45-93CB-017B-0B53DB122E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9116893-E183-EBA9-C415-C1A41ADEF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38F907-360E-3187-9C19-5A7433246B9F}"/>
              </a:ext>
            </a:extLst>
          </p:cNvPr>
          <p:cNvSpPr>
            <a:spLocks noGrp="1"/>
          </p:cNvSpPr>
          <p:nvPr>
            <p:ph type="dt" sz="half" idx="10"/>
          </p:nvPr>
        </p:nvSpPr>
        <p:spPr/>
        <p:txBody>
          <a:bodyPr/>
          <a:lstStyle/>
          <a:p>
            <a:fld id="{D1B7CEEC-5B8A-49BF-B4C2-705CC8FF179F}" type="datetimeFigureOut">
              <a:rPr lang="en-US" smtClean="0"/>
              <a:t>8/19/2026</a:t>
            </a:fld>
            <a:endParaRPr lang="en-US"/>
          </a:p>
        </p:txBody>
      </p:sp>
    </p:spTree>
    <p:extLst>
      <p:ext uri="{BB962C8B-B14F-4D97-AF65-F5344CB8AC3E}">
        <p14:creationId xmlns:p14="http://schemas.microsoft.com/office/powerpoint/2010/main" val="3464896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C4F8554-69E9-8D46-9A75-121A2AABEFB0}"/>
              </a:ext>
            </a:extLst>
          </p:cNvPr>
          <p:cNvSpPr/>
          <p:nvPr/>
        </p:nvSpPr>
        <p:spPr>
          <a:xfrm>
            <a:off x="0" y="6620920"/>
            <a:ext cx="12192000" cy="237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EE04F3FB-1646-01AA-A367-055D3B179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1B6B5F-0C8F-C74E-DA32-2E7900CC11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Graphical user interface, text&#10;&#10;Description automatically generated with medium confidence">
            <a:extLst>
              <a:ext uri="{FF2B5EF4-FFF2-40B4-BE49-F238E27FC236}">
                <a16:creationId xmlns:a16="http://schemas.microsoft.com/office/drawing/2014/main" id="{E85258B3-6127-A60E-FEC2-97FB8B115F1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82200" y="5695012"/>
            <a:ext cx="1716594" cy="616888"/>
          </a:xfrm>
          <a:prstGeom prst="rect">
            <a:avLst/>
          </a:prstGeom>
        </p:spPr>
      </p:pic>
      <p:sp>
        <p:nvSpPr>
          <p:cNvPr id="8" name="Flowchart: Data 7">
            <a:extLst>
              <a:ext uri="{FF2B5EF4-FFF2-40B4-BE49-F238E27FC236}">
                <a16:creationId xmlns:a16="http://schemas.microsoft.com/office/drawing/2014/main" id="{7D10107D-49CD-7B75-DC10-92625FDB40F6}"/>
              </a:ext>
            </a:extLst>
          </p:cNvPr>
          <p:cNvSpPr/>
          <p:nvPr/>
        </p:nvSpPr>
        <p:spPr>
          <a:xfrm>
            <a:off x="-43862" y="-9671"/>
            <a:ext cx="4343947" cy="268263"/>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152"/>
              <a:gd name="connsiteY0" fmla="*/ 9320 h 10000"/>
              <a:gd name="connsiteX1" fmla="*/ 152 w 8152"/>
              <a:gd name="connsiteY1" fmla="*/ 0 h 10000"/>
              <a:gd name="connsiteX2" fmla="*/ 8152 w 8152"/>
              <a:gd name="connsiteY2" fmla="*/ 0 h 10000"/>
              <a:gd name="connsiteX3" fmla="*/ 6152 w 8152"/>
              <a:gd name="connsiteY3" fmla="*/ 10000 h 10000"/>
              <a:gd name="connsiteX4" fmla="*/ 0 w 8152"/>
              <a:gd name="connsiteY4" fmla="*/ 9320 h 10000"/>
              <a:gd name="connsiteX0" fmla="*/ 2 w 10002"/>
              <a:gd name="connsiteY0" fmla="*/ 9320 h 10000"/>
              <a:gd name="connsiteX1" fmla="*/ 19 w 10002"/>
              <a:gd name="connsiteY1" fmla="*/ 0 h 10000"/>
              <a:gd name="connsiteX2" fmla="*/ 10002 w 10002"/>
              <a:gd name="connsiteY2" fmla="*/ 0 h 10000"/>
              <a:gd name="connsiteX3" fmla="*/ 7549 w 10002"/>
              <a:gd name="connsiteY3" fmla="*/ 10000 h 10000"/>
              <a:gd name="connsiteX4" fmla="*/ 2 w 10002"/>
              <a:gd name="connsiteY4" fmla="*/ 9320 h 10000"/>
              <a:gd name="connsiteX0" fmla="*/ 101 w 9995"/>
              <a:gd name="connsiteY0" fmla="*/ 8980 h 10000"/>
              <a:gd name="connsiteX1" fmla="*/ 12 w 9995"/>
              <a:gd name="connsiteY1" fmla="*/ 0 h 10000"/>
              <a:gd name="connsiteX2" fmla="*/ 9995 w 9995"/>
              <a:gd name="connsiteY2" fmla="*/ 0 h 10000"/>
              <a:gd name="connsiteX3" fmla="*/ 7542 w 9995"/>
              <a:gd name="connsiteY3" fmla="*/ 10000 h 10000"/>
              <a:gd name="connsiteX4" fmla="*/ 101 w 9995"/>
              <a:gd name="connsiteY4" fmla="*/ 8980 h 10000"/>
              <a:gd name="connsiteX0" fmla="*/ 0 w 9899"/>
              <a:gd name="connsiteY0" fmla="*/ 9320 h 10340"/>
              <a:gd name="connsiteX1" fmla="*/ 187 w 9899"/>
              <a:gd name="connsiteY1" fmla="*/ 0 h 10340"/>
              <a:gd name="connsiteX2" fmla="*/ 9899 w 9899"/>
              <a:gd name="connsiteY2" fmla="*/ 340 h 10340"/>
              <a:gd name="connsiteX3" fmla="*/ 7445 w 9899"/>
              <a:gd name="connsiteY3" fmla="*/ 10340 h 10340"/>
              <a:gd name="connsiteX4" fmla="*/ 0 w 9899"/>
              <a:gd name="connsiteY4" fmla="*/ 9320 h 10340"/>
              <a:gd name="connsiteX0" fmla="*/ 2 w 10002"/>
              <a:gd name="connsiteY0" fmla="*/ 8685 h 9671"/>
              <a:gd name="connsiteX1" fmla="*/ 20 w 10002"/>
              <a:gd name="connsiteY1" fmla="*/ 329 h 9671"/>
              <a:gd name="connsiteX2" fmla="*/ 10002 w 10002"/>
              <a:gd name="connsiteY2" fmla="*/ 0 h 9671"/>
              <a:gd name="connsiteX3" fmla="*/ 7523 w 10002"/>
              <a:gd name="connsiteY3" fmla="*/ 9671 h 9671"/>
              <a:gd name="connsiteX4" fmla="*/ 2 w 10002"/>
              <a:gd name="connsiteY4" fmla="*/ 8685 h 9671"/>
              <a:gd name="connsiteX0" fmla="*/ 0 w 10062"/>
              <a:gd name="connsiteY0" fmla="*/ 8980 h 10000"/>
              <a:gd name="connsiteX1" fmla="*/ 82 w 10062"/>
              <a:gd name="connsiteY1" fmla="*/ 340 h 10000"/>
              <a:gd name="connsiteX2" fmla="*/ 10062 w 10062"/>
              <a:gd name="connsiteY2" fmla="*/ 0 h 10000"/>
              <a:gd name="connsiteX3" fmla="*/ 7583 w 10062"/>
              <a:gd name="connsiteY3" fmla="*/ 10000 h 10000"/>
              <a:gd name="connsiteX4" fmla="*/ 0 w 10062"/>
              <a:gd name="connsiteY4" fmla="*/ 8980 h 10000"/>
              <a:gd name="connsiteX0" fmla="*/ 0 w 10062"/>
              <a:gd name="connsiteY0" fmla="*/ 8980 h 10000"/>
              <a:gd name="connsiteX1" fmla="*/ 39 w 10062"/>
              <a:gd name="connsiteY1" fmla="*/ 340 h 10000"/>
              <a:gd name="connsiteX2" fmla="*/ 10062 w 10062"/>
              <a:gd name="connsiteY2" fmla="*/ 0 h 10000"/>
              <a:gd name="connsiteX3" fmla="*/ 7583 w 10062"/>
              <a:gd name="connsiteY3" fmla="*/ 10000 h 10000"/>
              <a:gd name="connsiteX4" fmla="*/ 0 w 10062"/>
              <a:gd name="connsiteY4" fmla="*/ 8980 h 10000"/>
              <a:gd name="connsiteX0" fmla="*/ 40 w 10102"/>
              <a:gd name="connsiteY0" fmla="*/ 9354 h 10374"/>
              <a:gd name="connsiteX1" fmla="*/ 15 w 10102"/>
              <a:gd name="connsiteY1" fmla="*/ 0 h 10374"/>
              <a:gd name="connsiteX2" fmla="*/ 10102 w 10102"/>
              <a:gd name="connsiteY2" fmla="*/ 374 h 10374"/>
              <a:gd name="connsiteX3" fmla="*/ 7623 w 10102"/>
              <a:gd name="connsiteY3" fmla="*/ 10374 h 10374"/>
              <a:gd name="connsiteX4" fmla="*/ 40 w 10102"/>
              <a:gd name="connsiteY4" fmla="*/ 9354 h 10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 h="10374">
                <a:moveTo>
                  <a:pt x="40" y="9354"/>
                </a:moveTo>
                <a:cubicBezTo>
                  <a:pt x="104" y="6247"/>
                  <a:pt x="-48" y="3107"/>
                  <a:pt x="15" y="0"/>
                </a:cubicBezTo>
                <a:lnTo>
                  <a:pt x="10102" y="374"/>
                </a:lnTo>
                <a:lnTo>
                  <a:pt x="7623" y="10374"/>
                </a:lnTo>
                <a:lnTo>
                  <a:pt x="40" y="935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Data 8">
            <a:extLst>
              <a:ext uri="{FF2B5EF4-FFF2-40B4-BE49-F238E27FC236}">
                <a16:creationId xmlns:a16="http://schemas.microsoft.com/office/drawing/2014/main" id="{D6818977-5372-4697-0484-31C3F978FDD3}"/>
              </a:ext>
            </a:extLst>
          </p:cNvPr>
          <p:cNvSpPr/>
          <p:nvPr/>
        </p:nvSpPr>
        <p:spPr>
          <a:xfrm>
            <a:off x="3104828" y="-18473"/>
            <a:ext cx="6010101" cy="271859"/>
          </a:xfrm>
          <a:prstGeom prst="flowChartInputOutp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ata 9">
            <a:extLst>
              <a:ext uri="{FF2B5EF4-FFF2-40B4-BE49-F238E27FC236}">
                <a16:creationId xmlns:a16="http://schemas.microsoft.com/office/drawing/2014/main" id="{450BC785-DA12-1E90-5CAB-8CCA7613D246}"/>
              </a:ext>
            </a:extLst>
          </p:cNvPr>
          <p:cNvSpPr/>
          <p:nvPr/>
        </p:nvSpPr>
        <p:spPr>
          <a:xfrm>
            <a:off x="7928218" y="-14833"/>
            <a:ext cx="4278270" cy="271448"/>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8000"/>
              <a:gd name="connsiteY0" fmla="*/ 10000 h 10000"/>
              <a:gd name="connsiteX1" fmla="*/ 2000 w 8000"/>
              <a:gd name="connsiteY1" fmla="*/ 0 h 10000"/>
              <a:gd name="connsiteX2" fmla="*/ 7997 w 8000"/>
              <a:gd name="connsiteY2" fmla="*/ 340 h 10000"/>
              <a:gd name="connsiteX3" fmla="*/ 8000 w 8000"/>
              <a:gd name="connsiteY3" fmla="*/ 10000 h 10000"/>
              <a:gd name="connsiteX4" fmla="*/ 0 w 8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10000">
                <a:moveTo>
                  <a:pt x="0" y="10000"/>
                </a:moveTo>
                <a:lnTo>
                  <a:pt x="2000" y="0"/>
                </a:lnTo>
                <a:lnTo>
                  <a:pt x="7997" y="340"/>
                </a:lnTo>
                <a:lnTo>
                  <a:pt x="8000" y="10000"/>
                </a:lnTo>
                <a:lnTo>
                  <a:pt x="0" y="10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69D7E4B3-FB1E-9576-2679-C0C34C3BE2CB}"/>
              </a:ext>
            </a:extLst>
          </p:cNvPr>
          <p:cNvSpPr>
            <a:spLocks noGrp="1"/>
          </p:cNvSpPr>
          <p:nvPr>
            <p:ph type="dt" sz="half" idx="2"/>
          </p:nvPr>
        </p:nvSpPr>
        <p:spPr>
          <a:xfrm>
            <a:off x="150620" y="6556897"/>
            <a:ext cx="2743200" cy="365125"/>
          </a:xfrm>
          <a:prstGeom prst="rect">
            <a:avLst/>
          </a:prstGeom>
        </p:spPr>
        <p:txBody>
          <a:bodyPr vert="horz" lIns="91440" tIns="45720" rIns="91440" bIns="45720" rtlCol="0" anchor="ctr"/>
          <a:lstStyle>
            <a:lvl1pPr algn="l">
              <a:defRPr sz="1200">
                <a:solidFill>
                  <a:schemeClr val="bg1"/>
                </a:solidFill>
              </a:defRPr>
            </a:lvl1pPr>
          </a:lstStyle>
          <a:p>
            <a:fld id="{D1B7CEEC-5B8A-49BF-B4C2-705CC8FF179F}" type="datetimeFigureOut">
              <a:rPr lang="en-US" smtClean="0"/>
              <a:pPr/>
              <a:t>8/19/2026</a:t>
            </a:fld>
            <a:endParaRPr lang="en-US" dirty="0"/>
          </a:p>
        </p:txBody>
      </p:sp>
      <p:cxnSp>
        <p:nvCxnSpPr>
          <p:cNvPr id="6" name="Straight Connector 5">
            <a:extLst>
              <a:ext uri="{FF2B5EF4-FFF2-40B4-BE49-F238E27FC236}">
                <a16:creationId xmlns:a16="http://schemas.microsoft.com/office/drawing/2014/main" id="{D6FCC3F0-82DD-1060-E95B-590645278A83}"/>
              </a:ext>
            </a:extLst>
          </p:cNvPr>
          <p:cNvCxnSpPr>
            <a:cxnSpLocks/>
            <a:endCxn id="10" idx="3"/>
          </p:cNvCxnSpPr>
          <p:nvPr userDrawn="1"/>
        </p:nvCxnSpPr>
        <p:spPr>
          <a:xfrm flipV="1">
            <a:off x="-18472" y="256615"/>
            <a:ext cx="12224960" cy="6727"/>
          </a:xfrm>
          <a:prstGeom prst="line">
            <a:avLst/>
          </a:prstGeom>
          <a:ln w="63500"/>
        </p:spPr>
        <p:style>
          <a:lnRef idx="3">
            <a:schemeClr val="accent3"/>
          </a:lnRef>
          <a:fillRef idx="0">
            <a:schemeClr val="accent3"/>
          </a:fillRef>
          <a:effectRef idx="2">
            <a:schemeClr val="accent3"/>
          </a:effectRef>
          <a:fontRef idx="minor">
            <a:schemeClr val="tx1"/>
          </a:fontRef>
        </p:style>
      </p:cxnSp>
      <p:cxnSp>
        <p:nvCxnSpPr>
          <p:cNvPr id="14" name="Straight Connector 13">
            <a:extLst>
              <a:ext uri="{FF2B5EF4-FFF2-40B4-BE49-F238E27FC236}">
                <a16:creationId xmlns:a16="http://schemas.microsoft.com/office/drawing/2014/main" id="{E1EFC4E7-D7E1-0D76-4569-C3A80FDE27E3}"/>
              </a:ext>
            </a:extLst>
          </p:cNvPr>
          <p:cNvCxnSpPr>
            <a:cxnSpLocks/>
          </p:cNvCxnSpPr>
          <p:nvPr userDrawn="1"/>
        </p:nvCxnSpPr>
        <p:spPr>
          <a:xfrm>
            <a:off x="-18472" y="6594657"/>
            <a:ext cx="12210472" cy="0"/>
          </a:xfrm>
          <a:prstGeom prst="line">
            <a:avLst/>
          </a:prstGeom>
          <a:ln w="63500"/>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013492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kanderberg@illinoisheartland.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8" Type="http://schemas.openxmlformats.org/officeDocument/2006/relationships/hyperlink" Target="mailto:pthomas@illinoisheartland.org" TargetMode="External"/><Relationship Id="rId3" Type="http://schemas.openxmlformats.org/officeDocument/2006/relationships/hyperlink" Target="https://www.illinoisheartland.org/signup" TargetMode="External"/><Relationship Id="rId7" Type="http://schemas.openxmlformats.org/officeDocument/2006/relationships/hyperlink" Target="mailto:cmc@illinoisheartland.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illinoisheartland.org/services/cmc" TargetMode="External"/><Relationship Id="rId5" Type="http://schemas.openxmlformats.org/officeDocument/2006/relationships/hyperlink" Target="https://forms.office.com/Pages/ResponsePage.aspx?id=s3c4rTtrLEyHj3jjqNoQdZeZqrEdbHBJnpEDtI3cC3RUOUJZWlMzVE1CODZQNUVMSkxLRzNCU0xTRC4u" TargetMode="External"/><Relationship Id="rId4" Type="http://schemas.openxmlformats.org/officeDocument/2006/relationships/hyperlink" Target="https://www.illinoisheartland.org/services/cmc/chronicles" TargetMode="Externa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hyperlink" Target="https://www.illinoisdelivers.net/sites/files/PaperILDSlabel.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jpeg"/><Relationship Id="rId12"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jpeg"/><Relationship Id="rId10" Type="http://schemas.openxmlformats.org/officeDocument/2006/relationships/image" Target="../media/image25.JPG"/><Relationship Id="rId4" Type="http://schemas.openxmlformats.org/officeDocument/2006/relationships/image" Target="../media/image19.jpeg"/><Relationship Id="rId9"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ohiostate.pressbooks.pub/swk3401/chapter/chapter-1-the-nature-of-social-work-research-question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forms.office.com/Pages/ResponsePage.aspx?id=s3c4rTtrLEyHj3jjqNoQdZeZqrEdbHBJnpEDtI3cC3RUOUJZWlMzVE1CODZQNUVMSkxLRzNCU0xTRC4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librarylearning.org/event/2026-09-10/press-start-cataloging-games-rda-online-cmc-webina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librarylearning.org/event/2026-10-15/do-you-catch-my-drift-cataloging-drift-your-ils-online-cmc-webina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ibrarylearning.org/event/2026-12-10/whats-it-all-about-use-genres-and-lcsh-subdivisions-online-cmc-webinar" TargetMode="External"/><Relationship Id="rId2" Type="http://schemas.openxmlformats.org/officeDocument/2006/relationships/hyperlink" Target="https://librarylearning.org/event/2026-11-12/marc-ing-my-territory-adventures-cataloging-online-cmc-webina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librarylearning.org/event/2027-02-11/metadata-basics-mods-online-cmc-webinar" TargetMode="External"/><Relationship Id="rId2" Type="http://schemas.openxmlformats.org/officeDocument/2006/relationships/hyperlink" Target="https://librarylearning.org/event/2027-01-14/ai-and-library-world-part-iv-online-cmc-webina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librarylearning.org/event/2026-11-02/cataloging-basics-cmc-cataloging-course" TargetMode="External"/><Relationship Id="rId2" Type="http://schemas.openxmlformats.org/officeDocument/2006/relationships/hyperlink" Target="https://librarylearning.org/event/2026-09-21/focus-deriving-record-cmc-cataloging-course" TargetMode="External"/><Relationship Id="rId1" Type="http://schemas.openxmlformats.org/officeDocument/2006/relationships/slideLayout" Target="../slideLayouts/slideLayout2.xml"/><Relationship Id="rId5" Type="http://schemas.openxmlformats.org/officeDocument/2006/relationships/hyperlink" Target="https://librarylearning.org/event/2027-01-11/focus-serials-cataloging-cmc-cataloging-course" TargetMode="External"/><Relationship Id="rId4" Type="http://schemas.openxmlformats.org/officeDocument/2006/relationships/hyperlink" Target="https://librarylearning.org/event/2026-11-02/focus-world-language-cataloging-cmc-cataloging-cours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librarylearning.org/event/2027-03-01/cataloging-basics-cmc-cataloging-cours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librarylearning.org/event/2027-04-05/focus-nlm-cmc-cataloging-course" TargetMode="External"/><Relationship Id="rId5" Type="http://schemas.openxmlformats.org/officeDocument/2006/relationships/hyperlink" Target="https://librarylearning.org/event/2027-03-22/focus-lcc-cmc-cataloging-course" TargetMode="External"/><Relationship Id="rId4" Type="http://schemas.openxmlformats.org/officeDocument/2006/relationships/hyperlink" Target="https://librarylearning.org/event/2027-03-08/focus-ddc-cmc-cataloging-course" TargetMode="Externa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2FC8E-6527-B95A-6CD4-C40BEA81D4FC}"/>
              </a:ext>
            </a:extLst>
          </p:cNvPr>
          <p:cNvSpPr>
            <a:spLocks noGrp="1"/>
          </p:cNvSpPr>
          <p:nvPr>
            <p:ph type="ctrTitle"/>
          </p:nvPr>
        </p:nvSpPr>
        <p:spPr/>
        <p:txBody>
          <a:bodyPr/>
          <a:lstStyle/>
          <a:p>
            <a:r>
              <a:rPr lang="en-US" dirty="0"/>
              <a:t>The CMC is Here to Help!</a:t>
            </a:r>
          </a:p>
        </p:txBody>
      </p:sp>
      <p:sp>
        <p:nvSpPr>
          <p:cNvPr id="3" name="Subtitle 2">
            <a:extLst>
              <a:ext uri="{FF2B5EF4-FFF2-40B4-BE49-F238E27FC236}">
                <a16:creationId xmlns:a16="http://schemas.microsoft.com/office/drawing/2014/main" id="{0D977563-D9E4-A15C-23D2-8DB439AE896D}"/>
              </a:ext>
            </a:extLst>
          </p:cNvPr>
          <p:cNvSpPr>
            <a:spLocks noGrp="1"/>
          </p:cNvSpPr>
          <p:nvPr>
            <p:ph type="subTitle" idx="1"/>
          </p:nvPr>
        </p:nvSpPr>
        <p:spPr>
          <a:xfrm>
            <a:off x="1656080" y="3598737"/>
            <a:ext cx="9144000" cy="482852"/>
          </a:xfrm>
        </p:spPr>
        <p:txBody>
          <a:bodyPr/>
          <a:lstStyle/>
          <a:p>
            <a:r>
              <a:rPr lang="en-US" dirty="0"/>
              <a:t>Dr. Pamela Thomas, Bibliographic Grant Manager</a:t>
            </a:r>
          </a:p>
        </p:txBody>
      </p:sp>
      <p:sp>
        <p:nvSpPr>
          <p:cNvPr id="4" name="Text Placeholder 3">
            <a:extLst>
              <a:ext uri="{FF2B5EF4-FFF2-40B4-BE49-F238E27FC236}">
                <a16:creationId xmlns:a16="http://schemas.microsoft.com/office/drawing/2014/main" id="{E9F0CF97-8B4F-3DE7-E205-2430A4A95E78}"/>
              </a:ext>
            </a:extLst>
          </p:cNvPr>
          <p:cNvSpPr>
            <a:spLocks noGrp="1"/>
          </p:cNvSpPr>
          <p:nvPr>
            <p:ph type="body" sz="quarter" idx="11"/>
          </p:nvPr>
        </p:nvSpPr>
        <p:spPr>
          <a:xfrm>
            <a:off x="1635760" y="4170363"/>
            <a:ext cx="9144000" cy="584200"/>
          </a:xfrm>
        </p:spPr>
        <p:txBody>
          <a:bodyPr/>
          <a:lstStyle/>
          <a:p>
            <a:r>
              <a:rPr lang="en-US" dirty="0"/>
              <a:t>CAMM, August 19, 2026, 10:00 a.m.</a:t>
            </a:r>
          </a:p>
        </p:txBody>
      </p:sp>
    </p:spTree>
    <p:extLst>
      <p:ext uri="{BB962C8B-B14F-4D97-AF65-F5344CB8AC3E}">
        <p14:creationId xmlns:p14="http://schemas.microsoft.com/office/powerpoint/2010/main" val="464903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FFF30-6403-33DC-7036-CCC2E316CEF0}"/>
              </a:ext>
            </a:extLst>
          </p:cNvPr>
          <p:cNvSpPr>
            <a:spLocks noGrp="1"/>
          </p:cNvSpPr>
          <p:nvPr>
            <p:ph type="title"/>
          </p:nvPr>
        </p:nvSpPr>
        <p:spPr/>
        <p:txBody>
          <a:bodyPr/>
          <a:lstStyle/>
          <a:p>
            <a:r>
              <a:rPr lang="en-US" dirty="0"/>
              <a:t>World Language Cataloging</a:t>
            </a:r>
          </a:p>
        </p:txBody>
      </p:sp>
      <p:pic>
        <p:nvPicPr>
          <p:cNvPr id="4" name="Content Placeholder 3">
            <a:extLst>
              <a:ext uri="{FF2B5EF4-FFF2-40B4-BE49-F238E27FC236}">
                <a16:creationId xmlns:a16="http://schemas.microsoft.com/office/drawing/2014/main" id="{67EF1D28-31BE-B764-405A-EA526A3073AA}"/>
              </a:ext>
            </a:extLst>
          </p:cNvPr>
          <p:cNvPicPr>
            <a:picLocks noGrp="1" noChangeAspect="1"/>
          </p:cNvPicPr>
          <p:nvPr>
            <p:ph idx="1"/>
          </p:nvPr>
        </p:nvPicPr>
        <p:blipFill>
          <a:blip r:embed="rId3"/>
          <a:stretch>
            <a:fillRect/>
          </a:stretch>
        </p:blipFill>
        <p:spPr bwMode="auto">
          <a:xfrm>
            <a:off x="2869660" y="1690688"/>
            <a:ext cx="4280169" cy="4280169"/>
          </a:xfrm>
          <a:prstGeom prst="rect">
            <a:avLst/>
          </a:prstGeom>
          <a:noFill/>
          <a:ln>
            <a:noFill/>
          </a:ln>
        </p:spPr>
      </p:pic>
    </p:spTree>
    <p:extLst>
      <p:ext uri="{BB962C8B-B14F-4D97-AF65-F5344CB8AC3E}">
        <p14:creationId xmlns:p14="http://schemas.microsoft.com/office/powerpoint/2010/main" val="1583050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D170F-4DD6-8645-EEC3-5BBBB11F8314}"/>
              </a:ext>
            </a:extLst>
          </p:cNvPr>
          <p:cNvSpPr>
            <a:spLocks noGrp="1"/>
          </p:cNvSpPr>
          <p:nvPr>
            <p:ph type="title"/>
          </p:nvPr>
        </p:nvSpPr>
        <p:spPr>
          <a:xfrm>
            <a:off x="838200" y="365125"/>
            <a:ext cx="10515600" cy="1325563"/>
          </a:xfrm>
        </p:spPr>
        <p:txBody>
          <a:bodyPr anchor="ctr">
            <a:normAutofit/>
          </a:bodyPr>
          <a:lstStyle/>
          <a:p>
            <a:r>
              <a:rPr lang="en-US" dirty="0"/>
              <a:t>Training</a:t>
            </a:r>
          </a:p>
        </p:txBody>
      </p:sp>
      <p:pic>
        <p:nvPicPr>
          <p:cNvPr id="4" name="Content Placeholder 3">
            <a:extLst>
              <a:ext uri="{FF2B5EF4-FFF2-40B4-BE49-F238E27FC236}">
                <a16:creationId xmlns:a16="http://schemas.microsoft.com/office/drawing/2014/main" id="{52B69DA0-CA76-B7F0-F653-A5002E34721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750709" y="1854808"/>
            <a:ext cx="7406531" cy="4351338"/>
          </a:xfrm>
          <a:prstGeom prst="rect">
            <a:avLst/>
          </a:prstGeom>
          <a:noFill/>
          <a:ln>
            <a:noFill/>
          </a:ln>
        </p:spPr>
      </p:pic>
    </p:spTree>
    <p:extLst>
      <p:ext uri="{BB962C8B-B14F-4D97-AF65-F5344CB8AC3E}">
        <p14:creationId xmlns:p14="http://schemas.microsoft.com/office/powerpoint/2010/main" val="3169932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57CC5-F596-9A98-8148-8D120134EC1D}"/>
              </a:ext>
            </a:extLst>
          </p:cNvPr>
          <p:cNvSpPr>
            <a:spLocks noGrp="1"/>
          </p:cNvSpPr>
          <p:nvPr>
            <p:ph type="title"/>
          </p:nvPr>
        </p:nvSpPr>
        <p:spPr>
          <a:xfrm>
            <a:off x="838200" y="500063"/>
            <a:ext cx="10515600" cy="1150318"/>
          </a:xfrm>
        </p:spPr>
        <p:txBody>
          <a:bodyPr>
            <a:normAutofit/>
          </a:bodyPr>
          <a:lstStyle/>
          <a:p>
            <a:r>
              <a:rPr lang="en-US" sz="4400" dirty="0">
                <a:solidFill>
                  <a:srgbClr val="000000"/>
                </a:solidFill>
                <a:effectLst/>
                <a:latin typeface="Aptos"/>
                <a:ea typeface="Times New Roman" panose="02020603050405020304" pitchFamily="18" charset="0"/>
                <a:cs typeface="Aptos" panose="020B0004020202020204" pitchFamily="34" charset="0"/>
              </a:rPr>
              <a:t>Database Cleanup</a:t>
            </a:r>
            <a:endParaRPr lang="en-US" dirty="0">
              <a:latin typeface="Aptos"/>
            </a:endParaRPr>
          </a:p>
        </p:txBody>
      </p:sp>
      <p:sp>
        <p:nvSpPr>
          <p:cNvPr id="3" name="Content Placeholder 2">
            <a:extLst>
              <a:ext uri="{FF2B5EF4-FFF2-40B4-BE49-F238E27FC236}">
                <a16:creationId xmlns:a16="http://schemas.microsoft.com/office/drawing/2014/main" id="{9D3DDBA9-BD94-092F-CD81-0CF6D144B253}"/>
              </a:ext>
            </a:extLst>
          </p:cNvPr>
          <p:cNvSpPr>
            <a:spLocks noGrp="1"/>
          </p:cNvSpPr>
          <p:nvPr>
            <p:ph idx="1"/>
          </p:nvPr>
        </p:nvSpPr>
        <p:spPr>
          <a:xfrm>
            <a:off x="838200" y="1650381"/>
            <a:ext cx="10515600" cy="4351338"/>
          </a:xfrm>
        </p:spPr>
        <p:txBody>
          <a:bodyPr vert="horz" lIns="91440" tIns="45720" rIns="91440" bIns="45720" rtlCol="0" anchor="t">
            <a:normAutofit/>
          </a:bodyPr>
          <a:lstStyle/>
          <a:p>
            <a:r>
              <a:rPr lang="en-US" dirty="0">
                <a:ea typeface="+mn-lt"/>
                <a:cs typeface="+mn-lt"/>
              </a:rPr>
              <a:t>Total database cleanup:  records touched in FY2026 </a:t>
            </a:r>
            <a:endParaRPr lang="en-US" dirty="0"/>
          </a:p>
        </p:txBody>
      </p:sp>
      <p:pic>
        <p:nvPicPr>
          <p:cNvPr id="5" name="Picture 4">
            <a:extLst>
              <a:ext uri="{FF2B5EF4-FFF2-40B4-BE49-F238E27FC236}">
                <a16:creationId xmlns:a16="http://schemas.microsoft.com/office/drawing/2014/main" id="{D5DDDC8F-8BC3-D8B6-94F3-A97F438AC235}"/>
              </a:ext>
            </a:extLst>
          </p:cNvPr>
          <p:cNvPicPr>
            <a:picLocks noChangeAspect="1"/>
          </p:cNvPicPr>
          <p:nvPr/>
        </p:nvPicPr>
        <p:blipFill>
          <a:blip r:embed="rId3"/>
          <a:stretch>
            <a:fillRect/>
          </a:stretch>
        </p:blipFill>
        <p:spPr bwMode="auto">
          <a:xfrm>
            <a:off x="2548345" y="2597867"/>
            <a:ext cx="5669762" cy="3311320"/>
          </a:xfrm>
          <a:prstGeom prst="rect">
            <a:avLst/>
          </a:prstGeom>
          <a:noFill/>
          <a:ln>
            <a:noFill/>
          </a:ln>
        </p:spPr>
      </p:pic>
    </p:spTree>
    <p:extLst>
      <p:ext uri="{BB962C8B-B14F-4D97-AF65-F5344CB8AC3E}">
        <p14:creationId xmlns:p14="http://schemas.microsoft.com/office/powerpoint/2010/main" val="267511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5680E-BEE4-B0F5-F912-F756157689DF}"/>
              </a:ext>
            </a:extLst>
          </p:cNvPr>
          <p:cNvSpPr>
            <a:spLocks noGrp="1"/>
          </p:cNvSpPr>
          <p:nvPr>
            <p:ph type="title"/>
          </p:nvPr>
        </p:nvSpPr>
        <p:spPr/>
        <p:txBody>
          <a:bodyPr/>
          <a:lstStyle/>
          <a:p>
            <a:r>
              <a:rPr lang="en-US" dirty="0">
                <a:ea typeface="Calibri Light"/>
                <a:cs typeface="Calibri Light"/>
              </a:rPr>
              <a:t>PrairieCat</a:t>
            </a:r>
          </a:p>
        </p:txBody>
      </p:sp>
      <p:sp>
        <p:nvSpPr>
          <p:cNvPr id="3" name="Content Placeholder 2">
            <a:extLst>
              <a:ext uri="{FF2B5EF4-FFF2-40B4-BE49-F238E27FC236}">
                <a16:creationId xmlns:a16="http://schemas.microsoft.com/office/drawing/2014/main" id="{193E8972-4F16-C9FA-25D7-5AE990E5D249}"/>
              </a:ext>
            </a:extLst>
          </p:cNvPr>
          <p:cNvSpPr>
            <a:spLocks noGrp="1"/>
          </p:cNvSpPr>
          <p:nvPr>
            <p:ph idx="1"/>
          </p:nvPr>
        </p:nvSpPr>
        <p:spPr/>
        <p:txBody>
          <a:bodyPr vert="horz" lIns="91440" tIns="45720" rIns="91440" bIns="45720" rtlCol="0" anchor="t">
            <a:normAutofit/>
          </a:bodyPr>
          <a:lstStyle/>
          <a:p>
            <a:pPr marL="0" indent="0">
              <a:buNone/>
            </a:pPr>
            <a:r>
              <a:rPr lang="en-US" dirty="0">
                <a:latin typeface="Times New Roman"/>
                <a:ea typeface="+mn-lt"/>
                <a:cs typeface="Times New Roman"/>
              </a:rPr>
              <a:t>Bibliographic r</a:t>
            </a:r>
            <a:r>
              <a:rPr lang="en-US" dirty="0">
                <a:ea typeface="+mn-lt"/>
                <a:cs typeface="+mn-lt"/>
              </a:rPr>
              <a:t>ecords enhanced,</a:t>
            </a:r>
            <a:br>
              <a:rPr lang="en-US" dirty="0">
                <a:ea typeface="+mn-lt"/>
                <a:cs typeface="+mn-lt"/>
              </a:rPr>
            </a:br>
            <a:r>
              <a:rPr lang="en-US" dirty="0">
                <a:ea typeface="+mn-lt"/>
                <a:cs typeface="+mn-lt"/>
              </a:rPr>
              <a:t>originally cataloged,</a:t>
            </a:r>
            <a:br>
              <a:rPr lang="en-US" dirty="0">
                <a:ea typeface="+mn-lt"/>
                <a:cs typeface="+mn-lt"/>
              </a:rPr>
            </a:br>
            <a:r>
              <a:rPr lang="en-US" dirty="0">
                <a:ea typeface="+mn-lt"/>
                <a:cs typeface="+mn-lt"/>
              </a:rPr>
              <a:t>or identified as a merge/match</a:t>
            </a:r>
            <a:br>
              <a:rPr lang="en-US" dirty="0">
                <a:ea typeface="+mn-lt"/>
                <a:cs typeface="+mn-lt"/>
              </a:rPr>
            </a:br>
            <a:endParaRPr lang="en-US" dirty="0">
              <a:ea typeface="Calibri"/>
              <a:cs typeface="Calibri"/>
            </a:endParaRPr>
          </a:p>
          <a:p>
            <a:endParaRPr lang="en-US" dirty="0">
              <a:ea typeface="+mn-lt"/>
              <a:cs typeface="+mn-lt"/>
            </a:endParaRPr>
          </a:p>
          <a:p>
            <a:pPr marL="0" indent="0">
              <a:buNone/>
            </a:pPr>
            <a:r>
              <a:rPr lang="en-US" dirty="0">
                <a:ea typeface="+mn-lt"/>
                <a:cs typeface="+mn-lt"/>
              </a:rPr>
              <a:t>PrairieCat: 1,888</a:t>
            </a:r>
            <a:endParaRPr lang="en-US" dirty="0">
              <a:ea typeface="Calibri"/>
              <a:cs typeface="Calibri"/>
            </a:endParaRPr>
          </a:p>
        </p:txBody>
      </p:sp>
      <p:pic>
        <p:nvPicPr>
          <p:cNvPr id="4" name="Picture 3" descr="A map of the state of washington&#10;&#10;AI-generated content may be incorrect.">
            <a:extLst>
              <a:ext uri="{FF2B5EF4-FFF2-40B4-BE49-F238E27FC236}">
                <a16:creationId xmlns:a16="http://schemas.microsoft.com/office/drawing/2014/main" id="{35D0A79E-6739-08A1-9AF6-D51EAA02BF18}"/>
              </a:ext>
            </a:extLst>
          </p:cNvPr>
          <p:cNvPicPr>
            <a:picLocks noChangeAspect="1"/>
          </p:cNvPicPr>
          <p:nvPr/>
        </p:nvPicPr>
        <p:blipFill>
          <a:blip r:embed="rId3"/>
          <a:stretch>
            <a:fillRect/>
          </a:stretch>
        </p:blipFill>
        <p:spPr>
          <a:xfrm>
            <a:off x="5495878" y="1692931"/>
            <a:ext cx="5870222" cy="3315052"/>
          </a:xfrm>
          <a:prstGeom prst="rect">
            <a:avLst/>
          </a:prstGeom>
        </p:spPr>
      </p:pic>
    </p:spTree>
    <p:extLst>
      <p:ext uri="{BB962C8B-B14F-4D97-AF65-F5344CB8AC3E}">
        <p14:creationId xmlns:p14="http://schemas.microsoft.com/office/powerpoint/2010/main" val="493584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69982-25FD-F892-6D7E-A95B65A07B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90A9F-27F0-AAA9-6B23-5E4E28C09F37}"/>
              </a:ext>
            </a:extLst>
          </p:cNvPr>
          <p:cNvSpPr>
            <a:spLocks noGrp="1"/>
          </p:cNvSpPr>
          <p:nvPr>
            <p:ph type="title"/>
          </p:nvPr>
        </p:nvSpPr>
        <p:spPr/>
        <p:txBody>
          <a:bodyPr/>
          <a:lstStyle/>
          <a:p>
            <a:r>
              <a:rPr lang="en-US" dirty="0">
                <a:ea typeface="Calibri Light"/>
                <a:cs typeface="Calibri Light"/>
              </a:rPr>
              <a:t>CARLI</a:t>
            </a:r>
          </a:p>
        </p:txBody>
      </p:sp>
      <p:sp>
        <p:nvSpPr>
          <p:cNvPr id="3" name="Content Placeholder 2">
            <a:extLst>
              <a:ext uri="{FF2B5EF4-FFF2-40B4-BE49-F238E27FC236}">
                <a16:creationId xmlns:a16="http://schemas.microsoft.com/office/drawing/2014/main" id="{1099C162-B250-A6FB-BFDC-4563B815E9A0}"/>
              </a:ext>
            </a:extLst>
          </p:cNvPr>
          <p:cNvSpPr>
            <a:spLocks noGrp="1"/>
          </p:cNvSpPr>
          <p:nvPr>
            <p:ph idx="1"/>
          </p:nvPr>
        </p:nvSpPr>
        <p:spPr/>
        <p:txBody>
          <a:bodyPr vert="horz" lIns="91440" tIns="45720" rIns="91440" bIns="45720" rtlCol="0" anchor="t">
            <a:normAutofit/>
          </a:bodyPr>
          <a:lstStyle/>
          <a:p>
            <a:pPr marL="0" indent="0">
              <a:buNone/>
            </a:pPr>
            <a:r>
              <a:rPr lang="en-US" dirty="0">
                <a:ea typeface="+mn-lt"/>
                <a:cs typeface="+mn-lt"/>
              </a:rPr>
              <a:t>Bibliographic records</a:t>
            </a:r>
          </a:p>
          <a:p>
            <a:pPr marL="0" indent="0">
              <a:buNone/>
            </a:pPr>
            <a:r>
              <a:rPr lang="en-US" dirty="0">
                <a:ea typeface="+mn-lt"/>
                <a:cs typeface="+mn-lt"/>
              </a:rPr>
              <a:t>edited, deleted, or merged</a:t>
            </a:r>
          </a:p>
          <a:p>
            <a:pPr marL="0" indent="0">
              <a:buNone/>
            </a:pPr>
            <a:endParaRPr lang="en-US" dirty="0">
              <a:ea typeface="+mn-lt"/>
              <a:cs typeface="+mn-lt"/>
            </a:endParaRPr>
          </a:p>
          <a:p>
            <a:pPr marL="0" indent="0">
              <a:buNone/>
            </a:pPr>
            <a:endParaRPr lang="en-US" dirty="0">
              <a:ea typeface="+mn-lt"/>
              <a:cs typeface="+mn-lt"/>
            </a:endParaRPr>
          </a:p>
          <a:p>
            <a:pPr marL="0" indent="0">
              <a:buNone/>
            </a:pPr>
            <a:r>
              <a:rPr lang="en-US" dirty="0">
                <a:ea typeface="+mn-lt"/>
                <a:cs typeface="+mn-lt"/>
              </a:rPr>
              <a:t>CARLI: 10,323</a:t>
            </a:r>
          </a:p>
          <a:p>
            <a:endParaRPr lang="en-US" dirty="0">
              <a:ea typeface="Calibri"/>
              <a:cs typeface="Calibri"/>
            </a:endParaRPr>
          </a:p>
        </p:txBody>
      </p:sp>
      <p:pic>
        <p:nvPicPr>
          <p:cNvPr id="6" name="Picture 5">
            <a:extLst>
              <a:ext uri="{FF2B5EF4-FFF2-40B4-BE49-F238E27FC236}">
                <a16:creationId xmlns:a16="http://schemas.microsoft.com/office/drawing/2014/main" id="{D596A371-53A4-B26A-0666-599D8B195323}"/>
              </a:ext>
            </a:extLst>
          </p:cNvPr>
          <p:cNvPicPr>
            <a:picLocks noChangeAspect="1"/>
          </p:cNvPicPr>
          <p:nvPr/>
        </p:nvPicPr>
        <p:blipFill>
          <a:blip r:embed="rId3"/>
          <a:stretch>
            <a:fillRect/>
          </a:stretch>
        </p:blipFill>
        <p:spPr>
          <a:xfrm>
            <a:off x="5622030" y="2254832"/>
            <a:ext cx="5731770" cy="1034778"/>
          </a:xfrm>
          <a:prstGeom prst="rect">
            <a:avLst/>
          </a:prstGeom>
        </p:spPr>
      </p:pic>
    </p:spTree>
    <p:extLst>
      <p:ext uri="{BB962C8B-B14F-4D97-AF65-F5344CB8AC3E}">
        <p14:creationId xmlns:p14="http://schemas.microsoft.com/office/powerpoint/2010/main" val="38281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52229-3F46-0991-BA68-5721D083C3F8}"/>
              </a:ext>
            </a:extLst>
          </p:cNvPr>
          <p:cNvSpPr>
            <a:spLocks noGrp="1"/>
          </p:cNvSpPr>
          <p:nvPr>
            <p:ph type="title"/>
          </p:nvPr>
        </p:nvSpPr>
        <p:spPr>
          <a:xfrm>
            <a:off x="838200" y="365125"/>
            <a:ext cx="10515600" cy="1325563"/>
          </a:xfrm>
        </p:spPr>
        <p:txBody>
          <a:bodyPr anchor="ctr">
            <a:normAutofit/>
          </a:bodyPr>
          <a:lstStyle/>
          <a:p>
            <a:r>
              <a:rPr lang="en-US" dirty="0"/>
              <a:t>CCS</a:t>
            </a:r>
          </a:p>
        </p:txBody>
      </p:sp>
      <p:sp>
        <p:nvSpPr>
          <p:cNvPr id="3" name="Content Placeholder 2">
            <a:extLst>
              <a:ext uri="{FF2B5EF4-FFF2-40B4-BE49-F238E27FC236}">
                <a16:creationId xmlns:a16="http://schemas.microsoft.com/office/drawing/2014/main" id="{AEEA4385-25C3-F30A-45E8-48E75611EAA9}"/>
              </a:ext>
            </a:extLst>
          </p:cNvPr>
          <p:cNvSpPr>
            <a:spLocks noGrp="1"/>
          </p:cNvSpPr>
          <p:nvPr>
            <p:ph sz="half" idx="1"/>
          </p:nvPr>
        </p:nvSpPr>
        <p:spPr>
          <a:xfrm>
            <a:off x="838200" y="1825625"/>
            <a:ext cx="5181600" cy="4351338"/>
          </a:xfrm>
        </p:spPr>
        <p:txBody>
          <a:bodyPr>
            <a:normAutofit/>
          </a:bodyPr>
          <a:lstStyle/>
          <a:p>
            <a:r>
              <a:rPr lang="en-US" dirty="0"/>
              <a:t>Scope of the project: 16,309 CCS bibliographic records match the Vernon records</a:t>
            </a:r>
          </a:p>
          <a:p>
            <a:r>
              <a:rPr lang="en-US" dirty="0"/>
              <a:t>Merging duplicate records</a:t>
            </a:r>
          </a:p>
          <a:p>
            <a:r>
              <a:rPr lang="en-US" dirty="0"/>
              <a:t>CCS: 1,996</a:t>
            </a:r>
          </a:p>
        </p:txBody>
      </p:sp>
      <p:pic>
        <p:nvPicPr>
          <p:cNvPr id="5" name="Picture 4">
            <a:extLst>
              <a:ext uri="{FF2B5EF4-FFF2-40B4-BE49-F238E27FC236}">
                <a16:creationId xmlns:a16="http://schemas.microsoft.com/office/drawing/2014/main" id="{3DB8D1B6-F97D-88D4-330E-0BBC1699CDF4}"/>
              </a:ext>
            </a:extLst>
          </p:cNvPr>
          <p:cNvPicPr>
            <a:picLocks noChangeAspect="1"/>
          </p:cNvPicPr>
          <p:nvPr/>
        </p:nvPicPr>
        <p:blipFill>
          <a:blip r:embed="rId3"/>
          <a:stretch>
            <a:fillRect/>
          </a:stretch>
        </p:blipFill>
        <p:spPr>
          <a:xfrm>
            <a:off x="6297932" y="1825625"/>
            <a:ext cx="5181600" cy="2279903"/>
          </a:xfrm>
          <a:prstGeom prst="rect">
            <a:avLst/>
          </a:prstGeom>
          <a:noFill/>
        </p:spPr>
      </p:pic>
    </p:spTree>
    <p:extLst>
      <p:ext uri="{BB962C8B-B14F-4D97-AF65-F5344CB8AC3E}">
        <p14:creationId xmlns:p14="http://schemas.microsoft.com/office/powerpoint/2010/main" val="529261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68B94-2A8B-8C06-C7D9-D104CB370EBB}"/>
              </a:ext>
            </a:extLst>
          </p:cNvPr>
          <p:cNvSpPr>
            <a:spLocks noGrp="1"/>
          </p:cNvSpPr>
          <p:nvPr>
            <p:ph type="title"/>
          </p:nvPr>
        </p:nvSpPr>
        <p:spPr>
          <a:xfrm>
            <a:off x="315031" y="373390"/>
            <a:ext cx="11561938" cy="1041357"/>
          </a:xfrm>
        </p:spPr>
        <p:txBody>
          <a:bodyPr/>
          <a:lstStyle/>
          <a:p>
            <a:r>
              <a:rPr lang="en-US" dirty="0"/>
              <a:t>Indian Prairie Community Unit School District #204 </a:t>
            </a:r>
          </a:p>
        </p:txBody>
      </p:sp>
      <p:sp>
        <p:nvSpPr>
          <p:cNvPr id="3" name="Content Placeholder 2">
            <a:extLst>
              <a:ext uri="{FF2B5EF4-FFF2-40B4-BE49-F238E27FC236}">
                <a16:creationId xmlns:a16="http://schemas.microsoft.com/office/drawing/2014/main" id="{AAA84503-FEDC-FC0D-A000-51FE6C5E005B}"/>
              </a:ext>
            </a:extLst>
          </p:cNvPr>
          <p:cNvSpPr>
            <a:spLocks noGrp="1"/>
          </p:cNvSpPr>
          <p:nvPr>
            <p:ph idx="1"/>
          </p:nvPr>
        </p:nvSpPr>
        <p:spPr>
          <a:xfrm>
            <a:off x="496712" y="1837055"/>
            <a:ext cx="10515600" cy="4351338"/>
          </a:xfrm>
        </p:spPr>
        <p:txBody>
          <a:bodyPr/>
          <a:lstStyle/>
          <a:p>
            <a:r>
              <a:rPr lang="en-US" dirty="0"/>
              <a:t>Enhancing brief records, 9,875</a:t>
            </a:r>
          </a:p>
          <a:p>
            <a:r>
              <a:rPr lang="en-US" dirty="0"/>
              <a:t>Merging duplicate records, 15,281</a:t>
            </a:r>
          </a:p>
          <a:p>
            <a:r>
              <a:rPr lang="en-US" dirty="0"/>
              <a:t>Indian Prairie: 5,804</a:t>
            </a:r>
          </a:p>
        </p:txBody>
      </p:sp>
      <p:graphicFrame>
        <p:nvGraphicFramePr>
          <p:cNvPr id="6" name="Chart 5">
            <a:extLst>
              <a:ext uri="{FF2B5EF4-FFF2-40B4-BE49-F238E27FC236}">
                <a16:creationId xmlns:a16="http://schemas.microsoft.com/office/drawing/2014/main" id="{3FC9E7BC-32CB-3003-F48A-23E6FD5FD7D2}"/>
              </a:ext>
            </a:extLst>
          </p:cNvPr>
          <p:cNvGraphicFramePr/>
          <p:nvPr/>
        </p:nvGraphicFramePr>
        <p:xfrm>
          <a:off x="6820930" y="1376713"/>
          <a:ext cx="4874358"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52416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ED653-ADC3-74AA-EE3C-244A53A7E8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654C11-D0C7-2A9F-D44F-FB66A2621655}"/>
              </a:ext>
            </a:extLst>
          </p:cNvPr>
          <p:cNvSpPr>
            <a:spLocks noGrp="1"/>
          </p:cNvSpPr>
          <p:nvPr>
            <p:ph type="title"/>
          </p:nvPr>
        </p:nvSpPr>
        <p:spPr>
          <a:xfrm>
            <a:off x="762000" y="406689"/>
            <a:ext cx="11059886" cy="1325563"/>
          </a:xfrm>
        </p:spPr>
        <p:txBody>
          <a:bodyPr anchor="ctr">
            <a:normAutofit/>
          </a:bodyPr>
          <a:lstStyle/>
          <a:p>
            <a:r>
              <a:rPr lang="en-US" dirty="0"/>
              <a:t>SHARE (Sharing Heartland’s Available Resources Equally </a:t>
            </a:r>
          </a:p>
        </p:txBody>
      </p:sp>
      <p:sp>
        <p:nvSpPr>
          <p:cNvPr id="3" name="Content Placeholder 2">
            <a:extLst>
              <a:ext uri="{FF2B5EF4-FFF2-40B4-BE49-F238E27FC236}">
                <a16:creationId xmlns:a16="http://schemas.microsoft.com/office/drawing/2014/main" id="{3B56912E-5268-A93B-CCE8-7DEF85CF0A98}"/>
              </a:ext>
            </a:extLst>
          </p:cNvPr>
          <p:cNvSpPr>
            <a:spLocks noGrp="1"/>
          </p:cNvSpPr>
          <p:nvPr>
            <p:ph sz="half" idx="1"/>
          </p:nvPr>
        </p:nvSpPr>
        <p:spPr>
          <a:xfrm>
            <a:off x="843642" y="2099973"/>
            <a:ext cx="5176159" cy="4351338"/>
          </a:xfrm>
        </p:spPr>
        <p:txBody>
          <a:bodyPr vert="horz" lIns="91440" tIns="45720" rIns="91440" bIns="45720" rtlCol="0">
            <a:normAutofit/>
          </a:bodyPr>
          <a:lstStyle/>
          <a:p>
            <a:pPr marL="0" indent="0">
              <a:buNone/>
            </a:pPr>
            <a:r>
              <a:rPr lang="en-US" dirty="0"/>
              <a:t>856 links were checked and retained or deleted from bibliographic records.</a:t>
            </a:r>
            <a:br>
              <a:rPr lang="en-US" dirty="0"/>
            </a:br>
            <a:r>
              <a:rPr lang="en-US" dirty="0"/>
              <a:t>  </a:t>
            </a:r>
            <a:r>
              <a:rPr lang="en-US" b="1" dirty="0"/>
              <a:t> </a:t>
            </a:r>
            <a:endParaRPr lang="en-US" dirty="0"/>
          </a:p>
          <a:p>
            <a:pPr marL="0" indent="0">
              <a:buNone/>
            </a:pPr>
            <a:endParaRPr lang="en-US" dirty="0"/>
          </a:p>
          <a:p>
            <a:pPr marL="0" indent="0">
              <a:buNone/>
            </a:pPr>
            <a:r>
              <a:rPr lang="en-US" dirty="0"/>
              <a:t>SHARE Records checked: 3,230</a:t>
            </a:r>
          </a:p>
          <a:p>
            <a:endParaRPr lang="en-US" dirty="0"/>
          </a:p>
        </p:txBody>
      </p:sp>
      <p:pic>
        <p:nvPicPr>
          <p:cNvPr id="6" name="Picture 5">
            <a:extLst>
              <a:ext uri="{FF2B5EF4-FFF2-40B4-BE49-F238E27FC236}">
                <a16:creationId xmlns:a16="http://schemas.microsoft.com/office/drawing/2014/main" id="{DAAA8B77-413E-948D-B415-A53DEF73F697}"/>
              </a:ext>
            </a:extLst>
          </p:cNvPr>
          <p:cNvPicPr>
            <a:picLocks noChangeAspect="1"/>
          </p:cNvPicPr>
          <p:nvPr/>
        </p:nvPicPr>
        <p:blipFill>
          <a:blip r:embed="rId3"/>
          <a:stretch>
            <a:fillRect/>
          </a:stretch>
        </p:blipFill>
        <p:spPr>
          <a:xfrm>
            <a:off x="6172200" y="3230531"/>
            <a:ext cx="5181600" cy="1541526"/>
          </a:xfrm>
          <a:prstGeom prst="rect">
            <a:avLst/>
          </a:prstGeom>
          <a:noFill/>
        </p:spPr>
      </p:pic>
    </p:spTree>
    <p:extLst>
      <p:ext uri="{BB962C8B-B14F-4D97-AF65-F5344CB8AC3E}">
        <p14:creationId xmlns:p14="http://schemas.microsoft.com/office/powerpoint/2010/main" val="37322625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C5CBA-0A59-6715-FA41-3589C0C6A142}"/>
              </a:ext>
            </a:extLst>
          </p:cNvPr>
          <p:cNvSpPr>
            <a:spLocks noGrp="1"/>
          </p:cNvSpPr>
          <p:nvPr>
            <p:ph type="title"/>
          </p:nvPr>
        </p:nvSpPr>
        <p:spPr/>
        <p:txBody>
          <a:bodyPr/>
          <a:lstStyle/>
          <a:p>
            <a:r>
              <a:rPr lang="en-US" dirty="0"/>
              <a:t>Metadata Cataloging and Consultations</a:t>
            </a:r>
          </a:p>
        </p:txBody>
      </p:sp>
      <p:sp>
        <p:nvSpPr>
          <p:cNvPr id="3" name="Content Placeholder 2">
            <a:extLst>
              <a:ext uri="{FF2B5EF4-FFF2-40B4-BE49-F238E27FC236}">
                <a16:creationId xmlns:a16="http://schemas.microsoft.com/office/drawing/2014/main" id="{8CF610BA-C22D-CB0C-7CFE-0AD3F593AA14}"/>
              </a:ext>
            </a:extLst>
          </p:cNvPr>
          <p:cNvSpPr>
            <a:spLocks noGrp="1"/>
          </p:cNvSpPr>
          <p:nvPr>
            <p:ph idx="1"/>
          </p:nvPr>
        </p:nvSpPr>
        <p:spPr>
          <a:xfrm>
            <a:off x="838200" y="1534732"/>
            <a:ext cx="10515600" cy="4351338"/>
          </a:xfrm>
        </p:spPr>
        <p:txBody>
          <a:bodyPr vert="horz" lIns="91440" tIns="45720" rIns="91440" bIns="45720" rtlCol="0" anchor="t">
            <a:normAutofit/>
          </a:bodyPr>
          <a:lstStyle/>
          <a:p>
            <a:pPr marL="0" indent="0">
              <a:buNone/>
            </a:pPr>
            <a:r>
              <a:rPr lang="en-US" dirty="0">
                <a:ea typeface="Calibri"/>
                <a:cs typeface="Calibri"/>
              </a:rPr>
              <a:t>Digitization projects:</a:t>
            </a:r>
          </a:p>
          <a:p>
            <a:pPr marL="457200" indent="-457200"/>
            <a:r>
              <a:rPr lang="en-US" dirty="0">
                <a:ea typeface="Calibri"/>
                <a:cs typeface="Calibri"/>
              </a:rPr>
              <a:t>Chatham Public Library</a:t>
            </a:r>
          </a:p>
          <a:p>
            <a:pPr marL="457200" indent="-457200"/>
            <a:r>
              <a:rPr lang="en-US" dirty="0">
                <a:ea typeface="Calibri"/>
                <a:cs typeface="Calibri"/>
              </a:rPr>
              <a:t>Marshall Public Library</a:t>
            </a:r>
          </a:p>
          <a:p>
            <a:pPr marL="457200" indent="-457200"/>
            <a:r>
              <a:rPr lang="en-US" dirty="0"/>
              <a:t>New Lenox PL</a:t>
            </a:r>
          </a:p>
          <a:p>
            <a:pPr marL="457200" indent="-457200"/>
            <a:r>
              <a:rPr lang="en-US" dirty="0"/>
              <a:t>Chicago Psychoanalytic Institute</a:t>
            </a:r>
          </a:p>
          <a:p>
            <a:pPr marL="457200" indent="-457200"/>
            <a:r>
              <a:rPr lang="en-US" dirty="0"/>
              <a:t>ALPLM project</a:t>
            </a:r>
            <a:endParaRPr lang="en-US" dirty="0">
              <a:ea typeface="Calibri"/>
              <a:cs typeface="Calibri"/>
            </a:endParaRPr>
          </a:p>
          <a:p>
            <a:pPr marL="457200" indent="-457200"/>
            <a:r>
              <a:rPr lang="en-US" dirty="0">
                <a:ea typeface="Calibri"/>
                <a:cs typeface="Calibri"/>
              </a:rPr>
              <a:t>Mobile Memory Lab</a:t>
            </a:r>
          </a:p>
          <a:p>
            <a:pPr marL="0" indent="0">
              <a:buNone/>
            </a:pPr>
            <a:r>
              <a:rPr lang="en-US" dirty="0">
                <a:ea typeface="Calibri"/>
                <a:cs typeface="Calibri"/>
                <a:hlinkClick r:id="rId3">
                  <a:extLst>
                    <a:ext uri="{A12FA001-AC4F-418D-AE19-62706E023703}">
                      <ahyp:hlinkClr xmlns:ahyp="http://schemas.microsoft.com/office/drawing/2018/hyperlinkcolor" val="tx"/>
                    </a:ext>
                  </a:extLst>
                </a:hlinkClick>
              </a:rPr>
              <a:t>kanderberg@illinoisheartland.org</a:t>
            </a:r>
            <a:endParaRPr lang="en-US" dirty="0">
              <a:ea typeface="Calibri"/>
              <a:cs typeface="Calibri"/>
            </a:endParaRPr>
          </a:p>
          <a:p>
            <a:pPr marL="0" indent="0">
              <a:buNone/>
            </a:pPr>
            <a:endParaRPr lang="en-US" dirty="0">
              <a:ea typeface="Calibri"/>
              <a:cs typeface="Calibri"/>
            </a:endParaRPr>
          </a:p>
        </p:txBody>
      </p:sp>
      <p:pic>
        <p:nvPicPr>
          <p:cNvPr id="4" name="Picture 3">
            <a:extLst>
              <a:ext uri="{FF2B5EF4-FFF2-40B4-BE49-F238E27FC236}">
                <a16:creationId xmlns:a16="http://schemas.microsoft.com/office/drawing/2014/main" id="{BA7D6DC9-453C-777B-0298-20E8CA8C86F4}"/>
              </a:ext>
            </a:extLst>
          </p:cNvPr>
          <p:cNvPicPr>
            <a:picLocks noChangeAspect="1"/>
          </p:cNvPicPr>
          <p:nvPr/>
        </p:nvPicPr>
        <p:blipFill>
          <a:blip r:embed="rId4"/>
          <a:stretch>
            <a:fillRect/>
          </a:stretch>
        </p:blipFill>
        <p:spPr>
          <a:xfrm>
            <a:off x="6441989" y="1524000"/>
            <a:ext cx="5261371" cy="3937686"/>
          </a:xfrm>
          <a:prstGeom prst="rect">
            <a:avLst/>
          </a:prstGeom>
        </p:spPr>
      </p:pic>
    </p:spTree>
    <p:extLst>
      <p:ext uri="{BB962C8B-B14F-4D97-AF65-F5344CB8AC3E}">
        <p14:creationId xmlns:p14="http://schemas.microsoft.com/office/powerpoint/2010/main" val="20786769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39940-04DB-64CE-61D5-430AC9CCE5E2}"/>
              </a:ext>
            </a:extLst>
          </p:cNvPr>
          <p:cNvSpPr>
            <a:spLocks noGrp="1"/>
          </p:cNvSpPr>
          <p:nvPr>
            <p:ph type="title"/>
          </p:nvPr>
        </p:nvSpPr>
        <p:spPr>
          <a:xfrm>
            <a:off x="838200" y="365125"/>
            <a:ext cx="10515600" cy="1325563"/>
          </a:xfrm>
        </p:spPr>
        <p:txBody>
          <a:bodyPr anchor="ctr">
            <a:normAutofit/>
          </a:bodyPr>
          <a:lstStyle/>
          <a:p>
            <a:r>
              <a:rPr lang="en-US" dirty="0"/>
              <a:t>Metadata Statistics</a:t>
            </a:r>
          </a:p>
        </p:txBody>
      </p:sp>
      <p:pic>
        <p:nvPicPr>
          <p:cNvPr id="4" name="Content Placeholder 3">
            <a:extLst>
              <a:ext uri="{FF2B5EF4-FFF2-40B4-BE49-F238E27FC236}">
                <a16:creationId xmlns:a16="http://schemas.microsoft.com/office/drawing/2014/main" id="{610291B8-6643-FB21-A33D-7382FD27EC5D}"/>
              </a:ext>
            </a:extLst>
          </p:cNvPr>
          <p:cNvPicPr>
            <a:picLocks noGrp="1" noChangeAspect="1"/>
          </p:cNvPicPr>
          <p:nvPr>
            <p:ph idx="1"/>
          </p:nvPr>
        </p:nvPicPr>
        <p:blipFill>
          <a:blip r:embed="rId3"/>
          <a:stretch>
            <a:fillRect/>
          </a:stretch>
        </p:blipFill>
        <p:spPr bwMode="auto">
          <a:xfrm>
            <a:off x="598693" y="1815897"/>
            <a:ext cx="9165814" cy="4351338"/>
          </a:xfrm>
          <a:prstGeom prst="rect">
            <a:avLst/>
          </a:prstGeom>
          <a:noFill/>
          <a:ln>
            <a:noFill/>
          </a:ln>
        </p:spPr>
      </p:pic>
    </p:spTree>
    <p:extLst>
      <p:ext uri="{BB962C8B-B14F-4D97-AF65-F5344CB8AC3E}">
        <p14:creationId xmlns:p14="http://schemas.microsoft.com/office/powerpoint/2010/main" val="930053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0CF0D-88F3-734D-FB74-85BBC02FBA0F}"/>
              </a:ext>
            </a:extLst>
          </p:cNvPr>
          <p:cNvSpPr>
            <a:spLocks noGrp="1"/>
          </p:cNvSpPr>
          <p:nvPr>
            <p:ph type="title"/>
          </p:nvPr>
        </p:nvSpPr>
        <p:spPr>
          <a:xfrm>
            <a:off x="1371599" y="477418"/>
            <a:ext cx="9895951" cy="1033669"/>
          </a:xfrm>
        </p:spPr>
        <p:txBody>
          <a:bodyPr>
            <a:normAutofit/>
          </a:bodyPr>
          <a:lstStyle/>
          <a:p>
            <a:r>
              <a:rPr lang="en-US" sz="4000" dirty="0"/>
              <a:t>CMC Mission/Funding</a:t>
            </a:r>
          </a:p>
        </p:txBody>
      </p:sp>
      <p:sp>
        <p:nvSpPr>
          <p:cNvPr id="3" name="Content Placeholder 2">
            <a:extLst>
              <a:ext uri="{FF2B5EF4-FFF2-40B4-BE49-F238E27FC236}">
                <a16:creationId xmlns:a16="http://schemas.microsoft.com/office/drawing/2014/main" id="{302817B2-7D3B-3721-E7F9-4051BD2B8DBD}"/>
              </a:ext>
            </a:extLst>
          </p:cNvPr>
          <p:cNvSpPr>
            <a:spLocks noGrp="1"/>
          </p:cNvSpPr>
          <p:nvPr>
            <p:ph idx="1"/>
          </p:nvPr>
        </p:nvSpPr>
        <p:spPr>
          <a:xfrm>
            <a:off x="1371599" y="1587321"/>
            <a:ext cx="9724031" cy="3683358"/>
          </a:xfrm>
        </p:spPr>
        <p:txBody>
          <a:bodyPr anchor="ctr">
            <a:normAutofit/>
          </a:bodyPr>
          <a:lstStyle/>
          <a:p>
            <a:r>
              <a:rPr lang="en-US" dirty="0"/>
              <a:t>The Cataloging Maintenance Center (CMC) provides statewide cataloging support for Illinois libraries, including free original and copy cataloging of eligible special collections, consultation on metadata projects, database cleanup for LLSAPs, cataloging training, and more. It is funded by a grant that was awarded by the Illinois State Library, with additional support from the Illinois Heartland Library System (IHLS).</a:t>
            </a:r>
            <a:endParaRPr lang="en-US" sz="2000" dirty="0"/>
          </a:p>
        </p:txBody>
      </p:sp>
    </p:spTree>
    <p:extLst>
      <p:ext uri="{BB962C8B-B14F-4D97-AF65-F5344CB8AC3E}">
        <p14:creationId xmlns:p14="http://schemas.microsoft.com/office/powerpoint/2010/main" val="1806953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88172-247C-6ED7-F827-7121C4075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80570-B5EE-276C-E898-2F40656C6678}"/>
              </a:ext>
            </a:extLst>
          </p:cNvPr>
          <p:cNvSpPr>
            <a:spLocks noGrp="1"/>
          </p:cNvSpPr>
          <p:nvPr>
            <p:ph type="title"/>
          </p:nvPr>
        </p:nvSpPr>
        <p:spPr>
          <a:xfrm>
            <a:off x="640492" y="389838"/>
            <a:ext cx="10515600" cy="1325563"/>
          </a:xfrm>
        </p:spPr>
        <p:txBody>
          <a:bodyPr/>
          <a:lstStyle/>
          <a:p>
            <a:r>
              <a:rPr lang="en-US" dirty="0"/>
              <a:t>Transcriptions</a:t>
            </a:r>
          </a:p>
        </p:txBody>
      </p:sp>
      <p:pic>
        <p:nvPicPr>
          <p:cNvPr id="6" name="Picture 5" descr="A close up of a piece of paper&#10;&#10;AI-generated content may be incorrect.">
            <a:extLst>
              <a:ext uri="{FF2B5EF4-FFF2-40B4-BE49-F238E27FC236}">
                <a16:creationId xmlns:a16="http://schemas.microsoft.com/office/drawing/2014/main" id="{7FAFD984-C621-6ECB-97FC-C95DE992A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15" y="2377254"/>
            <a:ext cx="3469667" cy="2595311"/>
          </a:xfrm>
          <a:prstGeom prst="rect">
            <a:avLst/>
          </a:prstGeom>
        </p:spPr>
      </p:pic>
      <p:pic>
        <p:nvPicPr>
          <p:cNvPr id="9" name="Picture 8" descr="A close-up of a young child&#10;&#10;AI-generated content may be incorrect.">
            <a:extLst>
              <a:ext uri="{FF2B5EF4-FFF2-40B4-BE49-F238E27FC236}">
                <a16:creationId xmlns:a16="http://schemas.microsoft.com/office/drawing/2014/main" id="{1840D1F7-4A3C-E352-E991-0EF77E96F0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3590" y="1866900"/>
            <a:ext cx="2381250" cy="3124200"/>
          </a:xfrm>
          <a:prstGeom prst="rect">
            <a:avLst/>
          </a:prstGeom>
        </p:spPr>
      </p:pic>
      <p:pic>
        <p:nvPicPr>
          <p:cNvPr id="11" name="Picture 10" descr="A group of men in a garage&#10;&#10;AI-generated content may be incorrect.">
            <a:extLst>
              <a:ext uri="{FF2B5EF4-FFF2-40B4-BE49-F238E27FC236}">
                <a16:creationId xmlns:a16="http://schemas.microsoft.com/office/drawing/2014/main" id="{5C559B0B-7387-9446-2B98-2B465D1C80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2810" y="2851691"/>
            <a:ext cx="3760416" cy="2120874"/>
          </a:xfrm>
          <a:prstGeom prst="rect">
            <a:avLst/>
          </a:prstGeom>
        </p:spPr>
      </p:pic>
    </p:spTree>
    <p:extLst>
      <p:ext uri="{BB962C8B-B14F-4D97-AF65-F5344CB8AC3E}">
        <p14:creationId xmlns:p14="http://schemas.microsoft.com/office/powerpoint/2010/main" val="18623728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0E411-827A-3A25-7747-E9EA5F8E79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A9E0AC-6A89-C31A-62F4-0DB44416BF34}"/>
              </a:ext>
            </a:extLst>
          </p:cNvPr>
          <p:cNvSpPr>
            <a:spLocks noGrp="1"/>
          </p:cNvSpPr>
          <p:nvPr>
            <p:ph type="title"/>
          </p:nvPr>
        </p:nvSpPr>
        <p:spPr>
          <a:xfrm>
            <a:off x="630936" y="640080"/>
            <a:ext cx="4818888" cy="1481328"/>
          </a:xfrm>
        </p:spPr>
        <p:txBody>
          <a:bodyPr anchor="b">
            <a:normAutofit/>
          </a:bodyPr>
          <a:lstStyle/>
          <a:p>
            <a:r>
              <a:rPr lang="en-US" sz="5400" dirty="0"/>
              <a:t>CMC Resources</a:t>
            </a:r>
          </a:p>
        </p:txBody>
      </p:sp>
      <p:sp>
        <p:nvSpPr>
          <p:cNvPr id="3" name="Content Placeholder 2">
            <a:extLst>
              <a:ext uri="{FF2B5EF4-FFF2-40B4-BE49-F238E27FC236}">
                <a16:creationId xmlns:a16="http://schemas.microsoft.com/office/drawing/2014/main" id="{545EF05B-62A4-47C9-E808-BA79225A3CEE}"/>
              </a:ext>
            </a:extLst>
          </p:cNvPr>
          <p:cNvSpPr>
            <a:spLocks noGrp="1"/>
          </p:cNvSpPr>
          <p:nvPr>
            <p:ph idx="1"/>
          </p:nvPr>
        </p:nvSpPr>
        <p:spPr>
          <a:xfrm>
            <a:off x="630936" y="2225040"/>
            <a:ext cx="4818888" cy="3983736"/>
          </a:xfrm>
        </p:spPr>
        <p:txBody>
          <a:bodyPr anchor="t">
            <a:normAutofit fontScale="92500" lnSpcReduction="20000"/>
          </a:bodyPr>
          <a:lstStyle/>
          <a:p>
            <a:r>
              <a:rPr lang="en-US" sz="2000" dirty="0"/>
              <a:t>CMC e-newsletter, CMC Chronicles, </a:t>
            </a:r>
            <a:r>
              <a:rPr lang="en-US" sz="2000" dirty="0">
                <a:hlinkClick r:id="rId3">
                  <a:extLst>
                    <a:ext uri="{A12FA001-AC4F-418D-AE19-62706E023703}">
                      <ahyp:hlinkClr xmlns:ahyp="http://schemas.microsoft.com/office/drawing/2018/hyperlinkcolor" val="tx"/>
                    </a:ext>
                  </a:extLst>
                </a:hlinkClick>
              </a:rPr>
              <a:t>https://www.illinoisheartland.org/signup</a:t>
            </a:r>
            <a:r>
              <a:rPr lang="en-US" sz="2000" dirty="0"/>
              <a:t> </a:t>
            </a:r>
          </a:p>
          <a:p>
            <a:r>
              <a:rPr lang="en-US" sz="2000" dirty="0"/>
              <a:t>CMC Chronicles archives, </a:t>
            </a:r>
            <a:r>
              <a:rPr lang="en-US" sz="2000" dirty="0">
                <a:hlinkClick r:id="rId4">
                  <a:extLst>
                    <a:ext uri="{A12FA001-AC4F-418D-AE19-62706E023703}">
                      <ahyp:hlinkClr xmlns:ahyp="http://schemas.microsoft.com/office/drawing/2018/hyperlinkcolor" val="tx"/>
                    </a:ext>
                  </a:extLst>
                </a:hlinkClick>
              </a:rPr>
              <a:t>https://www.illinoisheartland.org/services/cmc/chronicles</a:t>
            </a:r>
            <a:endParaRPr lang="en-US" sz="2000" dirty="0"/>
          </a:p>
          <a:p>
            <a:r>
              <a:rPr lang="en-US" sz="2000" dirty="0"/>
              <a:t>CMC Online Cataloging Request Form, </a:t>
            </a:r>
            <a:r>
              <a:rPr lang="en-US" sz="2000" dirty="0">
                <a:hlinkClick r:id="rId5">
                  <a:extLst>
                    <a:ext uri="{A12FA001-AC4F-418D-AE19-62706E023703}">
                      <ahyp:hlinkClr xmlns:ahyp="http://schemas.microsoft.com/office/drawing/2018/hyperlinkcolor" val="tx"/>
                    </a:ext>
                  </a:extLst>
                </a:hlinkClick>
              </a:rPr>
              <a:t>https://forms.office.com/Pages/ResponsePage.aspx?id=s3c4rTtrLEyHj3jjqNoQdZeZqrEdbHBJnpEDtI3cC3RUOUJZWlMzVE1CODZQNUVMSkxLRzNCU0xTRC4u</a:t>
            </a:r>
            <a:r>
              <a:rPr lang="en-US" sz="2000" dirty="0"/>
              <a:t> </a:t>
            </a:r>
          </a:p>
          <a:p>
            <a:r>
              <a:rPr lang="en-US" sz="2000" dirty="0"/>
              <a:t>CMC web page, </a:t>
            </a:r>
            <a:r>
              <a:rPr lang="en-US" sz="2000" dirty="0">
                <a:hlinkClick r:id="rId6">
                  <a:extLst>
                    <a:ext uri="{A12FA001-AC4F-418D-AE19-62706E023703}">
                      <ahyp:hlinkClr xmlns:ahyp="http://schemas.microsoft.com/office/drawing/2018/hyperlinkcolor" val="tx"/>
                    </a:ext>
                  </a:extLst>
                </a:hlinkClick>
              </a:rPr>
              <a:t>https://www.illinoisheartland.org/services/cmc</a:t>
            </a:r>
            <a:r>
              <a:rPr lang="en-US" sz="2000" dirty="0"/>
              <a:t> </a:t>
            </a:r>
          </a:p>
          <a:p>
            <a:r>
              <a:rPr lang="en-US" sz="2000" dirty="0">
                <a:hlinkClick r:id="rId7">
                  <a:extLst>
                    <a:ext uri="{A12FA001-AC4F-418D-AE19-62706E023703}">
                      <ahyp:hlinkClr xmlns:ahyp="http://schemas.microsoft.com/office/drawing/2018/hyperlinkcolor" val="tx"/>
                    </a:ext>
                  </a:extLst>
                </a:hlinkClick>
              </a:rPr>
              <a:t>cmc@illinoisheartland.org</a:t>
            </a:r>
            <a:endParaRPr lang="en-US" sz="2000" dirty="0"/>
          </a:p>
          <a:p>
            <a:r>
              <a:rPr lang="en-US" sz="2000" dirty="0">
                <a:hlinkClick r:id="rId8">
                  <a:extLst>
                    <a:ext uri="{A12FA001-AC4F-418D-AE19-62706E023703}">
                      <ahyp:hlinkClr xmlns:ahyp="http://schemas.microsoft.com/office/drawing/2018/hyperlinkcolor" val="tx"/>
                    </a:ext>
                  </a:extLst>
                </a:hlinkClick>
              </a:rPr>
              <a:t>pthomas@illinoisheartland.org</a:t>
            </a:r>
            <a:r>
              <a:rPr lang="en-US" sz="2000" dirty="0"/>
              <a:t> </a:t>
            </a:r>
          </a:p>
          <a:p>
            <a:pPr marL="0" indent="0">
              <a:buNone/>
            </a:pPr>
            <a:endParaRPr lang="en-US" sz="2000" dirty="0"/>
          </a:p>
        </p:txBody>
      </p:sp>
      <p:pic>
        <p:nvPicPr>
          <p:cNvPr id="5" name="Picture 4" descr="A list of information on a white background&#10;&#10;AI-generated content may be incorrect.">
            <a:extLst>
              <a:ext uri="{FF2B5EF4-FFF2-40B4-BE49-F238E27FC236}">
                <a16:creationId xmlns:a16="http://schemas.microsoft.com/office/drawing/2014/main" id="{E3FFF1A9-8EB3-8EB8-9FE2-CD01303717EC}"/>
              </a:ext>
            </a:extLst>
          </p:cNvPr>
          <p:cNvPicPr>
            <a:picLocks noChangeAspect="1"/>
          </p:cNvPicPr>
          <p:nvPr/>
        </p:nvPicPr>
        <p:blipFill>
          <a:blip r:embed="rId9"/>
          <a:stretch>
            <a:fillRect/>
          </a:stretch>
        </p:blipFill>
        <p:spPr>
          <a:xfrm>
            <a:off x="5449824" y="640080"/>
            <a:ext cx="4435856" cy="5577840"/>
          </a:xfrm>
          <a:prstGeom prst="rect">
            <a:avLst/>
          </a:prstGeom>
        </p:spPr>
      </p:pic>
      <p:sp>
        <p:nvSpPr>
          <p:cNvPr id="6" name="Arrow: Left 5">
            <a:extLst>
              <a:ext uri="{FF2B5EF4-FFF2-40B4-BE49-F238E27FC236}">
                <a16:creationId xmlns:a16="http://schemas.microsoft.com/office/drawing/2014/main" id="{C1ED49DD-90D3-3E6E-E6AC-D6D60EAF1494}"/>
              </a:ext>
            </a:extLst>
          </p:cNvPr>
          <p:cNvSpPr/>
          <p:nvPr/>
        </p:nvSpPr>
        <p:spPr>
          <a:xfrm>
            <a:off x="9366274" y="2944368"/>
            <a:ext cx="978408"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2924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21958-25C6-2187-88DF-70B930C67AD8}"/>
              </a:ext>
            </a:extLst>
          </p:cNvPr>
          <p:cNvSpPr>
            <a:spLocks noGrp="1"/>
          </p:cNvSpPr>
          <p:nvPr>
            <p:ph type="title"/>
          </p:nvPr>
        </p:nvSpPr>
        <p:spPr/>
        <p:txBody>
          <a:bodyPr/>
          <a:lstStyle/>
          <a:p>
            <a:r>
              <a:rPr lang="en-US" dirty="0"/>
              <a:t>Sending Items for Cataloging</a:t>
            </a:r>
          </a:p>
        </p:txBody>
      </p:sp>
      <p:sp>
        <p:nvSpPr>
          <p:cNvPr id="3" name="Content Placeholder 2">
            <a:extLst>
              <a:ext uri="{FF2B5EF4-FFF2-40B4-BE49-F238E27FC236}">
                <a16:creationId xmlns:a16="http://schemas.microsoft.com/office/drawing/2014/main" id="{1BE01247-7908-DF5C-45C7-06574DA8B18C}"/>
              </a:ext>
            </a:extLst>
          </p:cNvPr>
          <p:cNvSpPr>
            <a:spLocks noGrp="1"/>
          </p:cNvSpPr>
          <p:nvPr>
            <p:ph idx="1"/>
          </p:nvPr>
        </p:nvSpPr>
        <p:spPr/>
        <p:txBody>
          <a:bodyPr/>
          <a:lstStyle/>
          <a:p>
            <a:r>
              <a:rPr lang="en-US" b="1" dirty="0">
                <a:latin typeface="Aptos" panose="020B0004020202020204" pitchFamily="34" charset="0"/>
                <a:hlinkClick r:id="rId3">
                  <a:extLst>
                    <a:ext uri="{A12FA001-AC4F-418D-AE19-62706E023703}">
                      <ahyp:hlinkClr xmlns:ahyp="http://schemas.microsoft.com/office/drawing/2018/hyperlinkcolor" val="tx"/>
                    </a:ext>
                  </a:extLst>
                </a:hlinkClick>
              </a:rPr>
              <a:t>ILDS label</a:t>
            </a:r>
            <a:endParaRPr lang="en-US" b="1" dirty="0">
              <a:latin typeface="Aptos" panose="020B0004020202020204" pitchFamily="34" charset="0"/>
            </a:endParaRPr>
          </a:p>
        </p:txBody>
      </p:sp>
      <p:pic>
        <p:nvPicPr>
          <p:cNvPr id="6" name="Picture 5">
            <a:extLst>
              <a:ext uri="{FF2B5EF4-FFF2-40B4-BE49-F238E27FC236}">
                <a16:creationId xmlns:a16="http://schemas.microsoft.com/office/drawing/2014/main" id="{13904F9E-B0A2-46DE-2CB0-9BC203E4A085}"/>
              </a:ext>
            </a:extLst>
          </p:cNvPr>
          <p:cNvPicPr>
            <a:picLocks noChangeAspect="1"/>
          </p:cNvPicPr>
          <p:nvPr/>
        </p:nvPicPr>
        <p:blipFill>
          <a:blip r:embed="rId4"/>
          <a:stretch>
            <a:fillRect/>
          </a:stretch>
        </p:blipFill>
        <p:spPr>
          <a:xfrm>
            <a:off x="8352827" y="520264"/>
            <a:ext cx="2622442" cy="5056572"/>
          </a:xfrm>
          <a:prstGeom prst="rect">
            <a:avLst/>
          </a:prstGeom>
        </p:spPr>
      </p:pic>
    </p:spTree>
    <p:extLst>
      <p:ext uri="{BB962C8B-B14F-4D97-AF65-F5344CB8AC3E}">
        <p14:creationId xmlns:p14="http://schemas.microsoft.com/office/powerpoint/2010/main" val="28054259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brarians have Skills, Bibliographic Skills">
            <a:extLst>
              <a:ext uri="{FF2B5EF4-FFF2-40B4-BE49-F238E27FC236}">
                <a16:creationId xmlns:a16="http://schemas.microsoft.com/office/drawing/2014/main" id="{DEE50C89-D5AF-92A8-6130-17BCC14F89C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11920" y="643467"/>
            <a:ext cx="5517152"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275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207A039-5D00-4E66-B1CB-640BA4E881E3}"/>
              </a:ext>
            </a:extLst>
          </p:cNvPr>
          <p:cNvSpPr txBox="1"/>
          <p:nvPr/>
        </p:nvSpPr>
        <p:spPr>
          <a:xfrm>
            <a:off x="1030038" y="3134316"/>
            <a:ext cx="1826537" cy="523220"/>
          </a:xfrm>
          <a:prstGeom prst="rect">
            <a:avLst/>
          </a:prstGeom>
          <a:noFill/>
        </p:spPr>
        <p:txBody>
          <a:bodyPr wrap="square">
            <a:spAutoFit/>
          </a:bodyPr>
          <a:lstStyle/>
          <a:p>
            <a:r>
              <a:rPr lang="en-US" sz="1400" dirty="0"/>
              <a:t>Barbera Scoby</a:t>
            </a:r>
          </a:p>
          <a:p>
            <a:r>
              <a:rPr lang="en-US" sz="1400" dirty="0"/>
              <a:t>CMC Cataloger</a:t>
            </a:r>
          </a:p>
        </p:txBody>
      </p:sp>
      <p:sp>
        <p:nvSpPr>
          <p:cNvPr id="10" name="TextBox 9">
            <a:extLst>
              <a:ext uri="{FF2B5EF4-FFF2-40B4-BE49-F238E27FC236}">
                <a16:creationId xmlns:a16="http://schemas.microsoft.com/office/drawing/2014/main" id="{821C5730-5A88-45A7-8F2D-EE9288B77FC3}"/>
              </a:ext>
            </a:extLst>
          </p:cNvPr>
          <p:cNvSpPr txBox="1"/>
          <p:nvPr/>
        </p:nvSpPr>
        <p:spPr>
          <a:xfrm>
            <a:off x="3391671" y="3148697"/>
            <a:ext cx="2042739" cy="738664"/>
          </a:xfrm>
          <a:prstGeom prst="rect">
            <a:avLst/>
          </a:prstGeom>
          <a:noFill/>
        </p:spPr>
        <p:txBody>
          <a:bodyPr wrap="square">
            <a:spAutoFit/>
          </a:bodyPr>
          <a:lstStyle/>
          <a:p>
            <a:r>
              <a:rPr lang="en-US" sz="1400" dirty="0"/>
              <a:t>Dr. Pamela Thomas</a:t>
            </a:r>
          </a:p>
          <a:p>
            <a:r>
              <a:rPr lang="en-US" sz="1400" dirty="0"/>
              <a:t>Bibliographic Grant Manager</a:t>
            </a:r>
          </a:p>
        </p:txBody>
      </p:sp>
      <p:pic>
        <p:nvPicPr>
          <p:cNvPr id="18" name="Picture 8">
            <a:extLst>
              <a:ext uri="{FF2B5EF4-FFF2-40B4-BE49-F238E27FC236}">
                <a16:creationId xmlns:a16="http://schemas.microsoft.com/office/drawing/2014/main" id="{20007243-6267-4D18-9A4E-C5A0952F0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3679139" y="1479559"/>
            <a:ext cx="1208270" cy="141468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7CFEE61F-AAD0-451A-B92E-02C531BBF7A5}"/>
              </a:ext>
            </a:extLst>
          </p:cNvPr>
          <p:cNvSpPr txBox="1"/>
          <p:nvPr/>
        </p:nvSpPr>
        <p:spPr>
          <a:xfrm flipH="1">
            <a:off x="7826669" y="3178153"/>
            <a:ext cx="2740021" cy="523220"/>
          </a:xfrm>
          <a:prstGeom prst="rect">
            <a:avLst/>
          </a:prstGeom>
          <a:noFill/>
        </p:spPr>
        <p:txBody>
          <a:bodyPr wrap="square" rtlCol="0">
            <a:spAutoFit/>
          </a:bodyPr>
          <a:lstStyle/>
          <a:p>
            <a:r>
              <a:rPr lang="en-US" sz="1400" dirty="0"/>
              <a:t>Eric McKinney</a:t>
            </a:r>
          </a:p>
          <a:p>
            <a:r>
              <a:rPr lang="en-US" sz="1400" dirty="0"/>
              <a:t>CMC Cataloging Trainer</a:t>
            </a:r>
          </a:p>
        </p:txBody>
      </p:sp>
      <p:pic>
        <p:nvPicPr>
          <p:cNvPr id="21" name="Picture 8">
            <a:extLst>
              <a:ext uri="{FF2B5EF4-FFF2-40B4-BE49-F238E27FC236}">
                <a16:creationId xmlns:a16="http://schemas.microsoft.com/office/drawing/2014/main" id="{3C5876B5-D68F-4477-8D57-8864B4800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8069916" y="1453902"/>
            <a:ext cx="1375049" cy="145515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A75A6B0-E39B-9A50-56B2-A02E04C2E0D1}"/>
              </a:ext>
            </a:extLst>
          </p:cNvPr>
          <p:cNvSpPr txBox="1"/>
          <p:nvPr/>
        </p:nvSpPr>
        <p:spPr>
          <a:xfrm>
            <a:off x="5509850" y="3150570"/>
            <a:ext cx="1269386" cy="523220"/>
          </a:xfrm>
          <a:prstGeom prst="rect">
            <a:avLst/>
          </a:prstGeom>
          <a:noFill/>
        </p:spPr>
        <p:txBody>
          <a:bodyPr wrap="none" rtlCol="0">
            <a:spAutoFit/>
          </a:bodyPr>
          <a:lstStyle/>
          <a:p>
            <a:r>
              <a:rPr lang="en-US" sz="1400" dirty="0"/>
              <a:t>Mary Cornell</a:t>
            </a:r>
          </a:p>
          <a:p>
            <a:r>
              <a:rPr lang="en-US" sz="1400" dirty="0"/>
              <a:t>CMC Cataloger</a:t>
            </a:r>
          </a:p>
        </p:txBody>
      </p:sp>
      <p:sp>
        <p:nvSpPr>
          <p:cNvPr id="5" name="TextBox 4">
            <a:extLst>
              <a:ext uri="{FF2B5EF4-FFF2-40B4-BE49-F238E27FC236}">
                <a16:creationId xmlns:a16="http://schemas.microsoft.com/office/drawing/2014/main" id="{6C32A358-EBCC-345E-99DF-6191A9E4CACD}"/>
              </a:ext>
            </a:extLst>
          </p:cNvPr>
          <p:cNvSpPr txBox="1"/>
          <p:nvPr/>
        </p:nvSpPr>
        <p:spPr>
          <a:xfrm>
            <a:off x="1346982" y="5934670"/>
            <a:ext cx="2341223" cy="523220"/>
          </a:xfrm>
          <a:prstGeom prst="rect">
            <a:avLst/>
          </a:prstGeom>
          <a:noFill/>
        </p:spPr>
        <p:txBody>
          <a:bodyPr wrap="square" rtlCol="0">
            <a:spAutoFit/>
          </a:bodyPr>
          <a:lstStyle/>
          <a:p>
            <a:r>
              <a:rPr lang="en-US" sz="1400" dirty="0"/>
              <a:t>Kat Anderberg</a:t>
            </a:r>
          </a:p>
          <a:p>
            <a:r>
              <a:rPr lang="en-US" sz="1400" dirty="0"/>
              <a:t>Metadata Cataloger</a:t>
            </a:r>
          </a:p>
        </p:txBody>
      </p:sp>
      <p:sp>
        <p:nvSpPr>
          <p:cNvPr id="11" name="TextBox 10">
            <a:extLst>
              <a:ext uri="{FF2B5EF4-FFF2-40B4-BE49-F238E27FC236}">
                <a16:creationId xmlns:a16="http://schemas.microsoft.com/office/drawing/2014/main" id="{57DD282C-E4A4-2B32-B496-81DEB9021EDE}"/>
              </a:ext>
            </a:extLst>
          </p:cNvPr>
          <p:cNvSpPr txBox="1"/>
          <p:nvPr/>
        </p:nvSpPr>
        <p:spPr>
          <a:xfrm>
            <a:off x="3420456" y="5945293"/>
            <a:ext cx="2528897" cy="523220"/>
          </a:xfrm>
          <a:prstGeom prst="rect">
            <a:avLst/>
          </a:prstGeom>
          <a:noFill/>
        </p:spPr>
        <p:txBody>
          <a:bodyPr wrap="square" rtlCol="0">
            <a:spAutoFit/>
          </a:bodyPr>
          <a:lstStyle/>
          <a:p>
            <a:r>
              <a:rPr lang="en-US" sz="1400" dirty="0"/>
              <a:t>Ryan Rafferty</a:t>
            </a:r>
          </a:p>
          <a:p>
            <a:r>
              <a:rPr lang="en-US" sz="1400" dirty="0"/>
              <a:t>Special Project Cataloger</a:t>
            </a:r>
          </a:p>
        </p:txBody>
      </p:sp>
      <p:sp>
        <p:nvSpPr>
          <p:cNvPr id="16" name="TextBox 15">
            <a:extLst>
              <a:ext uri="{FF2B5EF4-FFF2-40B4-BE49-F238E27FC236}">
                <a16:creationId xmlns:a16="http://schemas.microsoft.com/office/drawing/2014/main" id="{C011CCF3-8E65-7F85-3547-A43F6C4ED86E}"/>
              </a:ext>
            </a:extLst>
          </p:cNvPr>
          <p:cNvSpPr txBox="1"/>
          <p:nvPr/>
        </p:nvSpPr>
        <p:spPr>
          <a:xfrm>
            <a:off x="5470578" y="5917144"/>
            <a:ext cx="1991058" cy="523220"/>
          </a:xfrm>
          <a:prstGeom prst="rect">
            <a:avLst/>
          </a:prstGeom>
          <a:noFill/>
        </p:spPr>
        <p:txBody>
          <a:bodyPr wrap="none" rtlCol="0">
            <a:spAutoFit/>
          </a:bodyPr>
          <a:lstStyle/>
          <a:p>
            <a:r>
              <a:rPr lang="en-US" sz="1400" dirty="0"/>
              <a:t>Katie Roberts</a:t>
            </a:r>
          </a:p>
          <a:p>
            <a:r>
              <a:rPr lang="en-US" sz="1400" dirty="0"/>
              <a:t>Special Project Cataloger</a:t>
            </a:r>
          </a:p>
        </p:txBody>
      </p:sp>
      <p:pic>
        <p:nvPicPr>
          <p:cNvPr id="19" name="Picture 18" descr="A person with long hair&#10;&#10;Description automatically generated with low confidence">
            <a:extLst>
              <a:ext uri="{FF2B5EF4-FFF2-40B4-BE49-F238E27FC236}">
                <a16:creationId xmlns:a16="http://schemas.microsoft.com/office/drawing/2014/main" id="{4FC67045-DCB3-90A3-EF74-4C3483B340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9069" y="4238429"/>
            <a:ext cx="1378410" cy="1400370"/>
          </a:xfrm>
          <a:prstGeom prst="rect">
            <a:avLst/>
          </a:prstGeom>
          <a:ln w="228600" cap="sq" cmpd="thickThin">
            <a:solidFill>
              <a:srgbClr val="000000"/>
            </a:solidFill>
            <a:prstDash val="solid"/>
            <a:miter lim="800000"/>
          </a:ln>
          <a:effectLst>
            <a:innerShdw blurRad="76200">
              <a:srgbClr val="000000"/>
            </a:innerShdw>
          </a:effectLst>
        </p:spPr>
      </p:pic>
      <p:sp>
        <p:nvSpPr>
          <p:cNvPr id="20" name="TextBox 19">
            <a:extLst>
              <a:ext uri="{FF2B5EF4-FFF2-40B4-BE49-F238E27FC236}">
                <a16:creationId xmlns:a16="http://schemas.microsoft.com/office/drawing/2014/main" id="{ABBC8CDE-84DA-0403-60C7-797192A51C1A}"/>
              </a:ext>
            </a:extLst>
          </p:cNvPr>
          <p:cNvSpPr txBox="1"/>
          <p:nvPr/>
        </p:nvSpPr>
        <p:spPr>
          <a:xfrm>
            <a:off x="7782745" y="5918680"/>
            <a:ext cx="1991058" cy="523220"/>
          </a:xfrm>
          <a:prstGeom prst="rect">
            <a:avLst/>
          </a:prstGeom>
          <a:noFill/>
        </p:spPr>
        <p:txBody>
          <a:bodyPr wrap="none" rtlCol="0">
            <a:spAutoFit/>
          </a:bodyPr>
          <a:lstStyle/>
          <a:p>
            <a:r>
              <a:rPr lang="en-US" sz="1400" dirty="0"/>
              <a:t>Andrea Giosta</a:t>
            </a:r>
          </a:p>
          <a:p>
            <a:r>
              <a:rPr lang="en-US" sz="1400" dirty="0"/>
              <a:t>Special Project Cataloger</a:t>
            </a:r>
          </a:p>
        </p:txBody>
      </p:sp>
      <p:pic>
        <p:nvPicPr>
          <p:cNvPr id="3" name="Picture 2" descr="A close-up of a person smiling&#10;&#10;Description automatically generated">
            <a:extLst>
              <a:ext uri="{FF2B5EF4-FFF2-40B4-BE49-F238E27FC236}">
                <a16:creationId xmlns:a16="http://schemas.microsoft.com/office/drawing/2014/main" id="{D02C35CE-BEC1-FC10-9EB3-EA2B73C85F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9576" y="4241778"/>
            <a:ext cx="1130216" cy="1448994"/>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7" descr="A person smiling at camera&#10;&#10;AI-generated content may be incorrect.">
            <a:extLst>
              <a:ext uri="{FF2B5EF4-FFF2-40B4-BE49-F238E27FC236}">
                <a16:creationId xmlns:a16="http://schemas.microsoft.com/office/drawing/2014/main" id="{558AA5AA-E0CC-6BB9-218C-FE20E00812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6392" y="4228708"/>
            <a:ext cx="1451888" cy="1448994"/>
          </a:xfrm>
          <a:prstGeom prst="rect">
            <a:avLst/>
          </a:prstGeom>
          <a:ln w="228600" cap="sq" cmpd="thickThin">
            <a:solidFill>
              <a:srgbClr val="000000"/>
            </a:solidFill>
            <a:prstDash val="solid"/>
            <a:miter lim="800000"/>
          </a:ln>
          <a:effectLst>
            <a:innerShdw blurRad="76200">
              <a:srgbClr val="000000"/>
            </a:innerShdw>
          </a:effectLst>
        </p:spPr>
      </p:pic>
      <p:pic>
        <p:nvPicPr>
          <p:cNvPr id="2" name="Picture 1" descr="CMC logo.">
            <a:extLst>
              <a:ext uri="{FF2B5EF4-FFF2-40B4-BE49-F238E27FC236}">
                <a16:creationId xmlns:a16="http://schemas.microsoft.com/office/drawing/2014/main" id="{9BFB9F6E-238F-6A1B-C02E-E06AA95C856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592855" y="57015"/>
            <a:ext cx="2457450" cy="901065"/>
          </a:xfrm>
          <a:prstGeom prst="rect">
            <a:avLst/>
          </a:prstGeom>
          <a:noFill/>
          <a:ln>
            <a:noFill/>
          </a:ln>
        </p:spPr>
      </p:pic>
      <p:pic>
        <p:nvPicPr>
          <p:cNvPr id="1028" name="Picture 4">
            <a:extLst>
              <a:ext uri="{FF2B5EF4-FFF2-40B4-BE49-F238E27FC236}">
                <a16:creationId xmlns:a16="http://schemas.microsoft.com/office/drawing/2014/main" id="{F5431A25-CBE8-BA2F-41B7-0EDFDFCE22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46982" y="1497835"/>
            <a:ext cx="1464006" cy="1387562"/>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4" name="Picture 13" descr="A person wearing glasses and a blue shirt&#10;&#10;AI-generated content may be incorrect.">
            <a:extLst>
              <a:ext uri="{FF2B5EF4-FFF2-40B4-BE49-F238E27FC236}">
                <a16:creationId xmlns:a16="http://schemas.microsoft.com/office/drawing/2014/main" id="{1531CB30-B2A5-29CA-C4AF-E8325E8F60D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65759" y="4259140"/>
            <a:ext cx="1093418" cy="1455150"/>
          </a:xfrm>
          <a:prstGeom prst="rect">
            <a:avLst/>
          </a:prstGeom>
          <a:ln w="228600" cap="sq" cmpd="thickThin">
            <a:solidFill>
              <a:srgbClr val="000000"/>
            </a:solidFill>
            <a:prstDash val="solid"/>
            <a:miter lim="800000"/>
          </a:ln>
          <a:effectLst>
            <a:innerShdw blurRad="76200">
              <a:srgbClr val="000000"/>
            </a:innerShdw>
          </a:effectLst>
        </p:spPr>
      </p:pic>
      <p:pic>
        <p:nvPicPr>
          <p:cNvPr id="4" name="Picture 3" descr="October 2025 Headshot.jpg">
            <a:extLst>
              <a:ext uri="{FF2B5EF4-FFF2-40B4-BE49-F238E27FC236}">
                <a16:creationId xmlns:a16="http://schemas.microsoft.com/office/drawing/2014/main" id="{E79A9510-1A2D-AC09-6EDB-9E305712812E}"/>
              </a:ext>
            </a:extLst>
          </p:cNvPr>
          <p:cNvPicPr>
            <a:picLocks noChangeAspect="1"/>
          </p:cNvPicPr>
          <p:nvPr/>
        </p:nvPicPr>
        <p:blipFill>
          <a:blip r:embed="rId11"/>
          <a:stretch>
            <a:fillRect/>
          </a:stretch>
        </p:blipFill>
        <p:spPr>
          <a:xfrm>
            <a:off x="5761384" y="1492683"/>
            <a:ext cx="1462546" cy="1398741"/>
          </a:xfrm>
          <a:prstGeom prst="rect">
            <a:avLst/>
          </a:prstGeom>
          <a:ln w="228600" cap="sq" cmpd="thickThin">
            <a:solidFill>
              <a:srgbClr val="000000"/>
            </a:solidFill>
            <a:prstDash val="solid"/>
            <a:miter lim="800000"/>
          </a:ln>
          <a:effectLst>
            <a:innerShdw blurRad="76200">
              <a:srgbClr val="000000"/>
            </a:innerShdw>
          </a:effectLst>
        </p:spPr>
      </p:pic>
      <p:pic>
        <p:nvPicPr>
          <p:cNvPr id="12" name="Picture 11">
            <a:extLst>
              <a:ext uri="{FF2B5EF4-FFF2-40B4-BE49-F238E27FC236}">
                <a16:creationId xmlns:a16="http://schemas.microsoft.com/office/drawing/2014/main" id="{779DFB09-F7B0-B928-0226-42CB0CA5543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02201" y="1376236"/>
            <a:ext cx="1095044" cy="163485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5" name="TextBox 14">
            <a:extLst>
              <a:ext uri="{FF2B5EF4-FFF2-40B4-BE49-F238E27FC236}">
                <a16:creationId xmlns:a16="http://schemas.microsoft.com/office/drawing/2014/main" id="{3C981186-7AFE-6FE5-AF12-54D0B489E7D9}"/>
              </a:ext>
            </a:extLst>
          </p:cNvPr>
          <p:cNvSpPr txBox="1"/>
          <p:nvPr/>
        </p:nvSpPr>
        <p:spPr>
          <a:xfrm>
            <a:off x="10155936" y="3173940"/>
            <a:ext cx="1269386" cy="523220"/>
          </a:xfrm>
          <a:prstGeom prst="rect">
            <a:avLst/>
          </a:prstGeom>
          <a:noFill/>
        </p:spPr>
        <p:txBody>
          <a:bodyPr wrap="none" rtlCol="0">
            <a:spAutoFit/>
          </a:bodyPr>
          <a:lstStyle/>
          <a:p>
            <a:r>
              <a:rPr lang="en-US" sz="1400" dirty="0"/>
              <a:t>Shelley Stone</a:t>
            </a:r>
          </a:p>
          <a:p>
            <a:r>
              <a:rPr lang="en-US" sz="1400" dirty="0"/>
              <a:t>CMC Cataloger</a:t>
            </a:r>
          </a:p>
        </p:txBody>
      </p:sp>
      <p:sp>
        <p:nvSpPr>
          <p:cNvPr id="17" name="TextBox 16">
            <a:extLst>
              <a:ext uri="{FF2B5EF4-FFF2-40B4-BE49-F238E27FC236}">
                <a16:creationId xmlns:a16="http://schemas.microsoft.com/office/drawing/2014/main" id="{8DBE4A08-7CF4-E8F2-7C93-DDFCD54C8114}"/>
              </a:ext>
            </a:extLst>
          </p:cNvPr>
          <p:cNvSpPr txBox="1"/>
          <p:nvPr/>
        </p:nvSpPr>
        <p:spPr>
          <a:xfrm>
            <a:off x="4283274" y="505990"/>
            <a:ext cx="1961178" cy="584775"/>
          </a:xfrm>
          <a:prstGeom prst="rect">
            <a:avLst/>
          </a:prstGeom>
          <a:noFill/>
        </p:spPr>
        <p:txBody>
          <a:bodyPr wrap="none" rtlCol="0">
            <a:spAutoFit/>
          </a:bodyPr>
          <a:lstStyle/>
          <a:p>
            <a:r>
              <a:rPr lang="en-US" sz="3200" dirty="0"/>
              <a:t>CMC Team</a:t>
            </a:r>
          </a:p>
        </p:txBody>
      </p:sp>
    </p:spTree>
    <p:extLst>
      <p:ext uri="{BB962C8B-B14F-4D97-AF65-F5344CB8AC3E}">
        <p14:creationId xmlns:p14="http://schemas.microsoft.com/office/powerpoint/2010/main" val="401096827"/>
      </p:ext>
    </p:extLst>
  </p:cSld>
  <p:clrMapOvr>
    <a:masterClrMapping/>
  </p:clrMapOvr>
  <mc:AlternateContent xmlns:mc="http://schemas.openxmlformats.org/markup-compatibility/2006" xmlns:p14="http://schemas.microsoft.com/office/powerpoint/2010/main">
    <mc:Choice Requires="p14">
      <p:transition spd="slow" p14:dur="8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D9DFD2-C2DF-5D7F-34B8-B8EF4B2F8682}"/>
              </a:ext>
            </a:extLst>
          </p:cNvPr>
          <p:cNvSpPr>
            <a:spLocks noGrp="1"/>
          </p:cNvSpPr>
          <p:nvPr>
            <p:ph type="title"/>
          </p:nvPr>
        </p:nvSpPr>
        <p:spPr>
          <a:xfrm>
            <a:off x="838200" y="365125"/>
            <a:ext cx="10515600" cy="1325563"/>
          </a:xfrm>
        </p:spPr>
        <p:txBody>
          <a:bodyPr anchor="ctr">
            <a:normAutofit/>
          </a:bodyPr>
          <a:lstStyle/>
          <a:p>
            <a:r>
              <a:rPr lang="en-US" dirty="0"/>
              <a:t>Questions?</a:t>
            </a:r>
          </a:p>
        </p:txBody>
      </p:sp>
      <p:pic>
        <p:nvPicPr>
          <p:cNvPr id="6" name="Picture 5">
            <a:extLst>
              <a:ext uri="{FF2B5EF4-FFF2-40B4-BE49-F238E27FC236}">
                <a16:creationId xmlns:a16="http://schemas.microsoft.com/office/drawing/2014/main" id="{04FFD248-3A9A-18BD-EABE-3BC1095C754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8200" y="2358231"/>
            <a:ext cx="10515600" cy="3286125"/>
          </a:xfrm>
          <a:prstGeom prst="rect">
            <a:avLst/>
          </a:prstGeom>
          <a:noFill/>
        </p:spPr>
      </p:pic>
      <p:sp>
        <p:nvSpPr>
          <p:cNvPr id="7" name="TextBox 6">
            <a:extLst>
              <a:ext uri="{FF2B5EF4-FFF2-40B4-BE49-F238E27FC236}">
                <a16:creationId xmlns:a16="http://schemas.microsoft.com/office/drawing/2014/main" id="{EE1A2DA5-A9AE-8A2C-5F68-0A8E6FD5CC53}"/>
              </a:ext>
            </a:extLst>
          </p:cNvPr>
          <p:cNvSpPr txBox="1"/>
          <p:nvPr/>
        </p:nvSpPr>
        <p:spPr>
          <a:xfrm>
            <a:off x="8913708" y="5444301"/>
            <a:ext cx="244009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ohiostate.pressbooks.pub/swk3401/chapter/chapter-1-the-nature-of-social-work-research-question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949423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D162-7819-B302-2842-3DE632520D71}"/>
              </a:ext>
            </a:extLst>
          </p:cNvPr>
          <p:cNvSpPr>
            <a:spLocks noGrp="1"/>
          </p:cNvSpPr>
          <p:nvPr>
            <p:ph type="title"/>
          </p:nvPr>
        </p:nvSpPr>
        <p:spPr>
          <a:xfrm>
            <a:off x="1371599" y="339610"/>
            <a:ext cx="9895951" cy="1033669"/>
          </a:xfrm>
        </p:spPr>
        <p:txBody>
          <a:bodyPr>
            <a:normAutofit/>
          </a:bodyPr>
          <a:lstStyle/>
          <a:p>
            <a:r>
              <a:rPr lang="en-US" sz="4000" dirty="0"/>
              <a:t>CMC’s Free Services</a:t>
            </a:r>
          </a:p>
        </p:txBody>
      </p:sp>
      <p:sp>
        <p:nvSpPr>
          <p:cNvPr id="3" name="Content Placeholder 2">
            <a:extLst>
              <a:ext uri="{FF2B5EF4-FFF2-40B4-BE49-F238E27FC236}">
                <a16:creationId xmlns:a16="http://schemas.microsoft.com/office/drawing/2014/main" id="{20C5565F-05F2-D938-BA7A-0F40CC985D3E}"/>
              </a:ext>
            </a:extLst>
          </p:cNvPr>
          <p:cNvSpPr>
            <a:spLocks noGrp="1"/>
          </p:cNvSpPr>
          <p:nvPr>
            <p:ph idx="1"/>
          </p:nvPr>
        </p:nvSpPr>
        <p:spPr>
          <a:xfrm>
            <a:off x="1457558" y="1373279"/>
            <a:ext cx="9724031" cy="3956445"/>
          </a:xfrm>
        </p:spPr>
        <p:txBody>
          <a:bodyPr anchor="ctr">
            <a:normAutofit lnSpcReduction="10000"/>
          </a:bodyPr>
          <a:lstStyle/>
          <a:p>
            <a:r>
              <a:rPr lang="en-US" sz="2000" dirty="0"/>
              <a:t>Free cataloging of Illinois authors, history, and genealogy, government documents, microfilm, and special collections</a:t>
            </a:r>
          </a:p>
          <a:p>
            <a:pPr lvl="1"/>
            <a:r>
              <a:rPr lang="en-US" sz="1600" dirty="0"/>
              <a:t>Special collections are defined by your library and might include world language materials, kits, binge boxes, realia, theses, dissertations, library of things, etc.</a:t>
            </a:r>
          </a:p>
          <a:p>
            <a:r>
              <a:rPr lang="en-US" sz="2000" dirty="0"/>
              <a:t>Free cataloging-related courses in Moodle via the SHARE training portal</a:t>
            </a:r>
          </a:p>
          <a:p>
            <a:r>
              <a:rPr lang="en-US" sz="2000" dirty="0"/>
              <a:t>Monthly (Aug.-May) Online with the CMC webinars on cataloging-related topics with a Q&amp;A</a:t>
            </a:r>
          </a:p>
          <a:p>
            <a:r>
              <a:rPr lang="en-US" sz="2000" dirty="0">
                <a:hlinkClick r:id="rId3">
                  <a:extLst>
                    <a:ext uri="{A12FA001-AC4F-418D-AE19-62706E023703}">
                      <ahyp:hlinkClr xmlns:ahyp="http://schemas.microsoft.com/office/drawing/2018/hyperlinkcolor" val="tx"/>
                    </a:ext>
                  </a:extLst>
                </a:hlinkClick>
              </a:rPr>
              <a:t>Online cataloging request form</a:t>
            </a:r>
            <a:r>
              <a:rPr lang="en-US" sz="2000" dirty="0"/>
              <a:t>, when you don’t want to send your physical items in for cataloging</a:t>
            </a:r>
          </a:p>
          <a:p>
            <a:r>
              <a:rPr lang="en-US" sz="2000" dirty="0"/>
              <a:t>Database cleanup—usually for consortia</a:t>
            </a:r>
          </a:p>
          <a:p>
            <a:r>
              <a:rPr lang="en-US" sz="2000" dirty="0"/>
              <a:t>Creation of authority records (names, titles, and subjects)</a:t>
            </a:r>
          </a:p>
          <a:p>
            <a:r>
              <a:rPr lang="en-US" sz="2000" dirty="0"/>
              <a:t>Merging duplicate records in OCLC Connexion</a:t>
            </a:r>
          </a:p>
        </p:txBody>
      </p:sp>
    </p:spTree>
    <p:extLst>
      <p:ext uri="{BB962C8B-B14F-4D97-AF65-F5344CB8AC3E}">
        <p14:creationId xmlns:p14="http://schemas.microsoft.com/office/powerpoint/2010/main" val="3115853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4D034-C941-B529-DD5C-4678C41A88F1}"/>
              </a:ext>
            </a:extLst>
          </p:cNvPr>
          <p:cNvSpPr>
            <a:spLocks noGrp="1"/>
          </p:cNvSpPr>
          <p:nvPr>
            <p:ph type="title"/>
          </p:nvPr>
        </p:nvSpPr>
        <p:spPr/>
        <p:txBody>
          <a:bodyPr/>
          <a:lstStyle/>
          <a:p>
            <a:r>
              <a:rPr lang="en-US" dirty="0"/>
              <a:t>Upcoming Online with the CMC Webinars</a:t>
            </a:r>
          </a:p>
        </p:txBody>
      </p:sp>
      <p:sp>
        <p:nvSpPr>
          <p:cNvPr id="3" name="Content Placeholder 2">
            <a:extLst>
              <a:ext uri="{FF2B5EF4-FFF2-40B4-BE49-F238E27FC236}">
                <a16:creationId xmlns:a16="http://schemas.microsoft.com/office/drawing/2014/main" id="{011B8B8C-FF7A-3610-5671-655A24168631}"/>
              </a:ext>
            </a:extLst>
          </p:cNvPr>
          <p:cNvSpPr>
            <a:spLocks noGrp="1"/>
          </p:cNvSpPr>
          <p:nvPr>
            <p:ph idx="1"/>
          </p:nvPr>
        </p:nvSpPr>
        <p:spPr>
          <a:xfrm>
            <a:off x="838200" y="1571625"/>
            <a:ext cx="10515600" cy="4351338"/>
          </a:xfrm>
        </p:spPr>
        <p:txBody>
          <a:bodyPr>
            <a:normAutofit fontScale="85000" lnSpcReduction="10000"/>
          </a:bodyPr>
          <a:lstStyle/>
          <a:p>
            <a:pPr marL="0" indent="0">
              <a:buNone/>
            </a:pPr>
            <a:r>
              <a:rPr lang="en-US" b="1" dirty="0"/>
              <a:t>Press Start: Cataloging Games with RDA</a:t>
            </a:r>
            <a:r>
              <a:rPr lang="en-US" dirty="0"/>
              <a:t>, Sept. 10, 2026. </a:t>
            </a:r>
            <a:r>
              <a:rPr lang="en-US" u="sng" dirty="0">
                <a:hlinkClick r:id="rId3">
                  <a:extLst>
                    <a:ext uri="{A12FA001-AC4F-418D-AE19-62706E023703}">
                      <ahyp:hlinkClr xmlns:ahyp="http://schemas.microsoft.com/office/drawing/2018/hyperlinkcolor" val="tx"/>
                    </a:ext>
                  </a:extLst>
                </a:hlinkClick>
              </a:rPr>
              <a:t>Register in L2</a:t>
            </a:r>
            <a:r>
              <a:rPr lang="en-US" dirty="0"/>
              <a:t>.</a:t>
            </a:r>
          </a:p>
          <a:p>
            <a:pPr marL="0" indent="0">
              <a:buNone/>
            </a:pPr>
            <a:r>
              <a:rPr lang="en-US" dirty="0"/>
              <a:t>Join CMC Cataloging Trainer Eric McKinney and Bibliographic Grant Manager Pamela Thomas as they guide you step by step through the process of cataloging video, outdoor, card, and board games using Resource Description and Access (RDA) guidelines. This session will provide practical insight into applying cataloging standards to games, highlighting key elements, common challenges, and best practices for creating accurate and consistent metadata. Ideal for catalogers, librarians, and information professionals, this webinar will help you build confidence in working with non-traditional materials, such as games. </a:t>
            </a:r>
          </a:p>
          <a:p>
            <a:pPr marL="0" indent="0">
              <a:buNone/>
            </a:pPr>
            <a:r>
              <a:rPr lang="en-US" b="1" dirty="0"/>
              <a:t>Do You Catch My Drift?: Cataloging "Drift" in Your ILS</a:t>
            </a:r>
            <a:r>
              <a:rPr lang="en-US" dirty="0"/>
              <a:t>, Oct. 15, 2026. </a:t>
            </a:r>
            <a:r>
              <a:rPr lang="en-US" u="sng" dirty="0">
                <a:hlinkClick r:id="rId4">
                  <a:extLst>
                    <a:ext uri="{A12FA001-AC4F-418D-AE19-62706E023703}">
                      <ahyp:hlinkClr xmlns:ahyp="http://schemas.microsoft.com/office/drawing/2018/hyperlinkcolor" val="tx"/>
                    </a:ext>
                  </a:extLst>
                </a:hlinkClick>
              </a:rPr>
              <a:t>Register in L2</a:t>
            </a:r>
            <a:r>
              <a:rPr lang="en-US" dirty="0"/>
              <a:t>.</a:t>
            </a:r>
          </a:p>
          <a:p>
            <a:pPr marL="0" indent="0">
              <a:buNone/>
            </a:pPr>
            <a:r>
              <a:rPr lang="en-US" dirty="0"/>
              <a:t>What is cataloging drift? Join Barb Scoby as she discusses what it is and how you can keep your ILS up to date.</a:t>
            </a:r>
          </a:p>
        </p:txBody>
      </p:sp>
    </p:spTree>
    <p:extLst>
      <p:ext uri="{BB962C8B-B14F-4D97-AF65-F5344CB8AC3E}">
        <p14:creationId xmlns:p14="http://schemas.microsoft.com/office/powerpoint/2010/main" val="2400078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7121A-087E-C3B6-B177-AE9D664560B8}"/>
              </a:ext>
            </a:extLst>
          </p:cNvPr>
          <p:cNvSpPr>
            <a:spLocks noGrp="1"/>
          </p:cNvSpPr>
          <p:nvPr>
            <p:ph type="title"/>
          </p:nvPr>
        </p:nvSpPr>
        <p:spPr/>
        <p:txBody>
          <a:bodyPr/>
          <a:lstStyle/>
          <a:p>
            <a:r>
              <a:rPr lang="en-US" dirty="0"/>
              <a:t>More Online with the CMC Webinars</a:t>
            </a:r>
          </a:p>
        </p:txBody>
      </p:sp>
      <p:sp>
        <p:nvSpPr>
          <p:cNvPr id="3" name="Content Placeholder 2">
            <a:extLst>
              <a:ext uri="{FF2B5EF4-FFF2-40B4-BE49-F238E27FC236}">
                <a16:creationId xmlns:a16="http://schemas.microsoft.com/office/drawing/2014/main" id="{ECFAFEEC-1054-FC51-D74C-51FF5109A98B}"/>
              </a:ext>
            </a:extLst>
          </p:cNvPr>
          <p:cNvSpPr>
            <a:spLocks noGrp="1"/>
          </p:cNvSpPr>
          <p:nvPr>
            <p:ph idx="1"/>
          </p:nvPr>
        </p:nvSpPr>
        <p:spPr/>
        <p:txBody>
          <a:bodyPr>
            <a:normAutofit fontScale="92500" lnSpcReduction="20000"/>
          </a:bodyPr>
          <a:lstStyle/>
          <a:p>
            <a:pPr marL="0" indent="0">
              <a:buNone/>
            </a:pPr>
            <a:r>
              <a:rPr lang="en-US" b="1" dirty="0"/>
              <a:t>MARC-ing My Territory: Adventures in Cataloging</a:t>
            </a:r>
            <a:r>
              <a:rPr lang="en-US" dirty="0"/>
              <a:t>, Nov. 12, 2026. </a:t>
            </a:r>
            <a:r>
              <a:rPr lang="en-US" u="sng" dirty="0">
                <a:hlinkClick r:id="rId2">
                  <a:extLst>
                    <a:ext uri="{A12FA001-AC4F-418D-AE19-62706E023703}">
                      <ahyp:hlinkClr xmlns:ahyp="http://schemas.microsoft.com/office/drawing/2018/hyperlinkcolor" val="tx"/>
                    </a:ext>
                  </a:extLst>
                </a:hlinkClick>
              </a:rPr>
              <a:t>Register in L2</a:t>
            </a:r>
            <a:r>
              <a:rPr lang="en-US" dirty="0"/>
              <a:t>.</a:t>
            </a:r>
          </a:p>
          <a:p>
            <a:pPr marL="0" indent="0">
              <a:buNone/>
            </a:pPr>
            <a:r>
              <a:rPr lang="en-US" dirty="0"/>
              <a:t>Curious about what catalogers really do and how MARC records work behind the scenes? Join Bibliographic Grant Manager Dr. Pamela Thomas as she shares her cataloging journey and breaks down the anatomy of a MARC record. This session will offer both personal perspective and practical guidance, helping attendees better understand how bibliographic data is structured and why it matters.</a:t>
            </a:r>
          </a:p>
          <a:p>
            <a:pPr marL="0" indent="0">
              <a:buNone/>
            </a:pPr>
            <a:r>
              <a:rPr lang="en-US" b="1" dirty="0"/>
              <a:t>What’s It All About?: The Use of Genres and LCSH Subdivisions</a:t>
            </a:r>
            <a:r>
              <a:rPr lang="en-US" dirty="0"/>
              <a:t>, Dec. 10, 2026. </a:t>
            </a:r>
            <a:r>
              <a:rPr lang="en-US" u="sng" dirty="0">
                <a:hlinkClick r:id="rId3">
                  <a:extLst>
                    <a:ext uri="{A12FA001-AC4F-418D-AE19-62706E023703}">
                      <ahyp:hlinkClr xmlns:ahyp="http://schemas.microsoft.com/office/drawing/2018/hyperlinkcolor" val="tx"/>
                    </a:ext>
                  </a:extLst>
                </a:hlinkClick>
              </a:rPr>
              <a:t>Register in L2</a:t>
            </a:r>
            <a:r>
              <a:rPr lang="en-US" dirty="0"/>
              <a:t>.</a:t>
            </a:r>
          </a:p>
          <a:p>
            <a:pPr marL="0" indent="0">
              <a:buNone/>
            </a:pPr>
            <a:r>
              <a:rPr lang="en-US" dirty="0"/>
              <a:t>Join CMC Cataloger Mary Cornell as they look at when to use LCGFT genre headings vs the $v, what order to string together LCSH subdivisions in subject headings, and some basics about subdivision application.</a:t>
            </a:r>
          </a:p>
          <a:p>
            <a:endParaRPr lang="en-US" dirty="0"/>
          </a:p>
        </p:txBody>
      </p:sp>
    </p:spTree>
    <p:extLst>
      <p:ext uri="{BB962C8B-B14F-4D97-AF65-F5344CB8AC3E}">
        <p14:creationId xmlns:p14="http://schemas.microsoft.com/office/powerpoint/2010/main" val="879942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EB688-8207-D5A9-EAA8-D3752545EED8}"/>
              </a:ext>
            </a:extLst>
          </p:cNvPr>
          <p:cNvSpPr>
            <a:spLocks noGrp="1"/>
          </p:cNvSpPr>
          <p:nvPr>
            <p:ph type="title"/>
          </p:nvPr>
        </p:nvSpPr>
        <p:spPr/>
        <p:txBody>
          <a:bodyPr/>
          <a:lstStyle/>
          <a:p>
            <a:r>
              <a:rPr lang="en-US" dirty="0"/>
              <a:t>More Online with the CMC Webinars</a:t>
            </a:r>
          </a:p>
        </p:txBody>
      </p:sp>
      <p:sp>
        <p:nvSpPr>
          <p:cNvPr id="3" name="Content Placeholder 2">
            <a:extLst>
              <a:ext uri="{FF2B5EF4-FFF2-40B4-BE49-F238E27FC236}">
                <a16:creationId xmlns:a16="http://schemas.microsoft.com/office/drawing/2014/main" id="{CD47DF80-F1BB-4CA2-04BB-7E5ED685B9BC}"/>
              </a:ext>
            </a:extLst>
          </p:cNvPr>
          <p:cNvSpPr>
            <a:spLocks noGrp="1"/>
          </p:cNvSpPr>
          <p:nvPr>
            <p:ph idx="1"/>
          </p:nvPr>
        </p:nvSpPr>
        <p:spPr/>
        <p:txBody>
          <a:bodyPr>
            <a:normAutofit fontScale="92500"/>
          </a:bodyPr>
          <a:lstStyle/>
          <a:p>
            <a:pPr marL="0" indent="0">
              <a:buNone/>
            </a:pPr>
            <a:r>
              <a:rPr lang="en-US" b="1" dirty="0"/>
              <a:t>AI and the Library World, Part IV</a:t>
            </a:r>
            <a:r>
              <a:rPr lang="en-US" dirty="0"/>
              <a:t>, Jan. 14, 2027. </a:t>
            </a:r>
            <a:r>
              <a:rPr lang="en-US" u="sng" dirty="0">
                <a:hlinkClick r:id="rId2">
                  <a:extLst>
                    <a:ext uri="{A12FA001-AC4F-418D-AE19-62706E023703}">
                      <ahyp:hlinkClr xmlns:ahyp="http://schemas.microsoft.com/office/drawing/2018/hyperlinkcolor" val="tx"/>
                    </a:ext>
                  </a:extLst>
                </a:hlinkClick>
              </a:rPr>
              <a:t>Register in L2</a:t>
            </a:r>
            <a:r>
              <a:rPr lang="en-US" dirty="0"/>
              <a:t>.</a:t>
            </a:r>
          </a:p>
          <a:p>
            <a:pPr marL="0" indent="0">
              <a:buNone/>
            </a:pPr>
            <a:r>
              <a:rPr lang="en-US" dirty="0"/>
              <a:t>Join CMC Cataloging Trainer Eric McKinney for our annual foray into the world of Artificial Intelligence (AI). This time, looking at the most popular uses of AI in the library world outside of chatbots. Want to see how libraries (at all levels? of all stripes?) are using AI in their work? Join us to find out.</a:t>
            </a:r>
          </a:p>
          <a:p>
            <a:pPr marL="0" indent="0">
              <a:buNone/>
            </a:pPr>
            <a:r>
              <a:rPr lang="en-US" b="1" dirty="0"/>
              <a:t>Metadata Basics: MODS</a:t>
            </a:r>
            <a:r>
              <a:rPr lang="en-US" dirty="0"/>
              <a:t>, Feb. 11, 2027. </a:t>
            </a:r>
            <a:r>
              <a:rPr lang="en-US" u="sng" dirty="0">
                <a:hlinkClick r:id="rId3">
                  <a:extLst>
                    <a:ext uri="{A12FA001-AC4F-418D-AE19-62706E023703}">
                      <ahyp:hlinkClr xmlns:ahyp="http://schemas.microsoft.com/office/drawing/2018/hyperlinkcolor" val="tx"/>
                    </a:ext>
                  </a:extLst>
                </a:hlinkClick>
              </a:rPr>
              <a:t>Register in L2</a:t>
            </a:r>
            <a:r>
              <a:rPr lang="en-US" dirty="0"/>
              <a:t>.</a:t>
            </a:r>
          </a:p>
          <a:p>
            <a:pPr marL="0" indent="0">
              <a:buNone/>
            </a:pPr>
            <a:r>
              <a:rPr lang="en-US" dirty="0"/>
              <a:t>Join Metadata Cataloger Kat Anderberg in this introduction to the Metadata Objects Description Schema (MODS). Topics covered include the history of MODS, elements, and example records.</a:t>
            </a:r>
          </a:p>
          <a:p>
            <a:pPr marL="0" indent="0">
              <a:buNone/>
            </a:pPr>
            <a:r>
              <a:rPr lang="en-US" b="1" dirty="0"/>
              <a:t>March-May 2027, TBD</a:t>
            </a:r>
          </a:p>
        </p:txBody>
      </p:sp>
    </p:spTree>
    <p:extLst>
      <p:ext uri="{BB962C8B-B14F-4D97-AF65-F5344CB8AC3E}">
        <p14:creationId xmlns:p14="http://schemas.microsoft.com/office/powerpoint/2010/main" val="304477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E2030-7CEB-8745-0256-296D21360035}"/>
              </a:ext>
            </a:extLst>
          </p:cNvPr>
          <p:cNvSpPr>
            <a:spLocks noGrp="1"/>
          </p:cNvSpPr>
          <p:nvPr>
            <p:ph type="title"/>
          </p:nvPr>
        </p:nvSpPr>
        <p:spPr>
          <a:xfrm>
            <a:off x="482600" y="350552"/>
            <a:ext cx="10515600" cy="742314"/>
          </a:xfrm>
        </p:spPr>
        <p:txBody>
          <a:bodyPr/>
          <a:lstStyle/>
          <a:p>
            <a:r>
              <a:rPr lang="en-US" dirty="0"/>
              <a:t>CMC Cataloging Training</a:t>
            </a:r>
          </a:p>
        </p:txBody>
      </p:sp>
      <p:sp>
        <p:nvSpPr>
          <p:cNvPr id="3" name="Content Placeholder 2">
            <a:extLst>
              <a:ext uri="{FF2B5EF4-FFF2-40B4-BE49-F238E27FC236}">
                <a16:creationId xmlns:a16="http://schemas.microsoft.com/office/drawing/2014/main" id="{F5A91C5F-7FAB-94C9-4DA9-333E1A4A267E}"/>
              </a:ext>
            </a:extLst>
          </p:cNvPr>
          <p:cNvSpPr>
            <a:spLocks noGrp="1"/>
          </p:cNvSpPr>
          <p:nvPr>
            <p:ph idx="1"/>
          </p:nvPr>
        </p:nvSpPr>
        <p:spPr>
          <a:xfrm>
            <a:off x="482600" y="969143"/>
            <a:ext cx="10515600" cy="4919714"/>
          </a:xfrm>
        </p:spPr>
        <p:txBody>
          <a:bodyPr>
            <a:noAutofit/>
          </a:bodyPr>
          <a:lstStyle/>
          <a:p>
            <a:pPr marL="0" indent="0">
              <a:lnSpc>
                <a:spcPct val="120000"/>
              </a:lnSpc>
              <a:spcBef>
                <a:spcPts val="0"/>
              </a:spcBef>
              <a:buNone/>
            </a:pPr>
            <a:r>
              <a:rPr lang="en-US" sz="1600" b="1" dirty="0"/>
              <a:t>Focus on Deriving a Record</a:t>
            </a:r>
            <a:r>
              <a:rPr lang="en-US" sz="1600" dirty="0"/>
              <a:t>, Eric McKinney, September 21 – October 4, 2026. </a:t>
            </a:r>
            <a:r>
              <a:rPr lang="en-US" sz="1600" u="sng" dirty="0">
                <a:hlinkClick r:id="rId2">
                  <a:extLst>
                    <a:ext uri="{A12FA001-AC4F-418D-AE19-62706E023703}">
                      <ahyp:hlinkClr xmlns:ahyp="http://schemas.microsoft.com/office/drawing/2018/hyperlinkcolor" val="tx"/>
                    </a:ext>
                  </a:extLst>
                </a:hlinkClick>
              </a:rPr>
              <a:t>Register in L2</a:t>
            </a:r>
            <a:r>
              <a:rPr lang="en-US" sz="1600" dirty="0"/>
              <a:t>.</a:t>
            </a:r>
          </a:p>
          <a:p>
            <a:pPr marL="0" indent="0">
              <a:lnSpc>
                <a:spcPct val="120000"/>
              </a:lnSpc>
              <a:spcBef>
                <a:spcPts val="0"/>
              </a:spcBef>
              <a:buNone/>
            </a:pPr>
            <a:r>
              <a:rPr lang="en-US" sz="1600" dirty="0"/>
              <a:t>Have you found records in OCLC that are almost a match, but you need to create a new bibliographic record, or do you? If you find a close match, you can derive a new record. Eric McKinney will teach you how to do that. </a:t>
            </a:r>
          </a:p>
          <a:p>
            <a:pPr marL="0" indent="0">
              <a:lnSpc>
                <a:spcPct val="120000"/>
              </a:lnSpc>
              <a:spcBef>
                <a:spcPts val="0"/>
              </a:spcBef>
              <a:buNone/>
            </a:pPr>
            <a:endParaRPr lang="en-US" sz="1600" b="1" dirty="0"/>
          </a:p>
          <a:p>
            <a:pPr marL="0" indent="0">
              <a:lnSpc>
                <a:spcPct val="120000"/>
              </a:lnSpc>
              <a:spcBef>
                <a:spcPts val="0"/>
              </a:spcBef>
              <a:buNone/>
            </a:pPr>
            <a:r>
              <a:rPr lang="en-US" sz="1600" b="1" dirty="0"/>
              <a:t>Cataloging Basics</a:t>
            </a:r>
            <a:r>
              <a:rPr lang="en-US" sz="1600" dirty="0"/>
              <a:t>, Eric McKinney, November 2, 2026 – December 13, 2026. </a:t>
            </a:r>
            <a:r>
              <a:rPr lang="en-US" sz="1600" u="sng" dirty="0">
                <a:hlinkClick r:id="rId3">
                  <a:extLst>
                    <a:ext uri="{A12FA001-AC4F-418D-AE19-62706E023703}">
                      <ahyp:hlinkClr xmlns:ahyp="http://schemas.microsoft.com/office/drawing/2018/hyperlinkcolor" val="tx"/>
                    </a:ext>
                  </a:extLst>
                </a:hlinkClick>
              </a:rPr>
              <a:t>Register in L2</a:t>
            </a:r>
            <a:r>
              <a:rPr lang="en-US" sz="1600" dirty="0"/>
              <a:t>.</a:t>
            </a:r>
          </a:p>
          <a:p>
            <a:pPr marL="0" indent="0">
              <a:lnSpc>
                <a:spcPct val="120000"/>
              </a:lnSpc>
              <a:spcBef>
                <a:spcPts val="0"/>
              </a:spcBef>
              <a:buNone/>
            </a:pPr>
            <a:r>
              <a:rPr lang="en-US" sz="1600" dirty="0"/>
              <a:t>This six-week crash course in basic cataloging dives into cataloging using RDA, the Resource Description and Access standards, and using MARC, the MAchine-Readable Cataloging standards. Eric McKinney will cover MARC fields 0XX-8XX and fixed-field elements, the most commonly used fields when cataloging library items. </a:t>
            </a:r>
          </a:p>
          <a:p>
            <a:pPr marL="0" indent="0">
              <a:lnSpc>
                <a:spcPct val="120000"/>
              </a:lnSpc>
              <a:spcBef>
                <a:spcPts val="0"/>
              </a:spcBef>
              <a:buNone/>
            </a:pPr>
            <a:endParaRPr lang="en-US" sz="1600" dirty="0"/>
          </a:p>
          <a:p>
            <a:pPr marL="0" indent="0">
              <a:lnSpc>
                <a:spcPct val="120000"/>
              </a:lnSpc>
              <a:spcBef>
                <a:spcPts val="0"/>
              </a:spcBef>
              <a:buNone/>
            </a:pPr>
            <a:r>
              <a:rPr lang="en-US" sz="1600" b="1" dirty="0"/>
              <a:t>Focus on World Language Cataloging</a:t>
            </a:r>
            <a:r>
              <a:rPr lang="en-US" sz="1600" dirty="0"/>
              <a:t>, Mary Cornell, November 2-15, 2026. </a:t>
            </a:r>
            <a:r>
              <a:rPr lang="en-US" sz="1600" u="sng" dirty="0">
                <a:hlinkClick r:id="rId4">
                  <a:extLst>
                    <a:ext uri="{A12FA001-AC4F-418D-AE19-62706E023703}">
                      <ahyp:hlinkClr xmlns:ahyp="http://schemas.microsoft.com/office/drawing/2018/hyperlinkcolor" val="tx"/>
                    </a:ext>
                  </a:extLst>
                </a:hlinkClick>
              </a:rPr>
              <a:t>Register in L2</a:t>
            </a:r>
            <a:r>
              <a:rPr lang="en-US" sz="1600" dirty="0"/>
              <a:t>.</a:t>
            </a:r>
          </a:p>
          <a:p>
            <a:pPr marL="0" indent="0">
              <a:lnSpc>
                <a:spcPct val="120000"/>
              </a:lnSpc>
              <a:spcBef>
                <a:spcPts val="0"/>
              </a:spcBef>
              <a:buNone/>
            </a:pPr>
            <a:r>
              <a:rPr lang="en-US" sz="1600" dirty="0"/>
              <a:t>Has your library been purchasing materials in world languages, and you need help figuring out where to start cataloging these items? Mary Cornell will help walk you through the steps of cataloging world language materials. </a:t>
            </a:r>
          </a:p>
          <a:p>
            <a:pPr marL="0" indent="0">
              <a:lnSpc>
                <a:spcPct val="120000"/>
              </a:lnSpc>
              <a:spcBef>
                <a:spcPts val="0"/>
              </a:spcBef>
              <a:buNone/>
            </a:pPr>
            <a:endParaRPr lang="en-US" sz="1600" dirty="0"/>
          </a:p>
          <a:p>
            <a:pPr marL="0" indent="0">
              <a:lnSpc>
                <a:spcPct val="120000"/>
              </a:lnSpc>
              <a:spcBef>
                <a:spcPts val="0"/>
              </a:spcBef>
              <a:buNone/>
            </a:pPr>
            <a:r>
              <a:rPr lang="en-US" sz="1600" b="1" dirty="0"/>
              <a:t>Focus on Serials Cataloging</a:t>
            </a:r>
            <a:r>
              <a:rPr lang="en-US" sz="1600" dirty="0"/>
              <a:t>, Mary Cornell, January 11-24, 2027. </a:t>
            </a:r>
            <a:r>
              <a:rPr lang="en-US" sz="1600" u="sng" dirty="0">
                <a:hlinkClick r:id="rId5">
                  <a:extLst>
                    <a:ext uri="{A12FA001-AC4F-418D-AE19-62706E023703}">
                      <ahyp:hlinkClr xmlns:ahyp="http://schemas.microsoft.com/office/drawing/2018/hyperlinkcolor" val="tx"/>
                    </a:ext>
                  </a:extLst>
                </a:hlinkClick>
              </a:rPr>
              <a:t>Register in L2</a:t>
            </a:r>
            <a:r>
              <a:rPr lang="en-US" sz="1600" dirty="0"/>
              <a:t>.</a:t>
            </a:r>
          </a:p>
          <a:p>
            <a:pPr marL="0" indent="0">
              <a:lnSpc>
                <a:spcPct val="120000"/>
              </a:lnSpc>
              <a:spcBef>
                <a:spcPts val="0"/>
              </a:spcBef>
              <a:buNone/>
            </a:pPr>
            <a:r>
              <a:rPr lang="en-US" sz="1600" dirty="0"/>
              <a:t>Are you new to cataloging serials (continuing resources), or do you need a refresher? Then this is the class for you! Mary Cornell will spend two weeks discussing how to fill in the fixed and variable fields of a serials bibliographic MARC record.</a:t>
            </a:r>
          </a:p>
        </p:txBody>
      </p:sp>
    </p:spTree>
    <p:extLst>
      <p:ext uri="{BB962C8B-B14F-4D97-AF65-F5344CB8AC3E}">
        <p14:creationId xmlns:p14="http://schemas.microsoft.com/office/powerpoint/2010/main" val="184834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ECA1-555F-D6C7-7BAC-C1FEF80F6141}"/>
              </a:ext>
            </a:extLst>
          </p:cNvPr>
          <p:cNvSpPr>
            <a:spLocks noGrp="1"/>
          </p:cNvSpPr>
          <p:nvPr>
            <p:ph type="title"/>
          </p:nvPr>
        </p:nvSpPr>
        <p:spPr/>
        <p:txBody>
          <a:bodyPr/>
          <a:lstStyle/>
          <a:p>
            <a:r>
              <a:rPr lang="en-US" dirty="0"/>
              <a:t>More CMC Cataloging Training</a:t>
            </a:r>
          </a:p>
        </p:txBody>
      </p:sp>
      <p:sp>
        <p:nvSpPr>
          <p:cNvPr id="3" name="Content Placeholder 2">
            <a:extLst>
              <a:ext uri="{FF2B5EF4-FFF2-40B4-BE49-F238E27FC236}">
                <a16:creationId xmlns:a16="http://schemas.microsoft.com/office/drawing/2014/main" id="{B7E087D6-F130-8F3C-6929-3C51C873D9A4}"/>
              </a:ext>
            </a:extLst>
          </p:cNvPr>
          <p:cNvSpPr>
            <a:spLocks noGrp="1"/>
          </p:cNvSpPr>
          <p:nvPr>
            <p:ph idx="1"/>
          </p:nvPr>
        </p:nvSpPr>
        <p:spPr>
          <a:xfrm>
            <a:off x="838200" y="1387856"/>
            <a:ext cx="10515600" cy="4585907"/>
          </a:xfrm>
        </p:spPr>
        <p:txBody>
          <a:bodyPr>
            <a:normAutofit fontScale="70000" lnSpcReduction="20000"/>
          </a:bodyPr>
          <a:lstStyle/>
          <a:p>
            <a:pPr marL="0" indent="0">
              <a:lnSpc>
                <a:spcPct val="120000"/>
              </a:lnSpc>
              <a:spcBef>
                <a:spcPts val="0"/>
              </a:spcBef>
              <a:buNone/>
            </a:pPr>
            <a:r>
              <a:rPr lang="en-US" sz="2300" b="1" dirty="0"/>
              <a:t>Cataloging Basics</a:t>
            </a:r>
            <a:r>
              <a:rPr lang="en-US" sz="2300" dirty="0"/>
              <a:t>, Eric McKinney, March 1 – April 11, 2027. </a:t>
            </a:r>
            <a:r>
              <a:rPr lang="en-US" sz="2300" u="sng" dirty="0">
                <a:hlinkClick r:id="rId3">
                  <a:extLst>
                    <a:ext uri="{A12FA001-AC4F-418D-AE19-62706E023703}">
                      <ahyp:hlinkClr xmlns:ahyp="http://schemas.microsoft.com/office/drawing/2018/hyperlinkcolor" val="tx"/>
                    </a:ext>
                  </a:extLst>
                </a:hlinkClick>
              </a:rPr>
              <a:t>Register in L2</a:t>
            </a:r>
            <a:r>
              <a:rPr lang="en-US" sz="2300" dirty="0"/>
              <a:t>.</a:t>
            </a:r>
          </a:p>
          <a:p>
            <a:pPr marL="0" lvl="1" indent="0">
              <a:lnSpc>
                <a:spcPct val="120000"/>
              </a:lnSpc>
              <a:spcBef>
                <a:spcPts val="0"/>
              </a:spcBef>
              <a:buNone/>
            </a:pPr>
            <a:r>
              <a:rPr lang="en-US" sz="2300" dirty="0"/>
              <a:t>This six-week crash course in basic cataloging dives into cataloging using RDA, the Resource Description and Access standards, and using MARC, the MAchine-Readable Cataloging standards. Eric McKinney will cover MARC fields 0XX-8XX and fixed-field elements, the most commonly used fields when cataloging library items.</a:t>
            </a:r>
          </a:p>
          <a:p>
            <a:pPr marL="0" indent="0">
              <a:lnSpc>
                <a:spcPct val="120000"/>
              </a:lnSpc>
              <a:spcBef>
                <a:spcPts val="0"/>
              </a:spcBef>
              <a:buNone/>
            </a:pPr>
            <a:endParaRPr lang="en-US" sz="2300" b="1" dirty="0"/>
          </a:p>
          <a:p>
            <a:pPr marL="0" indent="0">
              <a:lnSpc>
                <a:spcPct val="120000"/>
              </a:lnSpc>
              <a:spcBef>
                <a:spcPts val="0"/>
              </a:spcBef>
              <a:buNone/>
            </a:pPr>
            <a:r>
              <a:rPr lang="en-US" sz="2300" b="1" dirty="0"/>
              <a:t>Focus on DDC</a:t>
            </a:r>
            <a:r>
              <a:rPr lang="en-US" sz="2300" dirty="0"/>
              <a:t>, Mary Cornell, March 8-21, 2027. </a:t>
            </a:r>
            <a:r>
              <a:rPr lang="en-US" sz="2300" u="sng" dirty="0">
                <a:hlinkClick r:id="rId4">
                  <a:extLst>
                    <a:ext uri="{A12FA001-AC4F-418D-AE19-62706E023703}">
                      <ahyp:hlinkClr xmlns:ahyp="http://schemas.microsoft.com/office/drawing/2018/hyperlinkcolor" val="tx"/>
                    </a:ext>
                  </a:extLst>
                </a:hlinkClick>
              </a:rPr>
              <a:t>Register in L2</a:t>
            </a:r>
            <a:r>
              <a:rPr lang="en-US" sz="2300" dirty="0"/>
              <a:t>.</a:t>
            </a:r>
          </a:p>
          <a:p>
            <a:pPr marL="0" lvl="1" indent="0">
              <a:lnSpc>
                <a:spcPct val="120000"/>
              </a:lnSpc>
              <a:spcBef>
                <a:spcPts val="0"/>
              </a:spcBef>
              <a:buNone/>
            </a:pPr>
            <a:r>
              <a:rPr lang="en-US" sz="2300" dirty="0"/>
              <a:t>Are you new to the Dewey Decimal Classification (DDC) system, or would you like to learn more about the beginner technical aspects? Mary Cornell will spend two weeks discussing the basics of DDC, including classes, tables, and more!</a:t>
            </a:r>
          </a:p>
          <a:p>
            <a:pPr marL="0" indent="0">
              <a:lnSpc>
                <a:spcPct val="120000"/>
              </a:lnSpc>
              <a:spcBef>
                <a:spcPts val="0"/>
              </a:spcBef>
              <a:buNone/>
            </a:pPr>
            <a:endParaRPr lang="en-US" sz="2300" b="1" dirty="0"/>
          </a:p>
          <a:p>
            <a:pPr marL="0" indent="0">
              <a:lnSpc>
                <a:spcPct val="120000"/>
              </a:lnSpc>
              <a:spcBef>
                <a:spcPts val="0"/>
              </a:spcBef>
              <a:buNone/>
            </a:pPr>
            <a:r>
              <a:rPr lang="en-US" sz="2300" b="1" dirty="0"/>
              <a:t>Focus on LCC</a:t>
            </a:r>
            <a:r>
              <a:rPr lang="en-US" sz="2300" dirty="0"/>
              <a:t>, Eric McKinney, March 22-April 4, 2027. </a:t>
            </a:r>
            <a:r>
              <a:rPr lang="en-US" sz="2300" u="sng" dirty="0">
                <a:hlinkClick r:id="rId5">
                  <a:extLst>
                    <a:ext uri="{A12FA001-AC4F-418D-AE19-62706E023703}">
                      <ahyp:hlinkClr xmlns:ahyp="http://schemas.microsoft.com/office/drawing/2018/hyperlinkcolor" val="tx"/>
                    </a:ext>
                  </a:extLst>
                </a:hlinkClick>
              </a:rPr>
              <a:t>Register in L2</a:t>
            </a:r>
            <a:r>
              <a:rPr lang="en-US" sz="2300" dirty="0"/>
              <a:t>.</a:t>
            </a:r>
          </a:p>
          <a:p>
            <a:pPr marL="0" lvl="1" indent="0">
              <a:lnSpc>
                <a:spcPct val="120000"/>
              </a:lnSpc>
              <a:spcBef>
                <a:spcPts val="0"/>
              </a:spcBef>
              <a:buNone/>
            </a:pPr>
            <a:r>
              <a:rPr lang="en-US" sz="2300" dirty="0"/>
              <a:t>Join Eric McKinney for this two-week course on the Library of Congress Classification (LCC). Whether you are new to LCC or just looking for a refresher, this course will cover the historical context, the structure of the classification system, how to build a call number, and more!</a:t>
            </a:r>
          </a:p>
          <a:p>
            <a:pPr marL="0" indent="0">
              <a:lnSpc>
                <a:spcPct val="120000"/>
              </a:lnSpc>
              <a:spcBef>
                <a:spcPts val="0"/>
              </a:spcBef>
              <a:buNone/>
            </a:pPr>
            <a:endParaRPr lang="en-US" sz="2300" b="1" dirty="0"/>
          </a:p>
          <a:p>
            <a:pPr marL="0" indent="0">
              <a:lnSpc>
                <a:spcPct val="120000"/>
              </a:lnSpc>
              <a:spcBef>
                <a:spcPts val="0"/>
              </a:spcBef>
              <a:buNone/>
            </a:pPr>
            <a:r>
              <a:rPr lang="en-US" sz="2300" b="1" dirty="0"/>
              <a:t>Focus on NLM</a:t>
            </a:r>
            <a:r>
              <a:rPr lang="en-US" sz="2300" dirty="0"/>
              <a:t>, Ryan Rafferty, April 5-18, 2027. </a:t>
            </a:r>
            <a:r>
              <a:rPr lang="en-US" sz="2300" u="sng" dirty="0">
                <a:hlinkClick r:id="rId6">
                  <a:extLst>
                    <a:ext uri="{A12FA001-AC4F-418D-AE19-62706E023703}">
                      <ahyp:hlinkClr xmlns:ahyp="http://schemas.microsoft.com/office/drawing/2018/hyperlinkcolor" val="tx"/>
                    </a:ext>
                  </a:extLst>
                </a:hlinkClick>
              </a:rPr>
              <a:t>Register in L2</a:t>
            </a:r>
            <a:r>
              <a:rPr lang="en-US" sz="2300" dirty="0"/>
              <a:t>.</a:t>
            </a:r>
          </a:p>
          <a:p>
            <a:pPr marL="0" lvl="1" indent="0">
              <a:lnSpc>
                <a:spcPct val="120000"/>
              </a:lnSpc>
              <a:spcBef>
                <a:spcPts val="0"/>
              </a:spcBef>
              <a:buNone/>
            </a:pPr>
            <a:r>
              <a:rPr lang="en-US" sz="2300" dirty="0"/>
              <a:t>Are you interested in learning about the National Library of Medicine (NLM) classification scheme? Ryan Rafferty will guide you through two weeks of learning and discussing the basics of NLM, which covers some history, understanding, and creating call numbers, an introduction to Medical Subject Headings (MeSH), and more!</a:t>
            </a:r>
          </a:p>
          <a:p>
            <a:endParaRPr lang="en-US" dirty="0"/>
          </a:p>
        </p:txBody>
      </p:sp>
    </p:spTree>
    <p:extLst>
      <p:ext uri="{BB962C8B-B14F-4D97-AF65-F5344CB8AC3E}">
        <p14:creationId xmlns:p14="http://schemas.microsoft.com/office/powerpoint/2010/main" val="3339871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7B2B7-2656-55D7-60B0-043FD0637650}"/>
              </a:ext>
            </a:extLst>
          </p:cNvPr>
          <p:cNvSpPr>
            <a:spLocks noGrp="1"/>
          </p:cNvSpPr>
          <p:nvPr>
            <p:ph type="title"/>
          </p:nvPr>
        </p:nvSpPr>
        <p:spPr/>
        <p:txBody>
          <a:bodyPr/>
          <a:lstStyle/>
          <a:p>
            <a:r>
              <a:rPr lang="en-US" dirty="0"/>
              <a:t>Cataloging Statistics</a:t>
            </a:r>
          </a:p>
        </p:txBody>
      </p:sp>
      <p:graphicFrame>
        <p:nvGraphicFramePr>
          <p:cNvPr id="4" name="Content Placeholder 3">
            <a:extLst>
              <a:ext uri="{FF2B5EF4-FFF2-40B4-BE49-F238E27FC236}">
                <a16:creationId xmlns:a16="http://schemas.microsoft.com/office/drawing/2014/main" id="{01B0DD74-2B0E-D48B-E98B-146908D7D492}"/>
              </a:ext>
            </a:extLst>
          </p:cNvPr>
          <p:cNvGraphicFramePr>
            <a:graphicFrameLocks noGrp="1"/>
          </p:cNvGraphicFramePr>
          <p:nvPr>
            <p:ph idx="1"/>
            <p:extLst>
              <p:ext uri="{D42A27DB-BD31-4B8C-83A1-F6EECF244321}">
                <p14:modId xmlns:p14="http://schemas.microsoft.com/office/powerpoint/2010/main" val="246547841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3614678"/>
      </p:ext>
    </p:extLst>
  </p:cSld>
  <p:clrMapOvr>
    <a:masterClrMapping/>
  </p:clrMapOvr>
</p:sld>
</file>

<file path=ppt/theme/theme1.xml><?xml version="1.0" encoding="utf-8"?>
<a:theme xmlns:a="http://schemas.openxmlformats.org/drawingml/2006/main" name="CMC PowerPoint Template">
  <a:themeElements>
    <a:clrScheme name="CMC Colors">
      <a:dk1>
        <a:sysClr val="windowText" lastClr="000000"/>
      </a:dk1>
      <a:lt1>
        <a:sysClr val="window" lastClr="FFFFFF"/>
      </a:lt1>
      <a:dk2>
        <a:srgbClr val="8998B2"/>
      </a:dk2>
      <a:lt2>
        <a:srgbClr val="E3C8C8"/>
      </a:lt2>
      <a:accent1>
        <a:srgbClr val="133064"/>
      </a:accent1>
      <a:accent2>
        <a:srgbClr val="0080B3"/>
      </a:accent2>
      <a:accent3>
        <a:srgbClr val="902124"/>
      </a:accent3>
      <a:accent4>
        <a:srgbClr val="8998B2"/>
      </a:accent4>
      <a:accent5>
        <a:srgbClr val="80C0D9"/>
      </a:accent5>
      <a:accent6>
        <a:srgbClr val="C89092"/>
      </a:accent6>
      <a:hlink>
        <a:srgbClr val="C4CBD8"/>
      </a:hlink>
      <a:folHlink>
        <a:srgbClr val="BFDFE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MC PowerPoint Template" id="{251EFE18-3530-4F9F-9EF4-48176FE2278C}" vid="{2D25F345-8924-4E8E-A2C9-7CA65661C6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7FD8AEDA893740B2E2B561320165F3" ma:contentTypeVersion="29" ma:contentTypeDescription="Create a new document." ma:contentTypeScope="" ma:versionID="1377d9e0cac2a27d77d955a455f8b3da">
  <xsd:schema xmlns:xsd="http://www.w3.org/2001/XMLSchema" xmlns:xs="http://www.w3.org/2001/XMLSchema" xmlns:p="http://schemas.microsoft.com/office/2006/metadata/properties" xmlns:ns2="04fb2b99-be89-4f45-b37c-be1ef0c04955" xmlns:ns3="49174984-12fa-4a24-9ef6-8a7dc6c2db71" targetNamespace="http://schemas.microsoft.com/office/2006/metadata/properties" ma:root="true" ma:fieldsID="c7b0a67c0da0533577f182d4128a6210" ns2:_="" ns3:_="">
    <xsd:import namespace="04fb2b99-be89-4f45-b37c-be1ef0c04955"/>
    <xsd:import namespace="49174984-12fa-4a24-9ef6-8a7dc6c2db71"/>
    <xsd:element name="properties">
      <xsd:complexType>
        <xsd:sequence>
          <xsd:element name="documentManagement">
            <xsd:complexType>
              <xsd:all>
                <xsd:element ref="ns2:Library_x0020_"/>
                <xsd:element ref="ns2:Name_x0020_"/>
                <xsd:element ref="ns2:Meeting_x0020_date"/>
                <xsd:element ref="ns2:How_x0020_do_x0020_you_x0020_plan_x0020_to_x0020_attend_x0020_the_x0020_meeting_x003f_"/>
                <xsd:element ref="ns3:SharedWithUsers" minOccurs="0"/>
                <xsd:element ref="ns3:SharedWithDetails"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Topic_x0020_for_x0020_Agenda" minOccurs="0"/>
                <xsd:element ref="ns2:Description_x0020_of_x0020_Agenda_x0020_Item" minOccurs="0"/>
                <xsd:element ref="ns2:Are_x0020_there_x0020_additional_x0020_resources_x002c__x0020_links_x0020_or_x0020_examples_x0020_that_x0020_library_x0020_staff_x0020_should_x0020_review_x0020_prior_x0020_to_x0020_the_x0020_meeting_x003f_" minOccurs="0"/>
                <xsd:element ref="ns2:If_x0020_you_x0020_are_x0020_submitting_x0020_an_x0020_agenda_x0020_item_x002c__x0020_would_x0020_you_x0020_be_x0020_comfortable_x0020_presenting_x0020_it_x0020_to_x0020_the_x0020_group_x003f_" minOccurs="0"/>
                <xsd:element ref="ns2:Approximately_x0020_how_x0020_long_x0020_do_x0020_you_x0020_think_x0020_we_x0020_will_x0020_need_x0020_to_x0020_discuss_x0020_this_x0020_agenda_x0020_item_x003f_" minOccurs="0"/>
                <xsd:element ref="ns2:CONTINUING_x0020_EDU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fb2b99-be89-4f45-b37c-be1ef0c04955" elementFormDefault="qualified">
    <xsd:import namespace="http://schemas.microsoft.com/office/2006/documentManagement/types"/>
    <xsd:import namespace="http://schemas.microsoft.com/office/infopath/2007/PartnerControls"/>
    <xsd:element name="Library_x0020_" ma:index="3" ma:displayName="Library " ma:internalName="Library_x0020_" ma:readOnly="false">
      <xsd:simpleType>
        <xsd:restriction base="dms:Text">
          <xsd:maxLength value="255"/>
        </xsd:restriction>
      </xsd:simpleType>
    </xsd:element>
    <xsd:element name="Name_x0020_" ma:index="4" ma:displayName="Name " ma:internalName="Name_x0020_" ma:readOnly="false">
      <xsd:simpleType>
        <xsd:restriction base="dms:Text"/>
      </xsd:simpleType>
    </xsd:element>
    <xsd:element name="Meeting_x0020_date" ma:index="5" ma:displayName="Meeting date" ma:internalName="Meeting_x0020_date" ma:readOnly="false">
      <xsd:simpleType>
        <xsd:restriction base="dms:Choice">
          <xsd:enumeration value="August 19"/>
          <xsd:enumeration value="November 18"/>
          <xsd:enumeration value="2/17"/>
          <xsd:enumeration value="5/19"/>
          <xsd:maxLength value="255"/>
        </xsd:restriction>
      </xsd:simpleType>
    </xsd:element>
    <xsd:element name="How_x0020_do_x0020_you_x0020_plan_x0020_to_x0020_attend_x0020_the_x0020_meeting_x003f_" ma:index="6" ma:displayName="How do you plan to attend the meeting?" ma:internalName="How_x0020_do_x0020_you_x0020_plan_x0020_to_x0020_attend_x0020_the_x0020_meeting_x003f_" ma:readOnly="false">
      <xsd:simpleType>
        <xsd:restriction base="dms:Choice">
          <xsd:enumeration value="Choice 1"/>
          <xsd:enumeration value="Virtual"/>
          <xsd:enumeration value="Choice 3"/>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hidden="true" ma:internalName="MediaLengthInSeconds" ma:readOnly="true">
      <xsd:simpleType>
        <xsd:restriction base="dms:Unknown"/>
      </xsd:simpleType>
    </xsd:element>
    <xsd:element name="MediaServiceLocation" ma:index="20" nillable="true" ma:displayName="Location" ma:hidden="true"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48242fc-8867-421b-8d4f-f4d5bb5187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Topic_x0020_for_x0020_Agenda" ma:index="30" nillable="true" ma:displayName="Topic for Agenda" ma:hidden="true" ma:internalName="Topic_x0020_for_x0020_Agenda" ma:readOnly="false">
      <xsd:simpleType>
        <xsd:restriction base="dms:Text"/>
      </xsd:simpleType>
    </xsd:element>
    <xsd:element name="Description_x0020_of_x0020_Agenda_x0020_Item" ma:index="31" nillable="true" ma:displayName="Description of Agenda Item" ma:hidden="true" ma:internalName="Description_x0020_of_x0020_Agenda_x0020_Item" ma:readOnly="false">
      <xsd:simpleType>
        <xsd:restriction base="dms:Note"/>
      </xsd:simpleType>
    </xsd:element>
    <xsd:element name="Are_x0020_there_x0020_additional_x0020_resources_x002c__x0020_links_x0020_or_x0020_examples_x0020_that_x0020_library_x0020_staff_x0020_should_x0020_review_x0020_prior_x0020_to_x0020_the_x0020_meeting_x003f_" ma:index="32" nillable="true" ma:displayName="Are there additional resources, links or examples that library staff should review prior to the meeting?" ma:hidden="true" ma:internalName="Are_x0020_there_x0020_additional_x0020_resources_x002c__x0020_links_x0020_or_x0020_examples_x0020_that_x0020_library_x0020_staff_x0020_should_x0020_review_x0020_prior_x0020_to_x0020_the_x0020_meeting_x003f_" ma:readOnly="false">
      <xsd:simpleType>
        <xsd:restriction base="dms:Note"/>
      </xsd:simpleType>
    </xsd:element>
    <xsd:element name="If_x0020_you_x0020_are_x0020_submitting_x0020_an_x0020_agenda_x0020_item_x002c__x0020_would_x0020_you_x0020_be_x0020_comfortable_x0020_presenting_x0020_it_x0020_to_x0020_the_x0020_group_x003f_" ma:index="33" nillable="true" ma:displayName="If you are submitting an agenda item, would you be comfortable presenting it to the group?" ma:hidden="true" ma:internalName="If_x0020_you_x0020_are_x0020_submitting_x0020_an_x0020_agenda_x0020_item_x002c__x0020_would_x0020_you_x0020_be_x0020_comfortable_x0020_presenting_x0020_it_x0020_to_x0020_the_x0020_group_x003f_" ma:readOnly="false">
      <xsd:simpleType>
        <xsd:restriction base="dms:Choice">
          <xsd:enumeration value="Yes"/>
          <xsd:enumeration value="No"/>
          <xsd:enumeration value="Choice 3"/>
        </xsd:restriction>
      </xsd:simpleType>
    </xsd:element>
    <xsd:element name="Approximately_x0020_how_x0020_long_x0020_do_x0020_you_x0020_think_x0020_we_x0020_will_x0020_need_x0020_to_x0020_discuss_x0020_this_x0020_agenda_x0020_item_x003f_" ma:index="34" nillable="true" ma:displayName="Approximately how long do you think we will need to discuss this agenda item?" ma:hidden="true" ma:internalName="Approximately_x0020_how_x0020_long_x0020_do_x0020_you_x0020_think_x0020_we_x0020_will_x0020_need_x0020_to_x0020_discuss_x0020_this_x0020_agenda_x0020_item_x003f_" ma:readOnly="false">
      <xsd:simpleType>
        <xsd:restriction base="dms:Text"/>
      </xsd:simpleType>
    </xsd:element>
    <xsd:element name="CONTINUING_x0020_EDUCATION" ma:index="35" nillable="true" ma:displayName="CONTINUING EDUCATION" ma:hidden="true" ma:internalName="CONTINUING_x0020_EDUCA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174984-12fa-4a24-9ef6-8a7dc6c2db71"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23" nillable="true" ma:displayName="Taxonomy Catch All Column" ma:hidden="true" ma:list="{9eaa66db-708c-4f1a-b3bc-bbce3a8f22fd}" ma:internalName="TaxCatchAll" ma:readOnly="false" ma:showField="CatchAllData" ma:web="49174984-12fa-4a24-9ef6-8a7dc6c2db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9174984-12fa-4a24-9ef6-8a7dc6c2db71" xsi:nil="true"/>
    <lcf76f155ced4ddcb4097134ff3c332f xmlns="04fb2b99-be89-4f45-b37c-be1ef0c04955">
      <Terms xmlns="http://schemas.microsoft.com/office/infopath/2007/PartnerControls"/>
    </lcf76f155ced4ddcb4097134ff3c332f>
    <Approximately_x0020_how_x0020_long_x0020_do_x0020_you_x0020_think_x0020_we_x0020_will_x0020_need_x0020_to_x0020_discuss_x0020_this_x0020_agenda_x0020_item_x003f_ xmlns="04fb2b99-be89-4f45-b37c-be1ef0c04955" xsi:nil="true"/>
    <Meeting_x0020_date xmlns="04fb2b99-be89-4f45-b37c-be1ef0c04955"/>
    <How_x0020_do_x0020_you_x0020_plan_x0020_to_x0020_attend_x0020_the_x0020_meeting_x003f_ xmlns="04fb2b99-be89-4f45-b37c-be1ef0c04955"/>
    <Are_x0020_there_x0020_additional_x0020_resources_x002c__x0020_links_x0020_or_x0020_examples_x0020_that_x0020_library_x0020_staff_x0020_should_x0020_review_x0020_prior_x0020_to_x0020_the_x0020_meeting_x003f_ xmlns="04fb2b99-be89-4f45-b37c-be1ef0c04955" xsi:nil="true"/>
    <Name_x0020_ xmlns="04fb2b99-be89-4f45-b37c-be1ef0c04955"/>
    <If_x0020_you_x0020_are_x0020_submitting_x0020_an_x0020_agenda_x0020_item_x002c__x0020_would_x0020_you_x0020_be_x0020_comfortable_x0020_presenting_x0020_it_x0020_to_x0020_the_x0020_group_x003f_ xmlns="04fb2b99-be89-4f45-b37c-be1ef0c04955" xsi:nil="true"/>
    <Description_x0020_of_x0020_Agenda_x0020_Item xmlns="04fb2b99-be89-4f45-b37c-be1ef0c04955" xsi:nil="true"/>
    <Library_x0020_ xmlns="04fb2b99-be89-4f45-b37c-be1ef0c04955"/>
    <Topic_x0020_for_x0020_Agenda xmlns="04fb2b99-be89-4f45-b37c-be1ef0c04955" xsi:nil="true"/>
    <CONTINUING_x0020_EDUCATION xmlns="04fb2b99-be89-4f45-b37c-be1ef0c04955" xsi:nil="true"/>
  </documentManagement>
</p:properties>
</file>

<file path=customXml/itemProps1.xml><?xml version="1.0" encoding="utf-8"?>
<ds:datastoreItem xmlns:ds="http://schemas.openxmlformats.org/officeDocument/2006/customXml" ds:itemID="{A6595EA5-7A11-4493-86DE-D690D34B735E}">
  <ds:schemaRefs>
    <ds:schemaRef ds:uri="http://schemas.microsoft.com/sharepoint/v3/contenttype/forms"/>
  </ds:schemaRefs>
</ds:datastoreItem>
</file>

<file path=customXml/itemProps2.xml><?xml version="1.0" encoding="utf-8"?>
<ds:datastoreItem xmlns:ds="http://schemas.openxmlformats.org/officeDocument/2006/customXml" ds:itemID="{E099D674-DC4C-4998-98E4-B3D489817866}"/>
</file>

<file path=customXml/itemProps3.xml><?xml version="1.0" encoding="utf-8"?>
<ds:datastoreItem xmlns:ds="http://schemas.openxmlformats.org/officeDocument/2006/customXml" ds:itemID="{0B44AE24-3D43-4A13-9275-F2EA4BD570FF}">
  <ds:schemaRefs>
    <ds:schemaRef ds:uri="http://schemas.microsoft.com/office/2006/documentManagement/types"/>
    <ds:schemaRef ds:uri="http://schemas.microsoft.com/office/infopath/2007/PartnerControls"/>
    <ds:schemaRef ds:uri="84d73e86-90d7-45a1-a792-35a39d6fa55d"/>
    <ds:schemaRef ds:uri="http://purl.org/dc/dcmitype/"/>
    <ds:schemaRef ds:uri="http://purl.org/dc/terms/"/>
    <ds:schemaRef ds:uri="http://schemas.microsoft.com/office/2006/metadata/properties"/>
    <ds:schemaRef ds:uri="http://purl.org/dc/elements/1.1/"/>
    <ds:schemaRef ds:uri="http://schemas.openxmlformats.org/package/2006/metadata/core-properties"/>
    <ds:schemaRef ds:uri="491c43ce-54a1-4fda-a61b-10adbb923a0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CMC PowerPoint Template</Template>
  <TotalTime>4624</TotalTime>
  <Words>3781</Words>
  <Application>Microsoft Office PowerPoint</Application>
  <PresentationFormat>Widescreen</PresentationFormat>
  <Paragraphs>181</Paragraphs>
  <Slides>25</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Calibri</vt:lpstr>
      <vt:lpstr>Calibri Light</vt:lpstr>
      <vt:lpstr>HelveticaNeue</vt:lpstr>
      <vt:lpstr>Symbol</vt:lpstr>
      <vt:lpstr>Times New Roman</vt:lpstr>
      <vt:lpstr>CMC PowerPoint Template</vt:lpstr>
      <vt:lpstr>The CMC is Here to Help!</vt:lpstr>
      <vt:lpstr>CMC Mission/Funding</vt:lpstr>
      <vt:lpstr>CMC’s Free Services</vt:lpstr>
      <vt:lpstr>Upcoming Online with the CMC Webinars</vt:lpstr>
      <vt:lpstr>More Online with the CMC Webinars</vt:lpstr>
      <vt:lpstr>More Online with the CMC Webinars</vt:lpstr>
      <vt:lpstr>CMC Cataloging Training</vt:lpstr>
      <vt:lpstr>More CMC Cataloging Training</vt:lpstr>
      <vt:lpstr>Cataloging Statistics</vt:lpstr>
      <vt:lpstr>World Language Cataloging</vt:lpstr>
      <vt:lpstr>Training</vt:lpstr>
      <vt:lpstr>Database Cleanup</vt:lpstr>
      <vt:lpstr>PrairieCat</vt:lpstr>
      <vt:lpstr>CARLI</vt:lpstr>
      <vt:lpstr>CCS</vt:lpstr>
      <vt:lpstr>Indian Prairie Community Unit School District #204 </vt:lpstr>
      <vt:lpstr>SHARE (Sharing Heartland’s Available Resources Equally </vt:lpstr>
      <vt:lpstr>Metadata Cataloging and Consultations</vt:lpstr>
      <vt:lpstr>Metadata Statistics</vt:lpstr>
      <vt:lpstr>Transcriptions</vt:lpstr>
      <vt:lpstr>CMC Resources</vt:lpstr>
      <vt:lpstr>Sending Items for Cataloging</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Jace Cook</dc:creator>
  <cp:lastModifiedBy>Rachel Fischer</cp:lastModifiedBy>
  <cp:revision>20</cp:revision>
  <dcterms:created xsi:type="dcterms:W3CDTF">2023-02-23T17:11:24Z</dcterms:created>
  <dcterms:modified xsi:type="dcterms:W3CDTF">2026-08-19T14:14:14Z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0x010100417FD8AEDA893740B2E2B561320165F3</vt:lpwstr>
  </property>
  <property fmtid="{D5CDD505-2E9C-101B-9397-08002B2CF9AE}" pid="3" name="MediaServiceImageTags">
    <vt:lpwstr/>
  </property>
</Properties>
</file>