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674" r:id="rId6"/>
  </p:sldMasterIdLst>
  <p:notesMasterIdLst>
    <p:notesMasterId r:id="rId28"/>
  </p:notesMasterIdLst>
  <p:sldIdLst>
    <p:sldId id="261" r:id="rId7"/>
    <p:sldId id="256" r:id="rId8"/>
    <p:sldId id="429" r:id="rId9"/>
    <p:sldId id="262" r:id="rId10"/>
    <p:sldId id="428" r:id="rId11"/>
    <p:sldId id="430" r:id="rId12"/>
    <p:sldId id="263" r:id="rId13"/>
    <p:sldId id="433" r:id="rId14"/>
    <p:sldId id="431" r:id="rId15"/>
    <p:sldId id="453" r:id="rId16"/>
    <p:sldId id="267" r:id="rId17"/>
    <p:sldId id="432" r:id="rId18"/>
    <p:sldId id="424" r:id="rId19"/>
    <p:sldId id="441" r:id="rId20"/>
    <p:sldId id="442" r:id="rId21"/>
    <p:sldId id="443" r:id="rId22"/>
    <p:sldId id="444" r:id="rId23"/>
    <p:sldId id="454" r:id="rId24"/>
    <p:sldId id="455" r:id="rId25"/>
    <p:sldId id="456" r:id="rId26"/>
    <p:sldId id="45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B15609-AEE2-5B97-8D2B-DFB1E89607E7}" name="Mieko Landers" initials="" userId="S::mlanders@ccslib.org::07da9021-f6ba-44e0-a1fa-c81110e01fa0" providerId="AD"/>
  <p188:author id="{80379261-EA25-750E-E84E-4FD72C5C00F7}" name="Kiara Lyons" initials="KL" userId="S::klyons@ccslib.org::2916a316-c70b-4c60-9199-fc4f6594ee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5283"/>
    <a:srgbClr val="F79421"/>
    <a:srgbClr val="89C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535" autoAdjust="0"/>
  </p:normalViewPr>
  <p:slideViewPr>
    <p:cSldViewPr snapToGrid="0">
      <p:cViewPr varScale="1">
        <p:scale>
          <a:sx n="60" d="100"/>
          <a:sy n="60" d="100"/>
        </p:scale>
        <p:origin x="884" y="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Fischer" userId="e8bf4950-0e61-4ddf-9d3a-db3b3a0d00c8" providerId="ADAL" clId="{CD21CBDE-0814-42C6-9E17-15B831C1902D}"/>
    <pc:docChg chg="modSld sldOrd">
      <pc:chgData name="Rachel Fischer" userId="e8bf4950-0e61-4ddf-9d3a-db3b3a0d00c8" providerId="ADAL" clId="{CD21CBDE-0814-42C6-9E17-15B831C1902D}" dt="2026-09-16T14:53:10.194" v="0"/>
      <pc:docMkLst>
        <pc:docMk/>
      </pc:docMkLst>
      <pc:sldChg chg="ord">
        <pc:chgData name="Rachel Fischer" userId="e8bf4950-0e61-4ddf-9d3a-db3b3a0d00c8" providerId="ADAL" clId="{CD21CBDE-0814-42C6-9E17-15B831C1902D}" dt="2026-09-16T14:53:10.194" v="0"/>
        <pc:sldMkLst>
          <pc:docMk/>
          <pc:sldMk cId="3401821742"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7320E-4403-4B3E-A14E-D6C85ABCCDC2}" type="datetimeFigureOut">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860AA3-0073-48C7-9C8A-7A4D8997B0FB}" type="slidenum">
              <a:t>‹#›</a:t>
            </a:fld>
            <a:endParaRPr lang="en-US"/>
          </a:p>
        </p:txBody>
      </p:sp>
    </p:spTree>
    <p:extLst>
      <p:ext uri="{BB962C8B-B14F-4D97-AF65-F5344CB8AC3E}">
        <p14:creationId xmlns:p14="http://schemas.microsoft.com/office/powerpoint/2010/main" val="3230882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youtu.be/wRWlDk09LdI"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Liaison </a:t>
            </a:r>
            <a:r>
              <a:rPr lang="en-US">
                <a:ea typeface="Calibri"/>
                <a:cs typeface="Calibri"/>
              </a:rPr>
              <a:t>update</a:t>
            </a:r>
            <a:endParaRPr lang="en-US"/>
          </a:p>
        </p:txBody>
      </p:sp>
      <p:sp>
        <p:nvSpPr>
          <p:cNvPr id="4" name="Slide Number Placeholder 3"/>
          <p:cNvSpPr>
            <a:spLocks noGrp="1"/>
          </p:cNvSpPr>
          <p:nvPr>
            <p:ph type="sldNum" sz="quarter" idx="5"/>
          </p:nvPr>
        </p:nvSpPr>
        <p:spPr/>
        <p:txBody>
          <a:bodyPr/>
          <a:lstStyle/>
          <a:p>
            <a:fld id="{20860AA3-0073-48C7-9C8A-7A4D8997B0FB}" type="slidenum">
              <a:rPr lang="en-US"/>
              <a:t>2</a:t>
            </a:fld>
            <a:endParaRPr lang="en-US"/>
          </a:p>
        </p:txBody>
      </p:sp>
    </p:spTree>
    <p:extLst>
      <p:ext uri="{BB962C8B-B14F-4D97-AF65-F5344CB8AC3E}">
        <p14:creationId xmlns:p14="http://schemas.microsoft.com/office/powerpoint/2010/main" val="3189597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FF"/>
                </a:highlight>
              </a:rPr>
              <a:t> Recently, libraries experienced an increase in 500 errors and indexing delays with </a:t>
            </a:r>
            <a:r>
              <a:rPr lang="en-US" dirty="0" err="1">
                <a:highlight>
                  <a:srgbClr val="FFFFFF"/>
                </a:highlight>
              </a:rPr>
              <a:t>BiblioCore</a:t>
            </a:r>
            <a:r>
              <a:rPr lang="en-US" dirty="0">
                <a:highlight>
                  <a:srgbClr val="FFFFFF"/>
                </a:highlight>
              </a:rPr>
              <a:t>. The problem affected all </a:t>
            </a:r>
            <a:r>
              <a:rPr lang="en-US" dirty="0" err="1">
                <a:highlight>
                  <a:srgbClr val="FFFFFF"/>
                </a:highlight>
              </a:rPr>
              <a:t>BiblioCore</a:t>
            </a:r>
            <a:r>
              <a:rPr lang="en-US" dirty="0">
                <a:highlight>
                  <a:srgbClr val="FFFFFF"/>
                </a:highlight>
              </a:rPr>
              <a:t> customers. </a:t>
            </a:r>
            <a:r>
              <a:rPr lang="en-US" dirty="0" err="1">
                <a:highlight>
                  <a:srgbClr val="FFFFFF"/>
                </a:highlight>
              </a:rPr>
              <a:t>BiblioCore</a:t>
            </a:r>
            <a:r>
              <a:rPr lang="en-US" dirty="0">
                <a:highlight>
                  <a:srgbClr val="FFFFFF"/>
                </a:highlight>
              </a:rPr>
              <a:t> performance issues have been resolved. </a:t>
            </a:r>
            <a:r>
              <a:rPr lang="en-US" dirty="0" err="1">
                <a:highlight>
                  <a:srgbClr val="FFFFFF"/>
                </a:highlight>
              </a:rPr>
              <a:t>BiblioCore</a:t>
            </a:r>
            <a:r>
              <a:rPr lang="en-US" dirty="0">
                <a:highlight>
                  <a:srgbClr val="FFFFFF"/>
                </a:highlight>
              </a:rPr>
              <a:t> should be syncing regularly now.</a:t>
            </a:r>
            <a:endParaRPr lang="en-US" dirty="0"/>
          </a:p>
        </p:txBody>
      </p:sp>
      <p:sp>
        <p:nvSpPr>
          <p:cNvPr id="4" name="Slide Number Placeholder 3"/>
          <p:cNvSpPr>
            <a:spLocks noGrp="1"/>
          </p:cNvSpPr>
          <p:nvPr>
            <p:ph type="sldNum" sz="quarter" idx="5"/>
          </p:nvPr>
        </p:nvSpPr>
        <p:spPr/>
        <p:txBody>
          <a:bodyPr/>
          <a:lstStyle/>
          <a:p>
            <a:fld id="{20860AA3-0073-48C7-9C8A-7A4D8997B0FB}" type="slidenum">
              <a:rPr lang="en-US"/>
              <a:t>4</a:t>
            </a:fld>
            <a:endParaRPr lang="en-US"/>
          </a:p>
        </p:txBody>
      </p:sp>
    </p:spTree>
    <p:extLst>
      <p:ext uri="{BB962C8B-B14F-4D97-AF65-F5344CB8AC3E}">
        <p14:creationId xmlns:p14="http://schemas.microsoft.com/office/powerpoint/2010/main" val="2829157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FF"/>
                </a:highlight>
              </a:rPr>
              <a:t>Hourly syncs manage record additions, updates to existing records, changes in item status, and hold counts. Nightly syncs handle bibliographic record deletions/updates/additions, admin setting changes, and other settings that are not caught during hourly syncs.</a:t>
            </a:r>
            <a:endParaRPr lang="en-US" dirty="0"/>
          </a:p>
        </p:txBody>
      </p:sp>
      <p:sp>
        <p:nvSpPr>
          <p:cNvPr id="4" name="Slide Number Placeholder 3"/>
          <p:cNvSpPr>
            <a:spLocks noGrp="1"/>
          </p:cNvSpPr>
          <p:nvPr>
            <p:ph type="sldNum" sz="quarter" idx="5"/>
          </p:nvPr>
        </p:nvSpPr>
        <p:spPr/>
        <p:txBody>
          <a:bodyPr/>
          <a:lstStyle/>
          <a:p>
            <a:fld id="{20860AA3-0073-48C7-9C8A-7A4D8997B0FB}" type="slidenum">
              <a:rPr lang="en-US"/>
              <a:t>5</a:t>
            </a:fld>
            <a:endParaRPr lang="en-US"/>
          </a:p>
        </p:txBody>
      </p:sp>
    </p:spTree>
    <p:extLst>
      <p:ext uri="{BB962C8B-B14F-4D97-AF65-F5344CB8AC3E}">
        <p14:creationId xmlns:p14="http://schemas.microsoft.com/office/powerpoint/2010/main" val="184669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FF"/>
                </a:highlight>
              </a:rPr>
              <a:t>Due to issues with how eContent is scoped (displayed in each library’s instance) in </a:t>
            </a:r>
            <a:r>
              <a:rPr lang="en-US" dirty="0" err="1">
                <a:highlight>
                  <a:srgbClr val="FFFFFF"/>
                </a:highlight>
              </a:rPr>
              <a:t>BiblioCore</a:t>
            </a:r>
            <a:r>
              <a:rPr lang="en-US" dirty="0">
                <a:highlight>
                  <a:srgbClr val="FFFFFF"/>
                </a:highlight>
              </a:rPr>
              <a:t>, Governing Board voted to temporarily suppress non-integrated eContent that can’t be scoped in the catalog. CCS staff will conduct additional research and make a recommendation for a permanent solution later in FY 2027.</a:t>
            </a:r>
            <a:endParaRPr lang="en-US" dirty="0"/>
          </a:p>
        </p:txBody>
      </p:sp>
      <p:sp>
        <p:nvSpPr>
          <p:cNvPr id="4" name="Slide Number Placeholder 3"/>
          <p:cNvSpPr>
            <a:spLocks noGrp="1"/>
          </p:cNvSpPr>
          <p:nvPr>
            <p:ph type="sldNum" sz="quarter" idx="5"/>
          </p:nvPr>
        </p:nvSpPr>
        <p:spPr/>
        <p:txBody>
          <a:bodyPr/>
          <a:lstStyle/>
          <a:p>
            <a:fld id="{20860AA3-0073-48C7-9C8A-7A4D8997B0FB}" type="slidenum">
              <a:rPr lang="en-US"/>
              <a:t>7</a:t>
            </a:fld>
            <a:endParaRPr lang="en-US"/>
          </a:p>
        </p:txBody>
      </p:sp>
    </p:spTree>
    <p:extLst>
      <p:ext uri="{BB962C8B-B14F-4D97-AF65-F5344CB8AC3E}">
        <p14:creationId xmlns:p14="http://schemas.microsoft.com/office/powerpoint/2010/main" val="1523472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Can a library do cleanup to scope? No</a:t>
            </a:r>
          </a:p>
          <a:p>
            <a:r>
              <a:rPr lang="en-US" dirty="0" err="1">
                <a:ea typeface="Calibri"/>
                <a:cs typeface="Calibri"/>
              </a:rPr>
              <a:t>PressReader</a:t>
            </a:r>
            <a:r>
              <a:rPr lang="en-US" dirty="0">
                <a:ea typeface="Calibri"/>
                <a:cs typeface="Calibri"/>
              </a:rPr>
              <a:t> – no unique URLs &amp; libraries have different holdings. </a:t>
            </a:r>
          </a:p>
          <a:p>
            <a:r>
              <a:rPr lang="en-US" dirty="0"/>
              <a:t>Additional details on eContent issues are available in the recording from the last </a:t>
            </a:r>
            <a:r>
              <a:rPr lang="en-US" u="sng" dirty="0">
                <a:highlight>
                  <a:srgbClr val="FFFFFF"/>
                </a:highlight>
                <a:hlinkClick r:id="rId3"/>
              </a:rPr>
              <a:t>CAMM meeting</a:t>
            </a:r>
            <a:r>
              <a:rPr lang="en-US" dirty="0"/>
              <a:t>. </a:t>
            </a:r>
            <a:endParaRPr lang="en-US" dirty="0">
              <a:highlight>
                <a:srgbClr val="C6C6C6"/>
              </a:highlight>
            </a:endParaRPr>
          </a:p>
        </p:txBody>
      </p:sp>
      <p:sp>
        <p:nvSpPr>
          <p:cNvPr id="4" name="Slide Number Placeholder 3"/>
          <p:cNvSpPr>
            <a:spLocks noGrp="1"/>
          </p:cNvSpPr>
          <p:nvPr>
            <p:ph type="sldNum" sz="quarter" idx="5"/>
          </p:nvPr>
        </p:nvSpPr>
        <p:spPr/>
        <p:txBody>
          <a:bodyPr/>
          <a:lstStyle/>
          <a:p>
            <a:fld id="{20860AA3-0073-48C7-9C8A-7A4D8997B0FB}" type="slidenum">
              <a:rPr lang="en-US"/>
              <a:t>8</a:t>
            </a:fld>
            <a:endParaRPr lang="en-US"/>
          </a:p>
        </p:txBody>
      </p:sp>
    </p:spTree>
    <p:extLst>
      <p:ext uri="{BB962C8B-B14F-4D97-AF65-F5344CB8AC3E}">
        <p14:creationId xmlns:p14="http://schemas.microsoft.com/office/powerpoint/2010/main" val="3045892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periodic outages to </a:t>
            </a:r>
            <a:r>
              <a:rPr lang="en-US" dirty="0" err="1"/>
              <a:t>PowerPAC</a:t>
            </a:r>
            <a:r>
              <a:rPr lang="en-US" dirty="0"/>
              <a:t> and Polaris services in August were caused by bot traffic. </a:t>
            </a:r>
            <a:r>
              <a:rPr lang="en-US" dirty="0" err="1"/>
              <a:t>CloudFlare</a:t>
            </a:r>
            <a:r>
              <a:rPr lang="en-US" dirty="0"/>
              <a:t> by the end of the year, which should mitigate these issues.</a:t>
            </a:r>
          </a:p>
        </p:txBody>
      </p:sp>
      <p:sp>
        <p:nvSpPr>
          <p:cNvPr id="4" name="Slide Number Placeholder 3"/>
          <p:cNvSpPr>
            <a:spLocks noGrp="1"/>
          </p:cNvSpPr>
          <p:nvPr>
            <p:ph type="sldNum" sz="quarter" idx="5"/>
          </p:nvPr>
        </p:nvSpPr>
        <p:spPr/>
        <p:txBody>
          <a:bodyPr/>
          <a:lstStyle/>
          <a:p>
            <a:fld id="{20860AA3-0073-48C7-9C8A-7A4D8997B0FB}" type="slidenum">
              <a:rPr lang="en-US"/>
              <a:t>10</a:t>
            </a:fld>
            <a:endParaRPr lang="en-US"/>
          </a:p>
        </p:txBody>
      </p:sp>
    </p:spTree>
    <p:extLst>
      <p:ext uri="{BB962C8B-B14F-4D97-AF65-F5344CB8AC3E}">
        <p14:creationId xmlns:p14="http://schemas.microsoft.com/office/powerpoint/2010/main" val="1754087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Multiple Clarivate customers have reported slowness when working with item records in the Staff Client. Polaris support has been able to replicate the problem. They are continuing to investigate the issue with the Cloud team by conducting stress tests on internal servers to determine the root cause of the problem. We don’t have a timeline for the resolution yet, but it has been escalated and is being actively worked on. </a:t>
            </a:r>
            <a:endParaRPr lang="en-US">
              <a:highlight>
                <a:srgbClr val="FFFFFF"/>
              </a:highlight>
            </a:endParaRPr>
          </a:p>
        </p:txBody>
      </p:sp>
      <p:sp>
        <p:nvSpPr>
          <p:cNvPr id="4" name="Slide Number Placeholder 3"/>
          <p:cNvSpPr>
            <a:spLocks noGrp="1"/>
          </p:cNvSpPr>
          <p:nvPr>
            <p:ph type="sldNum" sz="quarter" idx="5"/>
          </p:nvPr>
        </p:nvSpPr>
        <p:spPr/>
        <p:txBody>
          <a:bodyPr/>
          <a:lstStyle/>
          <a:p>
            <a:fld id="{20860AA3-0073-48C7-9C8A-7A4D8997B0FB}" type="slidenum">
              <a:rPr lang="en-US"/>
              <a:t>11</a:t>
            </a:fld>
            <a:endParaRPr lang="en-US"/>
          </a:p>
        </p:txBody>
      </p:sp>
    </p:spTree>
    <p:extLst>
      <p:ext uri="{BB962C8B-B14F-4D97-AF65-F5344CB8AC3E}">
        <p14:creationId xmlns:p14="http://schemas.microsoft.com/office/powerpoint/2010/main" val="2163504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CCS libraries will be offline October 17-19. </a:t>
            </a:r>
            <a:endParaRPr lang="en-US">
              <a:highlight>
                <a:srgbClr val="FFFFFF"/>
              </a:highlight>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6D86A383-CC8E-4495-A3EE-F44B13007F2A}" type="slidenum">
              <a:rPr lang="en-US"/>
              <a:t>13</a:t>
            </a:fld>
            <a:endParaRPr lang="en-US"/>
          </a:p>
        </p:txBody>
      </p:sp>
    </p:spTree>
    <p:extLst>
      <p:ext uri="{BB962C8B-B14F-4D97-AF65-F5344CB8AC3E}">
        <p14:creationId xmlns:p14="http://schemas.microsoft.com/office/powerpoint/2010/main" val="2151197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Cataloging restrictions during batch processing do not affect acquisitions tasks. Catalogers can continue to overlay on order records with final records during the restricted period. They just cannot update existing final records at that time. </a:t>
            </a:r>
            <a:endParaRPr lang="en-US"/>
          </a:p>
        </p:txBody>
      </p:sp>
      <p:sp>
        <p:nvSpPr>
          <p:cNvPr id="4" name="Slide Number Placeholder 3"/>
          <p:cNvSpPr>
            <a:spLocks noGrp="1"/>
          </p:cNvSpPr>
          <p:nvPr>
            <p:ph type="sldNum" sz="quarter" idx="5"/>
          </p:nvPr>
        </p:nvSpPr>
        <p:spPr/>
        <p:txBody>
          <a:bodyPr/>
          <a:lstStyle/>
          <a:p>
            <a:fld id="{20860AA3-0073-48C7-9C8A-7A4D8997B0FB}" type="slidenum">
              <a:rPr lang="en-US"/>
              <a:t>15</a:t>
            </a:fld>
            <a:endParaRPr lang="en-US"/>
          </a:p>
        </p:txBody>
      </p:sp>
    </p:spTree>
    <p:extLst>
      <p:ext uri="{BB962C8B-B14F-4D97-AF65-F5344CB8AC3E}">
        <p14:creationId xmlns:p14="http://schemas.microsoft.com/office/powerpoint/2010/main" val="3462930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90000"/>
              </a:lnSpc>
              <a:spcBef>
                <a:spcPts val="1000"/>
              </a:spcBef>
            </a:pPr>
            <a:r>
              <a:rPr lang="en-US">
                <a:highlight>
                  <a:srgbClr val="FFFFFF"/>
                </a:highlight>
              </a:rPr>
              <a:t>We’ve updated the setting on the import jobs queue to retain only 1 month of import reports. We are also retaining only 1 month of bulk change reports. This has made a noticeable difference in the speed background processing takes to load in Leap. If you are experiencing issues with the speed that it takes to import records in the Client, we recommend trying to import the records in Leap.</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0860AA3-0073-48C7-9C8A-7A4D8997B0FB}" type="slidenum">
              <a:rPr lang="en-US"/>
              <a:t>17</a:t>
            </a:fld>
            <a:endParaRPr lang="en-US"/>
          </a:p>
        </p:txBody>
      </p:sp>
    </p:spTree>
    <p:extLst>
      <p:ext uri="{BB962C8B-B14F-4D97-AF65-F5344CB8AC3E}">
        <p14:creationId xmlns:p14="http://schemas.microsoft.com/office/powerpoint/2010/main" val="1541143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970 tags are used to bulk add titles to POs. Unprocessed 970 tags can cause information to appear in the PO for the wrong library. For example, if an unprocessed 970 tag has a note in the subfield n, but the next library adding a 970 doesn’t have a note in the subfield n, then Polaris will add the note from the unprocessed 970 to the other library’s PO when it processes the 970. These notes appear in POLIs and item records. We’ve experienced an increase in reports of this occurring.  Please review the resources on the slide for procedures to identify the unprocessed 970s. Please try to identify the cause to try to prevent this from happening in the future. Options for correcting it include creating a PO from the records, deleting the 970 tag, and bulk adding a 970 to the record. There are 3 options for correcting the problem. </a:t>
            </a:r>
            <a:endParaRPr lang="en-US">
              <a:ea typeface="Calibri" panose="020F0502020204030204"/>
              <a:cs typeface="Calibri" panose="020F0502020204030204"/>
            </a:endParaRPr>
          </a:p>
          <a:p>
            <a:pPr marL="628650" lvl="1" indent="-171450">
              <a:lnSpc>
                <a:spcPct val="90000"/>
              </a:lnSpc>
              <a:spcBef>
                <a:spcPts val="500"/>
              </a:spcBef>
              <a:buFont typeface="Arial"/>
              <a:buChar char="•"/>
            </a:pPr>
            <a:r>
              <a:rPr lang="en-US">
                <a:highlight>
                  <a:srgbClr val="FFFFFF"/>
                </a:highlight>
              </a:rPr>
              <a:t>Create a PO by bulk adding the title to a PO. If a PO was created manually already, you can delete the PO after it was created. </a:t>
            </a:r>
          </a:p>
          <a:p>
            <a:pPr marL="628650" lvl="1" indent="-171450">
              <a:lnSpc>
                <a:spcPct val="90000"/>
              </a:lnSpc>
              <a:spcBef>
                <a:spcPts val="500"/>
              </a:spcBef>
              <a:buFont typeface="Arial"/>
              <a:buChar char="•"/>
            </a:pPr>
            <a:r>
              <a:rPr lang="en-US">
                <a:highlight>
                  <a:srgbClr val="FFFFFF"/>
                </a:highlight>
              </a:rPr>
              <a:t>Delete the 970 tag.</a:t>
            </a:r>
          </a:p>
          <a:p>
            <a:pPr marL="628650" lvl="1" indent="-171450">
              <a:lnSpc>
                <a:spcPct val="90000"/>
              </a:lnSpc>
              <a:spcBef>
                <a:spcPts val="500"/>
              </a:spcBef>
              <a:buFont typeface="Arial"/>
              <a:buChar char="•"/>
            </a:pPr>
            <a:r>
              <a:rPr lang="en-US">
                <a:highlight>
                  <a:srgbClr val="FFFFFF"/>
                </a:highlight>
              </a:rPr>
              <a:t>Bulk add, or manually add, the subfield 9 processed note to the unprocessed 970. </a:t>
            </a:r>
          </a:p>
          <a:p>
            <a:endParaRPr lang="en-US"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20860AA3-0073-48C7-9C8A-7A4D8997B0FB}" type="slidenum">
              <a:rPr lang="en-US"/>
              <a:t>19</a:t>
            </a:fld>
            <a:endParaRPr lang="en-US"/>
          </a:p>
        </p:txBody>
      </p:sp>
    </p:spTree>
    <p:extLst>
      <p:ext uri="{BB962C8B-B14F-4D97-AF65-F5344CB8AC3E}">
        <p14:creationId xmlns:p14="http://schemas.microsoft.com/office/powerpoint/2010/main" val="2579687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the two new libraries are added to the database, many duplicates will be created that cannot be automatically merged. When we test loaded their files, many of these duplicates were not able to merge with the existing records because there were already duplicate on order records in the database even when there is a final record that exists. Please pay close attention to the duplicate on order records between now and the offline period to help to decrease the number of duplicates in the database. </a:t>
            </a:r>
            <a:endParaRPr lang="en-US">
              <a:highlight>
                <a:srgbClr val="FFFFFF"/>
              </a:highlight>
            </a:endParaRPr>
          </a:p>
        </p:txBody>
      </p:sp>
      <p:sp>
        <p:nvSpPr>
          <p:cNvPr id="4" name="Slide Number Placeholder 3"/>
          <p:cNvSpPr>
            <a:spLocks noGrp="1"/>
          </p:cNvSpPr>
          <p:nvPr>
            <p:ph type="sldNum" sz="quarter" idx="5"/>
          </p:nvPr>
        </p:nvSpPr>
        <p:spPr/>
        <p:txBody>
          <a:bodyPr/>
          <a:lstStyle/>
          <a:p>
            <a:fld id="{20860AA3-0073-48C7-9C8A-7A4D8997B0FB}" type="slidenum">
              <a:rPr lang="en-US"/>
              <a:t>20</a:t>
            </a:fld>
            <a:endParaRPr lang="en-US"/>
          </a:p>
        </p:txBody>
      </p:sp>
    </p:spTree>
    <p:extLst>
      <p:ext uri="{BB962C8B-B14F-4D97-AF65-F5344CB8AC3E}">
        <p14:creationId xmlns:p14="http://schemas.microsoft.com/office/powerpoint/2010/main" val="3472368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1DF69F3-B4EC-4750-B453-B00EEC808ADD}"/>
              </a:ext>
            </a:extLst>
          </p:cNvPr>
          <p:cNvSpPr/>
          <p:nvPr/>
        </p:nvSpPr>
        <p:spPr>
          <a:xfrm>
            <a:off x="-5542" y="4043362"/>
            <a:ext cx="12197542" cy="2814638"/>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C040CC-E185-4DAF-AE48-3922CBD3CE8E}"/>
              </a:ext>
            </a:extLst>
          </p:cNvPr>
          <p:cNvSpPr>
            <a:spLocks noGrp="1"/>
          </p:cNvSpPr>
          <p:nvPr>
            <p:ph type="ctrTitle"/>
          </p:nvPr>
        </p:nvSpPr>
        <p:spPr>
          <a:xfrm>
            <a:off x="0" y="0"/>
            <a:ext cx="12192000" cy="2387600"/>
          </a:xfrm>
        </p:spPr>
        <p:txBody>
          <a:bodyPr anchor="b"/>
          <a:lstStyle>
            <a:lvl1pPr algn="l">
              <a:defRPr sz="6000" b="1">
                <a:solidFill>
                  <a:srgbClr val="025283"/>
                </a:solidFill>
              </a:defRPr>
            </a:lvl1pPr>
          </a:lstStyle>
          <a:p>
            <a:r>
              <a:rPr lang="en-US"/>
              <a:t>Click to edit Master title style</a:t>
            </a:r>
          </a:p>
        </p:txBody>
      </p:sp>
      <p:sp>
        <p:nvSpPr>
          <p:cNvPr id="3" name="Subtitle 2">
            <a:extLst>
              <a:ext uri="{FF2B5EF4-FFF2-40B4-BE49-F238E27FC236}">
                <a16:creationId xmlns:a16="http://schemas.microsoft.com/office/drawing/2014/main" id="{F9EFE54F-ED64-4991-B2BA-9279B316CC14}"/>
              </a:ext>
            </a:extLst>
          </p:cNvPr>
          <p:cNvSpPr>
            <a:spLocks noGrp="1"/>
          </p:cNvSpPr>
          <p:nvPr>
            <p:ph type="subTitle" idx="1" hasCustomPrompt="1"/>
          </p:nvPr>
        </p:nvSpPr>
        <p:spPr>
          <a:xfrm>
            <a:off x="11084" y="2387600"/>
            <a:ext cx="12180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Your Name</a:t>
            </a:r>
          </a:p>
          <a:p>
            <a:r>
              <a:rPr lang="en-US"/>
              <a:t>Date</a:t>
            </a:r>
          </a:p>
        </p:txBody>
      </p:sp>
      <p:pic>
        <p:nvPicPr>
          <p:cNvPr id="13" name="Picture 12" descr="A picture containing text, clipart&#10;&#10;Description automatically generated">
            <a:extLst>
              <a:ext uri="{FF2B5EF4-FFF2-40B4-BE49-F238E27FC236}">
                <a16:creationId xmlns:a16="http://schemas.microsoft.com/office/drawing/2014/main" id="{F36F85F0-5F99-4859-BBEF-E40BD5E9F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1085573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E4EA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110FC6-81FC-462C-920E-0716E376B68A}"/>
              </a:ext>
            </a:extLst>
          </p:cNvPr>
          <p:cNvSpPr/>
          <p:nvPr/>
        </p:nvSpPr>
        <p:spPr>
          <a:xfrm>
            <a:off x="609600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E66ED-2092-470E-9C5A-CC3D75901C06}"/>
              </a:ext>
            </a:extLst>
          </p:cNvPr>
          <p:cNvSpPr>
            <a:spLocks noGrp="1"/>
          </p:cNvSpPr>
          <p:nvPr>
            <p:ph type="title" hasCustomPrompt="1"/>
          </p:nvPr>
        </p:nvSpPr>
        <p:spPr>
          <a:xfrm>
            <a:off x="6687880" y="875488"/>
            <a:ext cx="4687186" cy="4621545"/>
          </a:xfrm>
        </p:spPr>
        <p:txBody>
          <a:bodyPr/>
          <a:lstStyle>
            <a:lvl1pPr>
              <a:defRPr b="1">
                <a:solidFill>
                  <a:schemeClr val="bg1"/>
                </a:solidFill>
              </a:defRPr>
            </a:lvl1pPr>
          </a:lstStyle>
          <a:p>
            <a:r>
              <a:rPr lang="en-US"/>
              <a:t>Name of Section</a:t>
            </a:r>
          </a:p>
        </p:txBody>
      </p:sp>
      <p:pic>
        <p:nvPicPr>
          <p:cNvPr id="5" name="Picture 4" descr="A picture containing text, clipart&#10;&#10;Description automatically generated">
            <a:extLst>
              <a:ext uri="{FF2B5EF4-FFF2-40B4-BE49-F238E27FC236}">
                <a16:creationId xmlns:a16="http://schemas.microsoft.com/office/drawing/2014/main" id="{2EE5E032-E681-4AAB-B7B7-27B1F44D8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3033453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1825625"/>
            <a:ext cx="12192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 clipart&#10;&#10;Description automatically generated">
            <a:extLst>
              <a:ext uri="{FF2B5EF4-FFF2-40B4-BE49-F238E27FC236}">
                <a16:creationId xmlns:a16="http://schemas.microsoft.com/office/drawing/2014/main" id="{5EFBED56-3E37-43F9-B140-DA2F82693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4175885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mparison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1825625"/>
            <a:ext cx="596486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2473D0E-345F-476D-9A0F-197491ED398E}"/>
              </a:ext>
            </a:extLst>
          </p:cNvPr>
          <p:cNvSpPr>
            <a:spLocks noGrp="1"/>
          </p:cNvSpPr>
          <p:nvPr>
            <p:ph idx="10"/>
          </p:nvPr>
        </p:nvSpPr>
        <p:spPr>
          <a:xfrm>
            <a:off x="6227137" y="1825625"/>
            <a:ext cx="596486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cture containing text, clipart&#10;&#10;Description automatically generated">
            <a:extLst>
              <a:ext uri="{FF2B5EF4-FFF2-40B4-BE49-F238E27FC236}">
                <a16:creationId xmlns:a16="http://schemas.microsoft.com/office/drawing/2014/main" id="{47B5B4F1-C627-4F07-A51D-599B99E24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583320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mparison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2509284"/>
            <a:ext cx="5964865" cy="36676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2473D0E-345F-476D-9A0F-197491ED398E}"/>
              </a:ext>
            </a:extLst>
          </p:cNvPr>
          <p:cNvSpPr>
            <a:spLocks noGrp="1"/>
          </p:cNvSpPr>
          <p:nvPr>
            <p:ph idx="10"/>
          </p:nvPr>
        </p:nvSpPr>
        <p:spPr>
          <a:xfrm>
            <a:off x="6227137" y="2509283"/>
            <a:ext cx="5964866" cy="3667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E3835D78-B9E0-4D53-A31F-A12C3A5F3D6A}"/>
              </a:ext>
            </a:extLst>
          </p:cNvPr>
          <p:cNvSpPr>
            <a:spLocks noGrp="1"/>
          </p:cNvSpPr>
          <p:nvPr>
            <p:ph idx="11"/>
          </p:nvPr>
        </p:nvSpPr>
        <p:spPr>
          <a:xfrm>
            <a:off x="0" y="1842977"/>
            <a:ext cx="5964865" cy="496186"/>
          </a:xfrm>
        </p:spPr>
        <p:txBody>
          <a:bodyPr/>
          <a:lstStyle>
            <a:lvl1pPr marL="0" indent="0">
              <a:buNone/>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BC33B8FC-8197-415E-9694-740AC66228CA}"/>
              </a:ext>
            </a:extLst>
          </p:cNvPr>
          <p:cNvSpPr>
            <a:spLocks noGrp="1"/>
          </p:cNvSpPr>
          <p:nvPr>
            <p:ph idx="12"/>
          </p:nvPr>
        </p:nvSpPr>
        <p:spPr>
          <a:xfrm>
            <a:off x="6227135" y="1843640"/>
            <a:ext cx="5964865" cy="496186"/>
          </a:xfrm>
        </p:spPr>
        <p:txBody>
          <a:bodyPr/>
          <a:lstStyle>
            <a:lvl1pPr marL="0" indent="0">
              <a:buNone/>
              <a:defRPr/>
            </a:lvl1pPr>
          </a:lstStyle>
          <a:p>
            <a:pPr lvl="0"/>
            <a:r>
              <a:rPr lang="en-US"/>
              <a:t>Click to edit Master text styles</a:t>
            </a:r>
          </a:p>
        </p:txBody>
      </p:sp>
      <p:pic>
        <p:nvPicPr>
          <p:cNvPr id="12" name="Picture 11" descr="A picture containing text, clipart&#10;&#10;Description automatically generated">
            <a:extLst>
              <a:ext uri="{FF2B5EF4-FFF2-40B4-BE49-F238E27FC236}">
                <a16:creationId xmlns:a16="http://schemas.microsoft.com/office/drawing/2014/main" id="{495EBF62-AB06-4E98-8DCD-0F99E90FC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268633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clipart&#10;&#10;Description automatically generated">
            <a:extLst>
              <a:ext uri="{FF2B5EF4-FFF2-40B4-BE49-F238E27FC236}">
                <a16:creationId xmlns:a16="http://schemas.microsoft.com/office/drawing/2014/main" id="{2893F052-DED8-4351-87D3-F9CC3DF00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563975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1DF69F3-B4EC-4750-B453-B00EEC808ADD}"/>
              </a:ext>
            </a:extLst>
          </p:cNvPr>
          <p:cNvSpPr/>
          <p:nvPr/>
        </p:nvSpPr>
        <p:spPr>
          <a:xfrm>
            <a:off x="11084" y="4043362"/>
            <a:ext cx="12197542" cy="2814638"/>
          </a:xfrm>
          <a:prstGeom prst="rect">
            <a:avLst/>
          </a:prstGeom>
          <a:gradFill flip="none" rotWithShape="1">
            <a:gsLst>
              <a:gs pos="0">
                <a:schemeClr val="bg1"/>
              </a:gs>
              <a:gs pos="52000">
                <a:srgbClr val="89C43A"/>
              </a:gs>
              <a:gs pos="100000">
                <a:srgbClr val="4A6B1F"/>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C040CC-E185-4DAF-AE48-3922CBD3CE8E}"/>
              </a:ext>
            </a:extLst>
          </p:cNvPr>
          <p:cNvSpPr>
            <a:spLocks noGrp="1"/>
          </p:cNvSpPr>
          <p:nvPr>
            <p:ph type="ctrTitle"/>
          </p:nvPr>
        </p:nvSpPr>
        <p:spPr>
          <a:xfrm>
            <a:off x="0" y="0"/>
            <a:ext cx="12192000" cy="2387600"/>
          </a:xfrm>
        </p:spPr>
        <p:txBody>
          <a:bodyPr anchor="b"/>
          <a:lstStyle>
            <a:lvl1pPr algn="l">
              <a:defRPr sz="6000" b="1">
                <a:solidFill>
                  <a:srgbClr val="89C43A"/>
                </a:solidFill>
              </a:defRPr>
            </a:lvl1pPr>
          </a:lstStyle>
          <a:p>
            <a:r>
              <a:rPr lang="en-US"/>
              <a:t>Click to edit Master title style</a:t>
            </a:r>
          </a:p>
        </p:txBody>
      </p:sp>
      <p:sp>
        <p:nvSpPr>
          <p:cNvPr id="3" name="Subtitle 2">
            <a:extLst>
              <a:ext uri="{FF2B5EF4-FFF2-40B4-BE49-F238E27FC236}">
                <a16:creationId xmlns:a16="http://schemas.microsoft.com/office/drawing/2014/main" id="{F9EFE54F-ED64-4991-B2BA-9279B316CC14}"/>
              </a:ext>
            </a:extLst>
          </p:cNvPr>
          <p:cNvSpPr>
            <a:spLocks noGrp="1"/>
          </p:cNvSpPr>
          <p:nvPr>
            <p:ph type="subTitle" idx="1" hasCustomPrompt="1"/>
          </p:nvPr>
        </p:nvSpPr>
        <p:spPr>
          <a:xfrm>
            <a:off x="11084" y="2387600"/>
            <a:ext cx="12180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Your Name</a:t>
            </a:r>
          </a:p>
          <a:p>
            <a:r>
              <a:rPr lang="en-US"/>
              <a:t>Date</a:t>
            </a:r>
          </a:p>
        </p:txBody>
      </p:sp>
      <p:pic>
        <p:nvPicPr>
          <p:cNvPr id="13" name="Picture 12" descr="A picture containing text, clipart&#10;&#10;Description automatically generated">
            <a:extLst>
              <a:ext uri="{FF2B5EF4-FFF2-40B4-BE49-F238E27FC236}">
                <a16:creationId xmlns:a16="http://schemas.microsoft.com/office/drawing/2014/main" id="{F36F85F0-5F99-4859-BBEF-E40BD5E9F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793394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E4EA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110FC6-81FC-462C-920E-0716E376B68A}"/>
              </a:ext>
            </a:extLst>
          </p:cNvPr>
          <p:cNvSpPr/>
          <p:nvPr/>
        </p:nvSpPr>
        <p:spPr>
          <a:xfrm>
            <a:off x="6096000" y="0"/>
            <a:ext cx="6096000" cy="6858000"/>
          </a:xfrm>
          <a:prstGeom prst="rect">
            <a:avLst/>
          </a:prstGeom>
          <a:solidFill>
            <a:srgbClr val="89C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E66ED-2092-470E-9C5A-CC3D75901C06}"/>
              </a:ext>
            </a:extLst>
          </p:cNvPr>
          <p:cNvSpPr>
            <a:spLocks noGrp="1"/>
          </p:cNvSpPr>
          <p:nvPr>
            <p:ph type="title" hasCustomPrompt="1"/>
          </p:nvPr>
        </p:nvSpPr>
        <p:spPr>
          <a:xfrm>
            <a:off x="6687880" y="875488"/>
            <a:ext cx="4687186" cy="4621545"/>
          </a:xfrm>
        </p:spPr>
        <p:txBody>
          <a:bodyPr/>
          <a:lstStyle>
            <a:lvl1pPr>
              <a:defRPr b="1">
                <a:solidFill>
                  <a:schemeClr val="bg1"/>
                </a:solidFill>
              </a:defRPr>
            </a:lvl1pPr>
          </a:lstStyle>
          <a:p>
            <a:r>
              <a:rPr lang="en-US"/>
              <a:t>Name of Section</a:t>
            </a:r>
          </a:p>
        </p:txBody>
      </p:sp>
      <p:pic>
        <p:nvPicPr>
          <p:cNvPr id="5" name="Picture 4" descr="A picture containing text, clipart&#10;&#10;Description automatically generated">
            <a:extLst>
              <a:ext uri="{FF2B5EF4-FFF2-40B4-BE49-F238E27FC236}">
                <a16:creationId xmlns:a16="http://schemas.microsoft.com/office/drawing/2014/main" id="{2EE5E032-E681-4AAB-B7B7-27B1F44D8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3673873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89C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a:solidFill>
            <a:srgbClr val="89C43A"/>
          </a:solidFill>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1825625"/>
            <a:ext cx="12192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 clipart&#10;&#10;Description automatically generated">
            <a:extLst>
              <a:ext uri="{FF2B5EF4-FFF2-40B4-BE49-F238E27FC236}">
                <a16:creationId xmlns:a16="http://schemas.microsoft.com/office/drawing/2014/main" id="{5EFBED56-3E37-43F9-B140-DA2F82693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120559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omparison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a:solidFill>
            <a:srgbClr val="89C4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1825625"/>
            <a:ext cx="596486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89C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2473D0E-345F-476D-9A0F-197491ED398E}"/>
              </a:ext>
            </a:extLst>
          </p:cNvPr>
          <p:cNvSpPr>
            <a:spLocks noGrp="1"/>
          </p:cNvSpPr>
          <p:nvPr>
            <p:ph idx="10"/>
          </p:nvPr>
        </p:nvSpPr>
        <p:spPr>
          <a:xfrm>
            <a:off x="6227137" y="1825625"/>
            <a:ext cx="596486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cture containing text, clipart&#10;&#10;Description automatically generated">
            <a:extLst>
              <a:ext uri="{FF2B5EF4-FFF2-40B4-BE49-F238E27FC236}">
                <a16:creationId xmlns:a16="http://schemas.microsoft.com/office/drawing/2014/main" id="{47B5B4F1-C627-4F07-A51D-599B99E24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4001040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mparison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a:solidFill>
            <a:srgbClr val="89C4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2509284"/>
            <a:ext cx="5964865" cy="36676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89C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2473D0E-345F-476D-9A0F-197491ED398E}"/>
              </a:ext>
            </a:extLst>
          </p:cNvPr>
          <p:cNvSpPr>
            <a:spLocks noGrp="1"/>
          </p:cNvSpPr>
          <p:nvPr>
            <p:ph idx="10"/>
          </p:nvPr>
        </p:nvSpPr>
        <p:spPr>
          <a:xfrm>
            <a:off x="6227137" y="2509283"/>
            <a:ext cx="5964866" cy="3667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E3835D78-B9E0-4D53-A31F-A12C3A5F3D6A}"/>
              </a:ext>
            </a:extLst>
          </p:cNvPr>
          <p:cNvSpPr>
            <a:spLocks noGrp="1"/>
          </p:cNvSpPr>
          <p:nvPr>
            <p:ph idx="11"/>
          </p:nvPr>
        </p:nvSpPr>
        <p:spPr>
          <a:xfrm>
            <a:off x="0" y="1842977"/>
            <a:ext cx="5964865" cy="496186"/>
          </a:xfrm>
        </p:spPr>
        <p:txBody>
          <a:bodyPr/>
          <a:lstStyle>
            <a:lvl1pPr marL="0" indent="0">
              <a:buNone/>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BC33B8FC-8197-415E-9694-740AC66228CA}"/>
              </a:ext>
            </a:extLst>
          </p:cNvPr>
          <p:cNvSpPr>
            <a:spLocks noGrp="1"/>
          </p:cNvSpPr>
          <p:nvPr>
            <p:ph idx="12"/>
          </p:nvPr>
        </p:nvSpPr>
        <p:spPr>
          <a:xfrm>
            <a:off x="6227135" y="1843640"/>
            <a:ext cx="5964865" cy="496186"/>
          </a:xfrm>
        </p:spPr>
        <p:txBody>
          <a:bodyPr/>
          <a:lstStyle>
            <a:lvl1pPr marL="0" indent="0">
              <a:buNone/>
              <a:defRPr/>
            </a:lvl1pPr>
          </a:lstStyle>
          <a:p>
            <a:pPr lvl="0"/>
            <a:r>
              <a:rPr lang="en-US"/>
              <a:t>Click to edit Master text styles</a:t>
            </a:r>
          </a:p>
        </p:txBody>
      </p:sp>
      <p:pic>
        <p:nvPicPr>
          <p:cNvPr id="12" name="Picture 11" descr="A picture containing text, clipart&#10;&#10;Description automatically generated">
            <a:extLst>
              <a:ext uri="{FF2B5EF4-FFF2-40B4-BE49-F238E27FC236}">
                <a16:creationId xmlns:a16="http://schemas.microsoft.com/office/drawing/2014/main" id="{495EBF62-AB06-4E98-8DCD-0F99E90FC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4066497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89C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clipart&#10;&#10;Description automatically generated">
            <a:extLst>
              <a:ext uri="{FF2B5EF4-FFF2-40B4-BE49-F238E27FC236}">
                <a16:creationId xmlns:a16="http://schemas.microsoft.com/office/drawing/2014/main" id="{2893F052-DED8-4351-87D3-F9CC3DF00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895111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1DF69F3-B4EC-4750-B453-B00EEC808ADD}"/>
              </a:ext>
            </a:extLst>
          </p:cNvPr>
          <p:cNvSpPr/>
          <p:nvPr/>
        </p:nvSpPr>
        <p:spPr>
          <a:xfrm>
            <a:off x="11084" y="4043362"/>
            <a:ext cx="12197542" cy="2814638"/>
          </a:xfrm>
          <a:prstGeom prst="rect">
            <a:avLst/>
          </a:prstGeom>
          <a:gradFill flip="none" rotWithShape="1">
            <a:gsLst>
              <a:gs pos="0">
                <a:schemeClr val="bg1"/>
              </a:gs>
              <a:gs pos="52000">
                <a:srgbClr val="ECA54E"/>
              </a:gs>
              <a:gs pos="100000">
                <a:srgbClr val="DE8318"/>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C040CC-E185-4DAF-AE48-3922CBD3CE8E}"/>
              </a:ext>
            </a:extLst>
          </p:cNvPr>
          <p:cNvSpPr>
            <a:spLocks noGrp="1"/>
          </p:cNvSpPr>
          <p:nvPr>
            <p:ph type="ctrTitle"/>
          </p:nvPr>
        </p:nvSpPr>
        <p:spPr>
          <a:xfrm>
            <a:off x="0" y="0"/>
            <a:ext cx="12192000" cy="2387600"/>
          </a:xfrm>
        </p:spPr>
        <p:txBody>
          <a:bodyPr anchor="b"/>
          <a:lstStyle>
            <a:lvl1pPr algn="l">
              <a:defRPr sz="6000" b="1">
                <a:solidFill>
                  <a:srgbClr val="DE8318"/>
                </a:solidFill>
              </a:defRPr>
            </a:lvl1pPr>
          </a:lstStyle>
          <a:p>
            <a:r>
              <a:rPr lang="en-US"/>
              <a:t>Click to edit Master title style</a:t>
            </a:r>
          </a:p>
        </p:txBody>
      </p:sp>
      <p:sp>
        <p:nvSpPr>
          <p:cNvPr id="3" name="Subtitle 2">
            <a:extLst>
              <a:ext uri="{FF2B5EF4-FFF2-40B4-BE49-F238E27FC236}">
                <a16:creationId xmlns:a16="http://schemas.microsoft.com/office/drawing/2014/main" id="{F9EFE54F-ED64-4991-B2BA-9279B316CC14}"/>
              </a:ext>
            </a:extLst>
          </p:cNvPr>
          <p:cNvSpPr>
            <a:spLocks noGrp="1"/>
          </p:cNvSpPr>
          <p:nvPr>
            <p:ph type="subTitle" idx="1" hasCustomPrompt="1"/>
          </p:nvPr>
        </p:nvSpPr>
        <p:spPr>
          <a:xfrm>
            <a:off x="11084" y="2387600"/>
            <a:ext cx="12180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Your Name</a:t>
            </a:r>
          </a:p>
          <a:p>
            <a:r>
              <a:rPr lang="en-US"/>
              <a:t>Date</a:t>
            </a:r>
          </a:p>
        </p:txBody>
      </p:sp>
      <p:pic>
        <p:nvPicPr>
          <p:cNvPr id="13" name="Picture 12" descr="A picture containing text, clipart&#10;&#10;Description automatically generated">
            <a:extLst>
              <a:ext uri="{FF2B5EF4-FFF2-40B4-BE49-F238E27FC236}">
                <a16:creationId xmlns:a16="http://schemas.microsoft.com/office/drawing/2014/main" id="{F36F85F0-5F99-4859-BBEF-E40BD5E9F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1144755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Slide">
    <p:bg>
      <p:bgPr>
        <a:solidFill>
          <a:srgbClr val="E4EAF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110FC6-81FC-462C-920E-0716E376B68A}"/>
              </a:ext>
            </a:extLst>
          </p:cNvPr>
          <p:cNvSpPr/>
          <p:nvPr/>
        </p:nvSpPr>
        <p:spPr>
          <a:xfrm>
            <a:off x="6096000" y="0"/>
            <a:ext cx="6096000" cy="6858000"/>
          </a:xfrm>
          <a:prstGeom prst="rect">
            <a:avLst/>
          </a:prstGeom>
          <a:solidFill>
            <a:srgbClr val="DE8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E66ED-2092-470E-9C5A-CC3D75901C06}"/>
              </a:ext>
            </a:extLst>
          </p:cNvPr>
          <p:cNvSpPr>
            <a:spLocks noGrp="1"/>
          </p:cNvSpPr>
          <p:nvPr>
            <p:ph type="title" hasCustomPrompt="1"/>
          </p:nvPr>
        </p:nvSpPr>
        <p:spPr>
          <a:xfrm>
            <a:off x="6687880" y="875488"/>
            <a:ext cx="4687186" cy="4621545"/>
          </a:xfrm>
        </p:spPr>
        <p:txBody>
          <a:bodyPr/>
          <a:lstStyle>
            <a:lvl1pPr>
              <a:defRPr b="1">
                <a:solidFill>
                  <a:schemeClr val="bg1"/>
                </a:solidFill>
              </a:defRPr>
            </a:lvl1pPr>
          </a:lstStyle>
          <a:p>
            <a:r>
              <a:rPr lang="en-US"/>
              <a:t>Name of Section</a:t>
            </a:r>
          </a:p>
        </p:txBody>
      </p:sp>
      <p:pic>
        <p:nvPicPr>
          <p:cNvPr id="5" name="Picture 4" descr="A picture containing text, clipart&#10;&#10;Description automatically generated">
            <a:extLst>
              <a:ext uri="{FF2B5EF4-FFF2-40B4-BE49-F238E27FC236}">
                <a16:creationId xmlns:a16="http://schemas.microsoft.com/office/drawing/2014/main" id="{2EE5E032-E681-4AAB-B7B7-27B1F44D8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1566668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DE8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a:solidFill>
            <a:srgbClr val="DE8318"/>
          </a:solidFill>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1825625"/>
            <a:ext cx="12192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 clipart&#10;&#10;Description automatically generated">
            <a:extLst>
              <a:ext uri="{FF2B5EF4-FFF2-40B4-BE49-F238E27FC236}">
                <a16:creationId xmlns:a16="http://schemas.microsoft.com/office/drawing/2014/main" id="{5EFBED56-3E37-43F9-B140-DA2F82693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2273572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mparison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a:solidFill>
            <a:srgbClr val="DE831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1825625"/>
            <a:ext cx="596486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DE8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2473D0E-345F-476D-9A0F-197491ED398E}"/>
              </a:ext>
            </a:extLst>
          </p:cNvPr>
          <p:cNvSpPr>
            <a:spLocks noGrp="1"/>
          </p:cNvSpPr>
          <p:nvPr>
            <p:ph idx="10"/>
          </p:nvPr>
        </p:nvSpPr>
        <p:spPr>
          <a:xfrm>
            <a:off x="6227137" y="1825625"/>
            <a:ext cx="596486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cture containing text, clipart&#10;&#10;Description automatically generated">
            <a:extLst>
              <a:ext uri="{FF2B5EF4-FFF2-40B4-BE49-F238E27FC236}">
                <a16:creationId xmlns:a16="http://schemas.microsoft.com/office/drawing/2014/main" id="{47B5B4F1-C627-4F07-A51D-599B99E24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543442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mparison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F5601F-B2A7-410E-8FB1-0E5750126F31}"/>
              </a:ext>
            </a:extLst>
          </p:cNvPr>
          <p:cNvSpPr/>
          <p:nvPr/>
        </p:nvSpPr>
        <p:spPr>
          <a:xfrm>
            <a:off x="0" y="-1"/>
            <a:ext cx="12192000" cy="1690687"/>
          </a:xfrm>
          <a:prstGeom prst="rect">
            <a:avLst/>
          </a:prstGeom>
          <a:solidFill>
            <a:srgbClr val="DE831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2938B-B634-44FB-AFF9-3343BBADD998}"/>
              </a:ext>
            </a:extLst>
          </p:cNvPr>
          <p:cNvSpPr>
            <a:spLocks noGrp="1"/>
          </p:cNvSpPr>
          <p:nvPr>
            <p:ph type="title"/>
          </p:nvPr>
        </p:nvSpPr>
        <p:spPr>
          <a:xfrm>
            <a:off x="0" y="1"/>
            <a:ext cx="12192000" cy="1690688"/>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945FC3-FB90-4990-87B2-DCC4140DB00E}"/>
              </a:ext>
            </a:extLst>
          </p:cNvPr>
          <p:cNvSpPr>
            <a:spLocks noGrp="1"/>
          </p:cNvSpPr>
          <p:nvPr>
            <p:ph idx="1"/>
          </p:nvPr>
        </p:nvSpPr>
        <p:spPr>
          <a:xfrm>
            <a:off x="0" y="2509284"/>
            <a:ext cx="5964865" cy="36676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DE8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2473D0E-345F-476D-9A0F-197491ED398E}"/>
              </a:ext>
            </a:extLst>
          </p:cNvPr>
          <p:cNvSpPr>
            <a:spLocks noGrp="1"/>
          </p:cNvSpPr>
          <p:nvPr>
            <p:ph idx="10"/>
          </p:nvPr>
        </p:nvSpPr>
        <p:spPr>
          <a:xfrm>
            <a:off x="6227137" y="2509283"/>
            <a:ext cx="5964866" cy="36676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E3835D78-B9E0-4D53-A31F-A12C3A5F3D6A}"/>
              </a:ext>
            </a:extLst>
          </p:cNvPr>
          <p:cNvSpPr>
            <a:spLocks noGrp="1"/>
          </p:cNvSpPr>
          <p:nvPr>
            <p:ph idx="11"/>
          </p:nvPr>
        </p:nvSpPr>
        <p:spPr>
          <a:xfrm>
            <a:off x="0" y="1842977"/>
            <a:ext cx="5964865" cy="496186"/>
          </a:xfrm>
        </p:spPr>
        <p:txBody>
          <a:bodyPr/>
          <a:lstStyle>
            <a:lvl1pPr marL="0" indent="0">
              <a:buNone/>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BC33B8FC-8197-415E-9694-740AC66228CA}"/>
              </a:ext>
            </a:extLst>
          </p:cNvPr>
          <p:cNvSpPr>
            <a:spLocks noGrp="1"/>
          </p:cNvSpPr>
          <p:nvPr>
            <p:ph idx="12"/>
          </p:nvPr>
        </p:nvSpPr>
        <p:spPr>
          <a:xfrm>
            <a:off x="6227135" y="1843640"/>
            <a:ext cx="5964865" cy="496186"/>
          </a:xfrm>
        </p:spPr>
        <p:txBody>
          <a:bodyPr/>
          <a:lstStyle>
            <a:lvl1pPr marL="0" indent="0">
              <a:buNone/>
              <a:defRPr/>
            </a:lvl1pPr>
          </a:lstStyle>
          <a:p>
            <a:pPr lvl="0"/>
            <a:r>
              <a:rPr lang="en-US"/>
              <a:t>Click to edit Master text styles</a:t>
            </a:r>
          </a:p>
        </p:txBody>
      </p:sp>
      <p:pic>
        <p:nvPicPr>
          <p:cNvPr id="12" name="Picture 11" descr="A picture containing text, clipart&#10;&#10;Description automatically generated">
            <a:extLst>
              <a:ext uri="{FF2B5EF4-FFF2-40B4-BE49-F238E27FC236}">
                <a16:creationId xmlns:a16="http://schemas.microsoft.com/office/drawing/2014/main" id="{495EBF62-AB06-4E98-8DCD-0F99E90FC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2950762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DA7F5F-B192-4CBD-8560-25F43B9BA894}"/>
              </a:ext>
            </a:extLst>
          </p:cNvPr>
          <p:cNvSpPr/>
          <p:nvPr/>
        </p:nvSpPr>
        <p:spPr>
          <a:xfrm>
            <a:off x="0" y="6485860"/>
            <a:ext cx="12192000" cy="372140"/>
          </a:xfrm>
          <a:prstGeom prst="rect">
            <a:avLst/>
          </a:prstGeom>
          <a:solidFill>
            <a:srgbClr val="DE8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clipart&#10;&#10;Description automatically generated">
            <a:extLst>
              <a:ext uri="{FF2B5EF4-FFF2-40B4-BE49-F238E27FC236}">
                <a16:creationId xmlns:a16="http://schemas.microsoft.com/office/drawing/2014/main" id="{2893F052-DED8-4351-87D3-F9CC3DF00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1301867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C064F5-51FD-4F58-BC42-66C831D06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3EF49B-851D-4F4D-9733-A3C8640C2B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picture containing text, clipart&#10;&#10;Description automatically generated">
            <a:extLst>
              <a:ext uri="{FF2B5EF4-FFF2-40B4-BE49-F238E27FC236}">
                <a16:creationId xmlns:a16="http://schemas.microsoft.com/office/drawing/2014/main" id="{4A7C3F8E-5DFC-4A19-A695-0F8055FB22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352940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C064F5-51FD-4F58-BC42-66C831D06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3EF49B-851D-4F4D-9733-A3C8640C2B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picture containing text, clipart&#10;&#10;Description automatically generated">
            <a:extLst>
              <a:ext uri="{FF2B5EF4-FFF2-40B4-BE49-F238E27FC236}">
                <a16:creationId xmlns:a16="http://schemas.microsoft.com/office/drawing/2014/main" id="{4A7C3F8E-5DFC-4A19-A695-0F8055FB22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369028345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C064F5-51FD-4F58-BC42-66C831D06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3EF49B-851D-4F4D-9733-A3C8640C2B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picture containing text, clipart&#10;&#10;Description automatically generated">
            <a:extLst>
              <a:ext uri="{FF2B5EF4-FFF2-40B4-BE49-F238E27FC236}">
                <a16:creationId xmlns:a16="http://schemas.microsoft.com/office/drawing/2014/main" id="{4A7C3F8E-5DFC-4A19-A695-0F8055FB22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36327" y="6513524"/>
            <a:ext cx="552892" cy="316812"/>
          </a:xfrm>
          <a:prstGeom prst="rect">
            <a:avLst/>
          </a:prstGeom>
        </p:spPr>
      </p:pic>
    </p:spTree>
    <p:extLst>
      <p:ext uri="{BB962C8B-B14F-4D97-AF65-F5344CB8AC3E}">
        <p14:creationId xmlns:p14="http://schemas.microsoft.com/office/powerpoint/2010/main" val="87382805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ccslib.org/training/importing-marc-records-leap-marc-import"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ccslib.org/training/how-correct-unprocessed-970s-leap"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reports.ccslib.or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ccslib.org/training/merging-duplicate-bibliographic-records-leap"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www.ccslib.org/Catalogers/index.php?title=Merging_Duplicate_Records" TargetMode="External"/><Relationship Id="rId4" Type="http://schemas.openxmlformats.org/officeDocument/2006/relationships/hyperlink" Target="https://www.ccslib.org/training/merging-bibliographic-records-polari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5C6BFF-1433-4DDF-EC48-5B6B5676E701}"/>
              </a:ext>
            </a:extLst>
          </p:cNvPr>
          <p:cNvSpPr>
            <a:spLocks noGrp="1"/>
          </p:cNvSpPr>
          <p:nvPr>
            <p:ph type="title"/>
          </p:nvPr>
        </p:nvSpPr>
        <p:spPr/>
        <p:txBody>
          <a:bodyPr>
            <a:normAutofit fontScale="90000"/>
          </a:bodyPr>
          <a:lstStyle/>
          <a:p>
            <a:r>
              <a:rPr lang="en-US"/>
              <a:t>For virtual attendance: Please change your Zoom </a:t>
            </a:r>
            <a:r>
              <a:rPr lang="en-US" dirty="0"/>
              <a:t>name to display your name and library. </a:t>
            </a:r>
          </a:p>
        </p:txBody>
      </p:sp>
      <p:sp>
        <p:nvSpPr>
          <p:cNvPr id="4" name="Content Placeholder 3">
            <a:extLst>
              <a:ext uri="{FF2B5EF4-FFF2-40B4-BE49-F238E27FC236}">
                <a16:creationId xmlns:a16="http://schemas.microsoft.com/office/drawing/2014/main" id="{2AD3D608-C4BE-3015-EFBB-A28C98615062}"/>
              </a:ext>
            </a:extLst>
          </p:cNvPr>
          <p:cNvSpPr>
            <a:spLocks noGrp="1"/>
          </p:cNvSpPr>
          <p:nvPr>
            <p:ph idx="1"/>
          </p:nvPr>
        </p:nvSpPr>
        <p:spPr/>
        <p:txBody>
          <a:bodyPr/>
          <a:lstStyle/>
          <a:p>
            <a:r>
              <a:rPr lang="en-US" dirty="0"/>
              <a:t>Open the list of participants.</a:t>
            </a:r>
          </a:p>
          <a:p>
            <a:r>
              <a:rPr lang="en-US" dirty="0"/>
              <a:t>Find your name.</a:t>
            </a:r>
          </a:p>
          <a:p>
            <a:r>
              <a:rPr lang="en-US" dirty="0"/>
              <a:t>Click on the three dots. </a:t>
            </a:r>
          </a:p>
          <a:p>
            <a:pPr marL="0" indent="0">
              <a:buNone/>
            </a:pPr>
            <a:endParaRPr lang="en-US" dirty="0"/>
          </a:p>
          <a:p>
            <a:pPr marL="0" indent="0">
              <a:buNone/>
            </a:pPr>
            <a:endParaRPr lang="en-US" dirty="0"/>
          </a:p>
          <a:p>
            <a:r>
              <a:rPr lang="en-US" dirty="0"/>
              <a:t>Click on rename. </a:t>
            </a:r>
          </a:p>
          <a:p>
            <a:pPr marL="0" indent="0">
              <a:buNone/>
            </a:pPr>
            <a:endParaRPr lang="en-US" dirty="0"/>
          </a:p>
        </p:txBody>
      </p:sp>
      <p:pic>
        <p:nvPicPr>
          <p:cNvPr id="6" name="Picture 5" descr="A close up of a message&#10;&#10;Description automatically generated">
            <a:extLst>
              <a:ext uri="{FF2B5EF4-FFF2-40B4-BE49-F238E27FC236}">
                <a16:creationId xmlns:a16="http://schemas.microsoft.com/office/drawing/2014/main" id="{FCB50905-A609-39F0-3CA9-A9B2F046E5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2982" y="3429000"/>
            <a:ext cx="3626036" cy="863644"/>
          </a:xfrm>
          <a:prstGeom prst="rect">
            <a:avLst/>
          </a:prstGeom>
        </p:spPr>
      </p:pic>
      <p:pic>
        <p:nvPicPr>
          <p:cNvPr id="10" name="Picture 9" descr="A blue and red text box&#10;&#10;Description automatically generated">
            <a:extLst>
              <a:ext uri="{FF2B5EF4-FFF2-40B4-BE49-F238E27FC236}">
                <a16:creationId xmlns:a16="http://schemas.microsoft.com/office/drawing/2014/main" id="{B11E967E-9A42-4D04-9715-DF293F715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3971" y="5162075"/>
            <a:ext cx="5004057" cy="844593"/>
          </a:xfrm>
          <a:prstGeom prst="rect">
            <a:avLst/>
          </a:prstGeom>
        </p:spPr>
      </p:pic>
    </p:spTree>
    <p:extLst>
      <p:ext uri="{BB962C8B-B14F-4D97-AF65-F5344CB8AC3E}">
        <p14:creationId xmlns:p14="http://schemas.microsoft.com/office/powerpoint/2010/main" val="3401821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BEC6E-2B39-4BD1-878E-9EAC5977B335}"/>
              </a:ext>
            </a:extLst>
          </p:cNvPr>
          <p:cNvSpPr>
            <a:spLocks noGrp="1"/>
          </p:cNvSpPr>
          <p:nvPr>
            <p:ph type="ctrTitle"/>
          </p:nvPr>
        </p:nvSpPr>
        <p:spPr>
          <a:xfrm>
            <a:off x="386861" y="0"/>
            <a:ext cx="11805139" cy="2387600"/>
          </a:xfrm>
        </p:spPr>
        <p:txBody>
          <a:bodyPr>
            <a:normAutofit/>
          </a:bodyPr>
          <a:lstStyle/>
          <a:p>
            <a:r>
              <a:rPr lang="en-US" sz="4800" dirty="0">
                <a:ea typeface="Verdana"/>
              </a:rPr>
              <a:t>Acquisitions Technical Group</a:t>
            </a:r>
          </a:p>
        </p:txBody>
      </p:sp>
      <p:sp>
        <p:nvSpPr>
          <p:cNvPr id="3" name="Subtitle 2">
            <a:extLst>
              <a:ext uri="{FF2B5EF4-FFF2-40B4-BE49-F238E27FC236}">
                <a16:creationId xmlns:a16="http://schemas.microsoft.com/office/drawing/2014/main" id="{211AA3F2-EB2A-4812-9B95-7F38E4DC419F}"/>
              </a:ext>
            </a:extLst>
          </p:cNvPr>
          <p:cNvSpPr>
            <a:spLocks noGrp="1"/>
          </p:cNvSpPr>
          <p:nvPr>
            <p:ph type="subTitle" idx="1"/>
          </p:nvPr>
        </p:nvSpPr>
        <p:spPr>
          <a:xfrm>
            <a:off x="386222" y="2387600"/>
            <a:ext cx="11805778" cy="1655762"/>
          </a:xfrm>
        </p:spPr>
        <p:txBody>
          <a:bodyPr vert="horz" lIns="91440" tIns="45720" rIns="91440" bIns="45720" rtlCol="0" anchor="t">
            <a:normAutofit/>
          </a:bodyPr>
          <a:lstStyle/>
          <a:p>
            <a:r>
              <a:rPr lang="en-US" dirty="0">
                <a:ea typeface="Open Sans"/>
                <a:cs typeface="Open Sans"/>
              </a:rPr>
              <a:t>September 18, 2026</a:t>
            </a:r>
            <a:endParaRPr lang="en-US" dirty="0"/>
          </a:p>
        </p:txBody>
      </p:sp>
    </p:spTree>
    <p:extLst>
      <p:ext uri="{BB962C8B-B14F-4D97-AF65-F5344CB8AC3E}">
        <p14:creationId xmlns:p14="http://schemas.microsoft.com/office/powerpoint/2010/main" val="2303056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1D8E-0CA4-5C1B-8B39-B4FC26B03AA4}"/>
              </a:ext>
            </a:extLst>
          </p:cNvPr>
          <p:cNvSpPr>
            <a:spLocks noGrp="1"/>
          </p:cNvSpPr>
          <p:nvPr>
            <p:ph type="title"/>
          </p:nvPr>
        </p:nvSpPr>
        <p:spPr/>
        <p:txBody>
          <a:bodyPr/>
          <a:lstStyle/>
          <a:p>
            <a:r>
              <a:rPr lang="en-US" err="1">
                <a:ea typeface="Verdana"/>
              </a:rPr>
              <a:t>BiblioCore</a:t>
            </a:r>
            <a:endParaRPr lang="en-US" err="1"/>
          </a:p>
        </p:txBody>
      </p:sp>
    </p:spTree>
    <p:extLst>
      <p:ext uri="{BB962C8B-B14F-4D97-AF65-F5344CB8AC3E}">
        <p14:creationId xmlns:p14="http://schemas.microsoft.com/office/powerpoint/2010/main" val="1393541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A8EB-27B4-1CD9-2C1C-D090FC2FE0D2}"/>
              </a:ext>
            </a:extLst>
          </p:cNvPr>
          <p:cNvSpPr>
            <a:spLocks noGrp="1"/>
          </p:cNvSpPr>
          <p:nvPr>
            <p:ph type="title"/>
          </p:nvPr>
        </p:nvSpPr>
        <p:spPr/>
        <p:txBody>
          <a:bodyPr/>
          <a:lstStyle/>
          <a:p>
            <a:r>
              <a:rPr lang="en-US" err="1">
                <a:ea typeface="Verdana"/>
              </a:rPr>
              <a:t>BiblioCore</a:t>
            </a:r>
            <a:r>
              <a:rPr lang="en-US">
                <a:ea typeface="Verdana"/>
              </a:rPr>
              <a:t> Launch</a:t>
            </a:r>
            <a:endParaRPr lang="en-US"/>
          </a:p>
        </p:txBody>
      </p:sp>
      <p:sp>
        <p:nvSpPr>
          <p:cNvPr id="3" name="Content Placeholder 2">
            <a:extLst>
              <a:ext uri="{FF2B5EF4-FFF2-40B4-BE49-F238E27FC236}">
                <a16:creationId xmlns:a16="http://schemas.microsoft.com/office/drawing/2014/main" id="{38455371-1919-4154-7513-FF5D054AF671}"/>
              </a:ext>
            </a:extLst>
          </p:cNvPr>
          <p:cNvSpPr>
            <a:spLocks noGrp="1"/>
          </p:cNvSpPr>
          <p:nvPr>
            <p:ph idx="1"/>
          </p:nvPr>
        </p:nvSpPr>
        <p:spPr/>
        <p:txBody>
          <a:bodyPr vert="horz" lIns="91440" tIns="45720" rIns="91440" bIns="45720" rtlCol="0" anchor="t">
            <a:normAutofit/>
          </a:bodyPr>
          <a:lstStyle/>
          <a:p>
            <a:pPr>
              <a:lnSpc>
                <a:spcPct val="100000"/>
              </a:lnSpc>
              <a:spcBef>
                <a:spcPts val="100"/>
              </a:spcBef>
              <a:spcAft>
                <a:spcPts val="100"/>
              </a:spcAft>
            </a:pPr>
            <a:r>
              <a:rPr lang="en-US" dirty="0">
                <a:ea typeface="Open Sans"/>
                <a:cs typeface="Open Sans"/>
              </a:rPr>
              <a:t>Performance issues should now be resolved:</a:t>
            </a:r>
            <a:endParaRPr lang="en-US" dirty="0"/>
          </a:p>
          <a:p>
            <a:pPr lvl="1">
              <a:lnSpc>
                <a:spcPct val="100000"/>
              </a:lnSpc>
              <a:spcBef>
                <a:spcPts val="100"/>
              </a:spcBef>
              <a:spcAft>
                <a:spcPts val="100"/>
              </a:spcAft>
              <a:buFont typeface="Courier New" panose="020B0604020202020204" pitchFamily="34" charset="0"/>
              <a:buChar char="o"/>
            </a:pPr>
            <a:r>
              <a:rPr lang="en-US" dirty="0">
                <a:latin typeface="Open Sans"/>
                <a:ea typeface="Open Sans"/>
                <a:cs typeface="Open Sans"/>
              </a:rPr>
              <a:t>Increase in 500 errors and We're Very Sorry errors</a:t>
            </a:r>
          </a:p>
          <a:p>
            <a:pPr lvl="1">
              <a:lnSpc>
                <a:spcPct val="100000"/>
              </a:lnSpc>
              <a:spcBef>
                <a:spcPts val="100"/>
              </a:spcBef>
              <a:spcAft>
                <a:spcPts val="100"/>
              </a:spcAft>
              <a:buFont typeface="Courier New" panose="020B0604020202020204" pitchFamily="34" charset="0"/>
              <a:buChar char="o"/>
            </a:pPr>
            <a:r>
              <a:rPr lang="en-US" dirty="0">
                <a:latin typeface="Open Sans"/>
                <a:ea typeface="Open Sans"/>
                <a:cs typeface="Open Sans"/>
              </a:rPr>
              <a:t>Indexing Delays</a:t>
            </a:r>
          </a:p>
          <a:p>
            <a:pPr>
              <a:lnSpc>
                <a:spcPct val="100000"/>
              </a:lnSpc>
              <a:spcBef>
                <a:spcPts val="100"/>
              </a:spcBef>
              <a:spcAft>
                <a:spcPts val="100"/>
              </a:spcAft>
            </a:pPr>
            <a:r>
              <a:rPr lang="en-US" dirty="0">
                <a:latin typeface="Open Sans"/>
                <a:ea typeface="Open Sans"/>
                <a:cs typeface="Open Sans"/>
              </a:rPr>
              <a:t>Issues affected all </a:t>
            </a:r>
            <a:r>
              <a:rPr lang="en-US" dirty="0" err="1">
                <a:latin typeface="Open Sans"/>
                <a:ea typeface="Open Sans"/>
                <a:cs typeface="Open Sans"/>
              </a:rPr>
              <a:t>BiblioCore</a:t>
            </a:r>
            <a:r>
              <a:rPr lang="en-US" dirty="0">
                <a:latin typeface="Open Sans"/>
                <a:ea typeface="Open Sans"/>
                <a:cs typeface="Open Sans"/>
              </a:rPr>
              <a:t> customers</a:t>
            </a:r>
            <a:endParaRPr lang="en-US" dirty="0">
              <a:ea typeface="Open Sans"/>
              <a:cs typeface="Open Sans"/>
            </a:endParaRPr>
          </a:p>
          <a:p>
            <a:pPr>
              <a:lnSpc>
                <a:spcPct val="100000"/>
              </a:lnSpc>
              <a:spcBef>
                <a:spcPts val="100"/>
              </a:spcBef>
              <a:spcAft>
                <a:spcPts val="100"/>
              </a:spcAft>
            </a:pPr>
            <a:r>
              <a:rPr lang="en-US" dirty="0">
                <a:latin typeface="Open Sans"/>
                <a:ea typeface="Open Sans"/>
                <a:cs typeface="Open Sans"/>
              </a:rPr>
              <a:t>Root cause has not been shared yet</a:t>
            </a:r>
          </a:p>
        </p:txBody>
      </p:sp>
    </p:spTree>
    <p:extLst>
      <p:ext uri="{BB962C8B-B14F-4D97-AF65-F5344CB8AC3E}">
        <p14:creationId xmlns:p14="http://schemas.microsoft.com/office/powerpoint/2010/main" val="3210485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DECA-B1CF-EDA6-1CF8-AA2C34EFB060}"/>
              </a:ext>
            </a:extLst>
          </p:cNvPr>
          <p:cNvSpPr>
            <a:spLocks noGrp="1"/>
          </p:cNvSpPr>
          <p:nvPr>
            <p:ph type="title"/>
          </p:nvPr>
        </p:nvSpPr>
        <p:spPr/>
        <p:txBody>
          <a:bodyPr/>
          <a:lstStyle/>
          <a:p>
            <a:r>
              <a:rPr lang="en-US" err="1">
                <a:ea typeface="Verdana"/>
              </a:rPr>
              <a:t>BiblioCore</a:t>
            </a:r>
            <a:r>
              <a:rPr lang="en-US">
                <a:ea typeface="Verdana"/>
              </a:rPr>
              <a:t> Launch</a:t>
            </a:r>
            <a:endParaRPr lang="en-US"/>
          </a:p>
        </p:txBody>
      </p:sp>
      <p:sp>
        <p:nvSpPr>
          <p:cNvPr id="3" name="Content Placeholder 2">
            <a:extLst>
              <a:ext uri="{FF2B5EF4-FFF2-40B4-BE49-F238E27FC236}">
                <a16:creationId xmlns:a16="http://schemas.microsoft.com/office/drawing/2014/main" id="{F952710B-051E-4A92-68B8-7A9362443D3E}"/>
              </a:ext>
            </a:extLst>
          </p:cNvPr>
          <p:cNvSpPr>
            <a:spLocks noGrp="1"/>
          </p:cNvSpPr>
          <p:nvPr>
            <p:ph idx="1"/>
          </p:nvPr>
        </p:nvSpPr>
        <p:spPr/>
        <p:txBody>
          <a:bodyPr vert="horz" lIns="91440" tIns="45720" rIns="91440" bIns="45720" rtlCol="0" anchor="t">
            <a:normAutofit/>
          </a:bodyPr>
          <a:lstStyle/>
          <a:p>
            <a:pPr>
              <a:lnSpc>
                <a:spcPct val="100000"/>
              </a:lnSpc>
              <a:spcAft>
                <a:spcPts val="200"/>
              </a:spcAft>
            </a:pPr>
            <a:r>
              <a:rPr lang="en-US" dirty="0" err="1"/>
              <a:t>BiblioCore</a:t>
            </a:r>
            <a:r>
              <a:rPr lang="en-US" dirty="0"/>
              <a:t> should sync regularly moving forward:</a:t>
            </a:r>
            <a:endParaRPr lang="en-US" dirty="0">
              <a:ea typeface="Open Sans"/>
              <a:cs typeface="Open Sans"/>
            </a:endParaRPr>
          </a:p>
          <a:p>
            <a:pPr lvl="1">
              <a:lnSpc>
                <a:spcPct val="100000"/>
              </a:lnSpc>
              <a:spcAft>
                <a:spcPts val="200"/>
              </a:spcAft>
              <a:buFont typeface="Courier New,monospace" panose="020B0604020202020204" pitchFamily="34" charset="0"/>
              <a:buChar char="o"/>
            </a:pPr>
            <a:r>
              <a:rPr lang="en-US" b="1" dirty="0"/>
              <a:t>Hourly: </a:t>
            </a:r>
            <a:r>
              <a:rPr lang="en-US" dirty="0"/>
              <a:t>Hourly syncs manage record additions, updates to existing records, changes in item status, and hold counts</a:t>
            </a:r>
            <a:endParaRPr lang="en-US" dirty="0">
              <a:ea typeface="Open Sans"/>
              <a:cs typeface="Open Sans"/>
            </a:endParaRPr>
          </a:p>
          <a:p>
            <a:pPr lvl="1">
              <a:lnSpc>
                <a:spcPct val="100000"/>
              </a:lnSpc>
              <a:spcAft>
                <a:spcPts val="200"/>
              </a:spcAft>
              <a:buFont typeface="Courier New,monospace" panose="020B0604020202020204" pitchFamily="34" charset="0"/>
              <a:buChar char="o"/>
            </a:pPr>
            <a:r>
              <a:rPr lang="en-US" b="1" dirty="0"/>
              <a:t>Nightly: </a:t>
            </a:r>
            <a:r>
              <a:rPr lang="en-US" dirty="0"/>
              <a:t>AKA nightly "corrections" process. Handles bibliographic record deletions/updates/additions, admin setting changes, and other settings that are not caught during hourly syncs </a:t>
            </a:r>
            <a:endParaRPr lang="en-US" dirty="0">
              <a:ea typeface="Open Sans"/>
              <a:cs typeface="Open Sans"/>
            </a:endParaRPr>
          </a:p>
        </p:txBody>
      </p:sp>
    </p:spTree>
    <p:extLst>
      <p:ext uri="{BB962C8B-B14F-4D97-AF65-F5344CB8AC3E}">
        <p14:creationId xmlns:p14="http://schemas.microsoft.com/office/powerpoint/2010/main" val="2611052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35387-1DE3-953E-DDD0-A8F85316E6D5}"/>
              </a:ext>
            </a:extLst>
          </p:cNvPr>
          <p:cNvSpPr>
            <a:spLocks noGrp="1"/>
          </p:cNvSpPr>
          <p:nvPr>
            <p:ph type="title"/>
          </p:nvPr>
        </p:nvSpPr>
        <p:spPr/>
        <p:txBody>
          <a:bodyPr/>
          <a:lstStyle/>
          <a:p>
            <a:r>
              <a:rPr lang="en-US">
                <a:ea typeface="Verdana"/>
              </a:rPr>
              <a:t>Upcoming Changes for EContent Record Display</a:t>
            </a:r>
          </a:p>
        </p:txBody>
      </p:sp>
    </p:spTree>
    <p:extLst>
      <p:ext uri="{BB962C8B-B14F-4D97-AF65-F5344CB8AC3E}">
        <p14:creationId xmlns:p14="http://schemas.microsoft.com/office/powerpoint/2010/main" val="2989318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7451-EF0E-5043-90C9-8E805439E992}"/>
              </a:ext>
            </a:extLst>
          </p:cNvPr>
          <p:cNvSpPr>
            <a:spLocks noGrp="1"/>
          </p:cNvSpPr>
          <p:nvPr>
            <p:ph type="title"/>
          </p:nvPr>
        </p:nvSpPr>
        <p:spPr/>
        <p:txBody>
          <a:bodyPr/>
          <a:lstStyle/>
          <a:p>
            <a:r>
              <a:rPr lang="en-US">
                <a:ea typeface="Verdana"/>
              </a:rPr>
              <a:t>Upcoming Changes for eContent</a:t>
            </a:r>
          </a:p>
        </p:txBody>
      </p:sp>
      <p:sp>
        <p:nvSpPr>
          <p:cNvPr id="3" name="Content Placeholder 2">
            <a:extLst>
              <a:ext uri="{FF2B5EF4-FFF2-40B4-BE49-F238E27FC236}">
                <a16:creationId xmlns:a16="http://schemas.microsoft.com/office/drawing/2014/main" id="{C65129EB-C1A8-4F46-8C89-2A55E41EAE24}"/>
              </a:ext>
            </a:extLst>
          </p:cNvPr>
          <p:cNvSpPr>
            <a:spLocks noGrp="1"/>
          </p:cNvSpPr>
          <p:nvPr>
            <p:ph idx="1"/>
          </p:nvPr>
        </p:nvSpPr>
        <p:spPr/>
        <p:txBody>
          <a:bodyPr vert="horz" lIns="91440" tIns="45720" rIns="91440" bIns="45720" rtlCol="0" anchor="t">
            <a:normAutofit/>
          </a:bodyPr>
          <a:lstStyle/>
          <a:p>
            <a:pPr>
              <a:lnSpc>
                <a:spcPct val="100000"/>
              </a:lnSpc>
            </a:pPr>
            <a:r>
              <a:rPr lang="en-US" dirty="0">
                <a:ea typeface="Open Sans"/>
                <a:cs typeface="Open Sans"/>
              </a:rPr>
              <a:t>Due to issues with how eContent is scoped in </a:t>
            </a:r>
            <a:r>
              <a:rPr lang="en-US" dirty="0" err="1">
                <a:ea typeface="Open Sans"/>
                <a:cs typeface="Open Sans"/>
              </a:rPr>
              <a:t>BiblioCore</a:t>
            </a:r>
            <a:r>
              <a:rPr lang="en-US" dirty="0">
                <a:ea typeface="Open Sans"/>
                <a:cs typeface="Open Sans"/>
              </a:rPr>
              <a:t>, Governing Board voted to temporarily suppress </a:t>
            </a:r>
            <a:r>
              <a:rPr lang="en-US" b="1" dirty="0">
                <a:ea typeface="Open Sans"/>
                <a:cs typeface="Open Sans"/>
              </a:rPr>
              <a:t>non-integrated eContent that can’t be scoped</a:t>
            </a:r>
            <a:r>
              <a:rPr lang="en-US" dirty="0">
                <a:ea typeface="Open Sans"/>
                <a:cs typeface="Open Sans"/>
              </a:rPr>
              <a:t> in the catalog. </a:t>
            </a:r>
          </a:p>
          <a:p>
            <a:pPr>
              <a:lnSpc>
                <a:spcPct val="100000"/>
              </a:lnSpc>
            </a:pPr>
            <a:r>
              <a:rPr lang="en-US" dirty="0">
                <a:latin typeface="Open Sans"/>
                <a:ea typeface="Open Sans"/>
                <a:cs typeface="Open Sans"/>
              </a:rPr>
              <a:t>CCS staff will conduct additional research and make a recommendation for a permanent solution later in FY 2027. </a:t>
            </a:r>
          </a:p>
        </p:txBody>
      </p:sp>
    </p:spTree>
    <p:extLst>
      <p:ext uri="{BB962C8B-B14F-4D97-AF65-F5344CB8AC3E}">
        <p14:creationId xmlns:p14="http://schemas.microsoft.com/office/powerpoint/2010/main" val="1104970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9B59F-1421-C14A-87A6-3680B55DF7AA}"/>
              </a:ext>
            </a:extLst>
          </p:cNvPr>
          <p:cNvSpPr>
            <a:spLocks noGrp="1"/>
          </p:cNvSpPr>
          <p:nvPr>
            <p:ph type="title"/>
          </p:nvPr>
        </p:nvSpPr>
        <p:spPr/>
        <p:txBody>
          <a:bodyPr/>
          <a:lstStyle/>
          <a:p>
            <a:r>
              <a:rPr lang="en-US">
                <a:ea typeface="Verdana"/>
              </a:rPr>
              <a:t>EContent that will continue to display</a:t>
            </a:r>
            <a:endParaRPr lang="en-US"/>
          </a:p>
        </p:txBody>
      </p:sp>
      <p:sp>
        <p:nvSpPr>
          <p:cNvPr id="3" name="Content Placeholder 2">
            <a:extLst>
              <a:ext uri="{FF2B5EF4-FFF2-40B4-BE49-F238E27FC236}">
                <a16:creationId xmlns:a16="http://schemas.microsoft.com/office/drawing/2014/main" id="{B8FEB572-971E-D6D1-8C22-F343BBACB3BF}"/>
              </a:ext>
            </a:extLst>
          </p:cNvPr>
          <p:cNvSpPr>
            <a:spLocks noGrp="1"/>
          </p:cNvSpPr>
          <p:nvPr>
            <p:ph idx="1"/>
          </p:nvPr>
        </p:nvSpPr>
        <p:spPr>
          <a:xfrm>
            <a:off x="156072" y="1853167"/>
            <a:ext cx="12192000" cy="4351338"/>
          </a:xfrm>
        </p:spPr>
        <p:txBody>
          <a:bodyPr vert="horz" lIns="91440" tIns="45720" rIns="91440" bIns="45720" rtlCol="0" anchor="t">
            <a:normAutofit fontScale="85000" lnSpcReduction="20000"/>
          </a:bodyPr>
          <a:lstStyle/>
          <a:p>
            <a:pPr marL="0" indent="0">
              <a:buNone/>
            </a:pPr>
            <a:r>
              <a:rPr lang="en-US" b="1">
                <a:ea typeface="Open Sans"/>
                <a:cs typeface="Open Sans"/>
              </a:rPr>
              <a:t>Scoping Complete</a:t>
            </a:r>
          </a:p>
          <a:p>
            <a:r>
              <a:rPr lang="en-US">
                <a:ea typeface="Open Sans"/>
                <a:cs typeface="Open Sans"/>
              </a:rPr>
              <a:t>Overdrive</a:t>
            </a:r>
            <a:endParaRPr lang="en-US"/>
          </a:p>
          <a:p>
            <a:r>
              <a:rPr lang="en-US">
                <a:ea typeface="Open Sans"/>
                <a:cs typeface="Open Sans"/>
              </a:rPr>
              <a:t>Cloud Library</a:t>
            </a:r>
          </a:p>
          <a:p>
            <a:r>
              <a:rPr lang="en-US">
                <a:ea typeface="Open Sans"/>
                <a:cs typeface="Open Sans"/>
              </a:rPr>
              <a:t>Hoopla</a:t>
            </a:r>
          </a:p>
          <a:p>
            <a:r>
              <a:rPr lang="en-US">
                <a:ea typeface="Open Sans"/>
                <a:cs typeface="Open Sans"/>
              </a:rPr>
              <a:t>Flipster</a:t>
            </a:r>
          </a:p>
          <a:p>
            <a:endParaRPr lang="en-US">
              <a:ea typeface="Open Sans"/>
              <a:cs typeface="Open Sans"/>
            </a:endParaRPr>
          </a:p>
          <a:p>
            <a:pPr marL="0" indent="0">
              <a:buNone/>
            </a:pPr>
            <a:r>
              <a:rPr lang="en-US" b="1">
                <a:ea typeface="Open Sans"/>
                <a:cs typeface="Open Sans"/>
              </a:rPr>
              <a:t>Scoping In Progress</a:t>
            </a:r>
          </a:p>
          <a:p>
            <a:r>
              <a:rPr lang="en-US">
                <a:ea typeface="Open Sans"/>
                <a:cs typeface="Open Sans"/>
              </a:rPr>
              <a:t>LinkedIn Learning</a:t>
            </a:r>
          </a:p>
          <a:p>
            <a:r>
              <a:rPr lang="en-US">
                <a:ea typeface="Open Sans"/>
                <a:cs typeface="Open Sans"/>
              </a:rPr>
              <a:t>Comics Plus</a:t>
            </a:r>
          </a:p>
          <a:p>
            <a:r>
              <a:rPr lang="en-US">
                <a:ea typeface="Open Sans"/>
                <a:cs typeface="Open Sans"/>
              </a:rPr>
              <a:t>Kanopy</a:t>
            </a:r>
          </a:p>
          <a:p>
            <a:r>
              <a:rPr lang="en-US" err="1">
                <a:ea typeface="Open Sans"/>
                <a:cs typeface="Open Sans"/>
              </a:rPr>
              <a:t>Creativebug</a:t>
            </a:r>
            <a:endParaRPr lang="en-US">
              <a:ea typeface="Open Sans"/>
              <a:cs typeface="Open Sans"/>
            </a:endParaRPr>
          </a:p>
          <a:p>
            <a:endParaRPr lang="en-US">
              <a:ea typeface="Open Sans"/>
              <a:cs typeface="Open Sans"/>
            </a:endParaRPr>
          </a:p>
        </p:txBody>
      </p:sp>
    </p:spTree>
    <p:extLst>
      <p:ext uri="{BB962C8B-B14F-4D97-AF65-F5344CB8AC3E}">
        <p14:creationId xmlns:p14="http://schemas.microsoft.com/office/powerpoint/2010/main" val="315347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1922D-B477-168E-96AB-EE0AF991C542}"/>
              </a:ext>
            </a:extLst>
          </p:cNvPr>
          <p:cNvSpPr>
            <a:spLocks noGrp="1"/>
          </p:cNvSpPr>
          <p:nvPr>
            <p:ph type="title"/>
          </p:nvPr>
        </p:nvSpPr>
        <p:spPr/>
        <p:txBody>
          <a:bodyPr/>
          <a:lstStyle/>
          <a:p>
            <a:r>
              <a:rPr lang="en-US">
                <a:ea typeface="Verdana"/>
              </a:rPr>
              <a:t>Polaris Updates</a:t>
            </a:r>
            <a:endParaRPr lang="en-US"/>
          </a:p>
        </p:txBody>
      </p:sp>
    </p:spTree>
    <p:extLst>
      <p:ext uri="{BB962C8B-B14F-4D97-AF65-F5344CB8AC3E}">
        <p14:creationId xmlns:p14="http://schemas.microsoft.com/office/powerpoint/2010/main" val="882780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343E5-4FEC-3D07-A68C-96E4847E1592}"/>
              </a:ext>
            </a:extLst>
          </p:cNvPr>
          <p:cNvSpPr>
            <a:spLocks noGrp="1"/>
          </p:cNvSpPr>
          <p:nvPr>
            <p:ph type="title"/>
          </p:nvPr>
        </p:nvSpPr>
        <p:spPr/>
        <p:txBody>
          <a:bodyPr/>
          <a:lstStyle/>
          <a:p>
            <a:r>
              <a:rPr lang="en-US" dirty="0">
                <a:ea typeface="Verdana"/>
              </a:rPr>
              <a:t>Polaris Updates – Performance</a:t>
            </a:r>
            <a:endParaRPr lang="en-US" dirty="0"/>
          </a:p>
        </p:txBody>
      </p:sp>
      <p:sp>
        <p:nvSpPr>
          <p:cNvPr id="3" name="Content Placeholder 2">
            <a:extLst>
              <a:ext uri="{FF2B5EF4-FFF2-40B4-BE49-F238E27FC236}">
                <a16:creationId xmlns:a16="http://schemas.microsoft.com/office/drawing/2014/main" id="{D559F832-0375-99D0-A46E-89E20441FF06}"/>
              </a:ext>
            </a:extLst>
          </p:cNvPr>
          <p:cNvSpPr>
            <a:spLocks noGrp="1"/>
          </p:cNvSpPr>
          <p:nvPr>
            <p:ph idx="1"/>
          </p:nvPr>
        </p:nvSpPr>
        <p:spPr/>
        <p:txBody>
          <a:bodyPr vert="horz" lIns="91440" tIns="45720" rIns="91440" bIns="45720" rtlCol="0" anchor="t">
            <a:normAutofit/>
          </a:bodyPr>
          <a:lstStyle/>
          <a:p>
            <a:r>
              <a:rPr lang="en-US" dirty="0"/>
              <a:t>Increased bot traffic caused periodic outages to </a:t>
            </a:r>
            <a:r>
              <a:rPr lang="en-US" dirty="0" err="1"/>
              <a:t>PowerPAC</a:t>
            </a:r>
            <a:r>
              <a:rPr lang="en-US" dirty="0"/>
              <a:t> and other Polaris services during August</a:t>
            </a:r>
          </a:p>
          <a:p>
            <a:r>
              <a:rPr lang="en-US" dirty="0">
                <a:latin typeface="Open Sans"/>
                <a:ea typeface="Open Sans"/>
                <a:cs typeface="Open Sans"/>
              </a:rPr>
              <a:t>Clarivate is in the process of implementing </a:t>
            </a:r>
            <a:r>
              <a:rPr lang="en-US">
                <a:latin typeface="Open Sans"/>
                <a:ea typeface="Open Sans"/>
                <a:cs typeface="Open Sans"/>
              </a:rPr>
              <a:t>CloudFlare by the end of the year</a:t>
            </a:r>
            <a:r>
              <a:rPr lang="en-US" dirty="0">
                <a:latin typeface="Open Sans"/>
                <a:ea typeface="Open Sans"/>
                <a:cs typeface="Open Sans"/>
              </a:rPr>
              <a:t>, which should mitigate these issues</a:t>
            </a:r>
          </a:p>
          <a:p>
            <a:endParaRPr lang="en-US" dirty="0">
              <a:ea typeface="Open Sans"/>
              <a:cs typeface="Open Sans"/>
            </a:endParaRPr>
          </a:p>
        </p:txBody>
      </p:sp>
    </p:spTree>
    <p:extLst>
      <p:ext uri="{BB962C8B-B14F-4D97-AF65-F5344CB8AC3E}">
        <p14:creationId xmlns:p14="http://schemas.microsoft.com/office/powerpoint/2010/main" val="976159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C692-0036-15C7-DAA9-E825F6FEC1C0}"/>
              </a:ext>
            </a:extLst>
          </p:cNvPr>
          <p:cNvSpPr>
            <a:spLocks noGrp="1"/>
          </p:cNvSpPr>
          <p:nvPr>
            <p:ph type="title"/>
          </p:nvPr>
        </p:nvSpPr>
        <p:spPr/>
        <p:txBody>
          <a:bodyPr/>
          <a:lstStyle/>
          <a:p>
            <a:r>
              <a:rPr lang="en-US">
                <a:ea typeface="Verdana"/>
              </a:rPr>
              <a:t>Polaris Updates – Item Record Slowness</a:t>
            </a:r>
            <a:endParaRPr lang="en-US"/>
          </a:p>
        </p:txBody>
      </p:sp>
      <p:sp>
        <p:nvSpPr>
          <p:cNvPr id="3" name="Content Placeholder 2">
            <a:extLst>
              <a:ext uri="{FF2B5EF4-FFF2-40B4-BE49-F238E27FC236}">
                <a16:creationId xmlns:a16="http://schemas.microsoft.com/office/drawing/2014/main" id="{D6B7F523-BB95-C9D3-8CB5-233973787EFF}"/>
              </a:ext>
            </a:extLst>
          </p:cNvPr>
          <p:cNvSpPr>
            <a:spLocks noGrp="1"/>
          </p:cNvSpPr>
          <p:nvPr>
            <p:ph idx="1"/>
          </p:nvPr>
        </p:nvSpPr>
        <p:spPr/>
        <p:txBody>
          <a:bodyPr vert="horz" lIns="91440" tIns="45720" rIns="91440" bIns="45720" rtlCol="0" anchor="t">
            <a:normAutofit/>
          </a:bodyPr>
          <a:lstStyle/>
          <a:p>
            <a:r>
              <a:rPr lang="en-US">
                <a:ea typeface="Open Sans"/>
                <a:cs typeface="Open Sans"/>
              </a:rPr>
              <a:t>Some libraries have reported slowness working with item records in the staff client</a:t>
            </a:r>
          </a:p>
          <a:p>
            <a:r>
              <a:rPr lang="en-US">
                <a:ea typeface="Open Sans"/>
                <a:cs typeface="Open Sans"/>
              </a:rPr>
              <a:t>This issue is impacting other Polaris customers and Polaris support has been able to replicate</a:t>
            </a:r>
          </a:p>
          <a:p>
            <a:r>
              <a:rPr lang="en-US">
                <a:ea typeface="Open Sans"/>
                <a:cs typeface="Open Sans"/>
              </a:rPr>
              <a:t>Currently being investigated by the Cloud team</a:t>
            </a:r>
          </a:p>
          <a:p>
            <a:pPr lvl="1">
              <a:buFont typeface="Courier New" panose="020B0604020202020204" pitchFamily="34" charset="0"/>
              <a:buChar char="o"/>
            </a:pPr>
            <a:r>
              <a:rPr lang="en-US">
                <a:ea typeface="Open Sans"/>
                <a:cs typeface="Open Sans"/>
              </a:rPr>
              <a:t>Conducting stress tests on internal servers to determine root cause</a:t>
            </a:r>
          </a:p>
          <a:p>
            <a:r>
              <a:rPr lang="en-US">
                <a:ea typeface="Open Sans"/>
                <a:cs typeface="Open Sans"/>
              </a:rPr>
              <a:t>No firm timeline for resolution, but it has been escalated and is being actively worked on</a:t>
            </a:r>
          </a:p>
        </p:txBody>
      </p:sp>
    </p:spTree>
    <p:extLst>
      <p:ext uri="{BB962C8B-B14F-4D97-AF65-F5344CB8AC3E}">
        <p14:creationId xmlns:p14="http://schemas.microsoft.com/office/powerpoint/2010/main" val="424487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1683A-BBA2-B8FB-83DC-894109552676}"/>
              </a:ext>
            </a:extLst>
          </p:cNvPr>
          <p:cNvSpPr>
            <a:spLocks noGrp="1"/>
          </p:cNvSpPr>
          <p:nvPr>
            <p:ph type="title"/>
          </p:nvPr>
        </p:nvSpPr>
        <p:spPr>
          <a:xfrm>
            <a:off x="6596073" y="875488"/>
            <a:ext cx="4365861" cy="4621545"/>
          </a:xfrm>
        </p:spPr>
        <p:txBody>
          <a:bodyPr/>
          <a:lstStyle/>
          <a:p>
            <a:r>
              <a:rPr lang="en-US">
                <a:ea typeface="Verdana"/>
              </a:rPr>
              <a:t>Rolling Meadows/</a:t>
            </a:r>
            <a:br>
              <a:rPr lang="en-US">
                <a:ea typeface="Verdana"/>
              </a:rPr>
            </a:br>
            <a:r>
              <a:rPr lang="en-US">
                <a:ea typeface="Verdana"/>
              </a:rPr>
              <a:t>Wauconda Migration</a:t>
            </a:r>
            <a:endParaRPr lang="en-US"/>
          </a:p>
        </p:txBody>
      </p:sp>
    </p:spTree>
    <p:extLst>
      <p:ext uri="{BB962C8B-B14F-4D97-AF65-F5344CB8AC3E}">
        <p14:creationId xmlns:p14="http://schemas.microsoft.com/office/powerpoint/2010/main" val="779360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9375-E36A-FA76-1049-1B8D9453E06D}"/>
              </a:ext>
            </a:extLst>
          </p:cNvPr>
          <p:cNvSpPr>
            <a:spLocks noGrp="1"/>
          </p:cNvSpPr>
          <p:nvPr>
            <p:ph type="title"/>
          </p:nvPr>
        </p:nvSpPr>
        <p:spPr/>
        <p:txBody>
          <a:bodyPr/>
          <a:lstStyle/>
          <a:p>
            <a:r>
              <a:rPr lang="en-US">
                <a:ea typeface="Verdana"/>
              </a:rPr>
              <a:t>Rolling Meadows/Wauconda Migration</a:t>
            </a:r>
            <a:endParaRPr lang="en-US"/>
          </a:p>
        </p:txBody>
      </p:sp>
      <p:graphicFrame>
        <p:nvGraphicFramePr>
          <p:cNvPr id="7" name="Table 6">
            <a:extLst>
              <a:ext uri="{FF2B5EF4-FFF2-40B4-BE49-F238E27FC236}">
                <a16:creationId xmlns:a16="http://schemas.microsoft.com/office/drawing/2014/main" id="{7876C08F-021E-6712-AFB1-7CDFB99CA684}"/>
              </a:ext>
            </a:extLst>
          </p:cNvPr>
          <p:cNvGraphicFramePr>
            <a:graphicFrameLocks noGrp="1"/>
          </p:cNvGraphicFramePr>
          <p:nvPr/>
        </p:nvGraphicFramePr>
        <p:xfrm>
          <a:off x="732971" y="2198913"/>
          <a:ext cx="10733804" cy="3403589"/>
        </p:xfrm>
        <a:graphic>
          <a:graphicData uri="http://schemas.openxmlformats.org/drawingml/2006/table">
            <a:tbl>
              <a:tblPr firstRow="1" bandRow="1">
                <a:tableStyleId>{B301B821-A1FF-4177-AEE7-76D212191A09}</a:tableStyleId>
              </a:tblPr>
              <a:tblGrid>
                <a:gridCol w="8093676">
                  <a:extLst>
                    <a:ext uri="{9D8B030D-6E8A-4147-A177-3AD203B41FA5}">
                      <a16:colId xmlns:a16="http://schemas.microsoft.com/office/drawing/2014/main" val="129379809"/>
                    </a:ext>
                  </a:extLst>
                </a:gridCol>
                <a:gridCol w="2640128">
                  <a:extLst>
                    <a:ext uri="{9D8B030D-6E8A-4147-A177-3AD203B41FA5}">
                      <a16:colId xmlns:a16="http://schemas.microsoft.com/office/drawing/2014/main" val="603748261"/>
                    </a:ext>
                  </a:extLst>
                </a:gridCol>
              </a:tblGrid>
              <a:tr h="486227">
                <a:tc>
                  <a:txBody>
                    <a:bodyPr/>
                    <a:lstStyle/>
                    <a:p>
                      <a:pPr algn="ctr"/>
                      <a:r>
                        <a:rPr lang="en-US" dirty="0"/>
                        <a:t>EVENT</a:t>
                      </a:r>
                    </a:p>
                  </a:txBody>
                  <a:tcPr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r>
                        <a:rPr lang="en-US"/>
                        <a:t>DATE</a:t>
                      </a:r>
                    </a:p>
                  </a:txBody>
                  <a:tcPr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714196374"/>
                  </a:ext>
                </a:extLst>
              </a:tr>
              <a:tr h="486227">
                <a:tc>
                  <a:txBody>
                    <a:bodyPr/>
                    <a:lstStyle/>
                    <a:p>
                      <a:pPr lvl="0">
                        <a:buNone/>
                      </a:pPr>
                      <a:r>
                        <a:rPr lang="en-US" sz="2000" u="none" strike="noStrike" noProof="0">
                          <a:solidFill>
                            <a:srgbClr val="000000"/>
                          </a:solidFill>
                          <a:latin typeface="Calibri"/>
                          <a:ea typeface="Calibri"/>
                          <a:cs typeface="Calibri"/>
                        </a:rPr>
                        <a:t>RMK/WUK's last day on legacy ILS. Data extracted after libraries close</a:t>
                      </a:r>
                      <a:endParaRPr lang="en-US" sz="2000">
                        <a:latin typeface="Calibri"/>
                        <a:ea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000">
                          <a:latin typeface="Calibri"/>
                          <a:ea typeface="Calibri"/>
                          <a:cs typeface="Calibri"/>
                        </a:rPr>
                        <a:t>October 15, 2026</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787733435"/>
                  </a:ext>
                </a:extLst>
              </a:tr>
              <a:tr h="486227">
                <a:tc>
                  <a:txBody>
                    <a:bodyPr/>
                    <a:lstStyle/>
                    <a:p>
                      <a:pPr lvl="0">
                        <a:buNone/>
                      </a:pPr>
                      <a:r>
                        <a:rPr lang="en-US" sz="2000" b="0" i="0" u="none" strike="noStrike" noProof="0">
                          <a:solidFill>
                            <a:srgbClr val="000000"/>
                          </a:solidFill>
                          <a:latin typeface="Calibri"/>
                          <a:ea typeface="Calibri"/>
                          <a:cs typeface="Calibri"/>
                        </a:rPr>
                        <a:t>RMK/WUK begin using Polaris offline. Innovative preps data for load.</a:t>
                      </a:r>
                      <a:endParaRPr lang="en-US" sz="2000">
                        <a:latin typeface="Calibri"/>
                        <a:ea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000">
                          <a:latin typeface="Calibri"/>
                          <a:ea typeface="Calibri"/>
                          <a:cs typeface="Calibri"/>
                        </a:rPr>
                        <a:t>October 16, 2026</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165930648"/>
                  </a:ext>
                </a:extLst>
              </a:tr>
              <a:tr h="486227">
                <a:tc>
                  <a:txBody>
                    <a:bodyPr/>
                    <a:lstStyle/>
                    <a:p>
                      <a:pPr lvl="0">
                        <a:buNone/>
                      </a:pPr>
                      <a:r>
                        <a:rPr lang="en-US" sz="2000" b="0" i="0" u="none" strike="noStrike" noProof="0">
                          <a:solidFill>
                            <a:srgbClr val="000000"/>
                          </a:solidFill>
                          <a:latin typeface="Calibri"/>
                          <a:ea typeface="Calibri"/>
                          <a:cs typeface="Calibri"/>
                        </a:rPr>
                        <a:t>All CCS libraries offline. </a:t>
                      </a:r>
                      <a:endParaRPr lang="en-US" sz="2000">
                        <a:latin typeface="Calibri"/>
                        <a:ea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000">
                          <a:latin typeface="Calibri"/>
                          <a:ea typeface="Calibri"/>
                          <a:cs typeface="Calibri"/>
                        </a:rPr>
                        <a:t>October 17, 2026</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384282657"/>
                  </a:ext>
                </a:extLst>
              </a:tr>
              <a:tr h="486227">
                <a:tc>
                  <a:txBody>
                    <a:bodyPr/>
                    <a:lstStyle/>
                    <a:p>
                      <a:pPr lvl="0">
                        <a:buNone/>
                      </a:pPr>
                      <a:r>
                        <a:rPr lang="en-US" sz="2000" b="0" i="0" u="none" strike="noStrike" noProof="0">
                          <a:solidFill>
                            <a:srgbClr val="000000"/>
                          </a:solidFill>
                          <a:latin typeface="Calibri"/>
                          <a:ea typeface="Calibri"/>
                          <a:cs typeface="Calibri"/>
                        </a:rPr>
                        <a:t>All CCS libraries offline. </a:t>
                      </a:r>
                      <a:endParaRPr lang="en-US" sz="2000">
                        <a:latin typeface="Calibri"/>
                        <a:ea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000">
                          <a:latin typeface="Calibri"/>
                          <a:ea typeface="Calibri"/>
                          <a:cs typeface="Calibri"/>
                        </a:rPr>
                        <a:t>October 18, 2026</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098948153"/>
                  </a:ext>
                </a:extLst>
              </a:tr>
              <a:tr h="486227">
                <a:tc>
                  <a:txBody>
                    <a:bodyPr/>
                    <a:lstStyle/>
                    <a:p>
                      <a:pPr lvl="0">
                        <a:buNone/>
                      </a:pPr>
                      <a:r>
                        <a:rPr lang="en-US" sz="2000" b="0" i="0" u="none" strike="noStrike" noProof="0">
                          <a:solidFill>
                            <a:srgbClr val="000000"/>
                          </a:solidFill>
                          <a:latin typeface="Calibri"/>
                          <a:ea typeface="Calibri"/>
                          <a:cs typeface="Calibri"/>
                        </a:rPr>
                        <a:t>All CCS libraries offline. </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000">
                          <a:latin typeface="Calibri"/>
                          <a:ea typeface="Calibri"/>
                          <a:cs typeface="Calibri"/>
                        </a:rPr>
                        <a:t>October 19, 2026</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87239241"/>
                  </a:ext>
                </a:extLst>
              </a:tr>
              <a:tr h="486227">
                <a:tc>
                  <a:txBody>
                    <a:bodyPr/>
                    <a:lstStyle/>
                    <a:p>
                      <a:pPr lvl="0">
                        <a:buNone/>
                      </a:pPr>
                      <a:r>
                        <a:rPr lang="en-US" sz="2000" b="0" i="0" u="none" strike="noStrike" noProof="0">
                          <a:solidFill>
                            <a:srgbClr val="000000"/>
                          </a:solidFill>
                          <a:latin typeface="Calibri"/>
                          <a:ea typeface="Calibri"/>
                          <a:cs typeface="Calibri"/>
                        </a:rPr>
                        <a:t>RMK/WUK live on Polaris! All CCS libraries resume Polaris activity.</a:t>
                      </a:r>
                      <a:endParaRPr lang="en-US" sz="2000">
                        <a:latin typeface="Calibri"/>
                        <a:ea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2000" dirty="0">
                          <a:latin typeface="Calibri"/>
                          <a:ea typeface="Calibri"/>
                          <a:cs typeface="Calibri"/>
                        </a:rPr>
                        <a:t>October 20, 2026</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060052263"/>
                  </a:ext>
                </a:extLst>
              </a:tr>
            </a:tbl>
          </a:graphicData>
        </a:graphic>
      </p:graphicFrame>
    </p:spTree>
    <p:extLst>
      <p:ext uri="{BB962C8B-B14F-4D97-AF65-F5344CB8AC3E}">
        <p14:creationId xmlns:p14="http://schemas.microsoft.com/office/powerpoint/2010/main" val="3353068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F1A5B-B950-14D9-4E81-93D14239F952}"/>
              </a:ext>
            </a:extLst>
          </p:cNvPr>
          <p:cNvSpPr>
            <a:spLocks noGrp="1"/>
          </p:cNvSpPr>
          <p:nvPr>
            <p:ph type="title"/>
          </p:nvPr>
        </p:nvSpPr>
        <p:spPr/>
        <p:txBody>
          <a:bodyPr/>
          <a:lstStyle/>
          <a:p>
            <a:r>
              <a:rPr lang="en-US">
                <a:ea typeface="Verdana"/>
              </a:rPr>
              <a:t>BSLW Batch Processing Schedule</a:t>
            </a:r>
            <a:endParaRPr lang="en-US"/>
          </a:p>
        </p:txBody>
      </p:sp>
    </p:spTree>
    <p:extLst>
      <p:ext uri="{BB962C8B-B14F-4D97-AF65-F5344CB8AC3E}">
        <p14:creationId xmlns:p14="http://schemas.microsoft.com/office/powerpoint/2010/main" val="3838696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825A3-BB63-9DD3-B537-1BFA511B10F8}"/>
              </a:ext>
            </a:extLst>
          </p:cNvPr>
          <p:cNvSpPr>
            <a:spLocks noGrp="1"/>
          </p:cNvSpPr>
          <p:nvPr>
            <p:ph type="title"/>
          </p:nvPr>
        </p:nvSpPr>
        <p:spPr/>
        <p:txBody>
          <a:bodyPr/>
          <a:lstStyle/>
          <a:p>
            <a:r>
              <a:rPr lang="en-US">
                <a:ea typeface="Verdana"/>
              </a:rPr>
              <a:t>BSLW Schedule</a:t>
            </a:r>
            <a:endParaRPr lang="en-US"/>
          </a:p>
        </p:txBody>
      </p:sp>
      <p:graphicFrame>
        <p:nvGraphicFramePr>
          <p:cNvPr id="5" name="Content Placeholder 4">
            <a:extLst>
              <a:ext uri="{FF2B5EF4-FFF2-40B4-BE49-F238E27FC236}">
                <a16:creationId xmlns:a16="http://schemas.microsoft.com/office/drawing/2014/main" id="{716F9222-6A13-A805-B2DF-6F8DB3D972DE}"/>
              </a:ext>
            </a:extLst>
          </p:cNvPr>
          <p:cNvGraphicFramePr>
            <a:graphicFrameLocks noGrp="1"/>
          </p:cNvGraphicFramePr>
          <p:nvPr>
            <p:ph idx="1"/>
            <p:extLst>
              <p:ext uri="{D42A27DB-BD31-4B8C-83A1-F6EECF244321}">
                <p14:modId xmlns:p14="http://schemas.microsoft.com/office/powerpoint/2010/main" val="1821727967"/>
              </p:ext>
            </p:extLst>
          </p:nvPr>
        </p:nvGraphicFramePr>
        <p:xfrm>
          <a:off x="3337774" y="2210873"/>
          <a:ext cx="5524611" cy="3394699"/>
        </p:xfrm>
        <a:graphic>
          <a:graphicData uri="http://schemas.openxmlformats.org/drawingml/2006/table">
            <a:tbl>
              <a:tblPr firstRow="1" firstCol="1" bandRow="1">
                <a:tableStyleId>{5C22544A-7EE6-4342-B048-85BDC9FD1C3A}</a:tableStyleId>
              </a:tblPr>
              <a:tblGrid>
                <a:gridCol w="2018959">
                  <a:extLst>
                    <a:ext uri="{9D8B030D-6E8A-4147-A177-3AD203B41FA5}">
                      <a16:colId xmlns:a16="http://schemas.microsoft.com/office/drawing/2014/main" val="3199603961"/>
                    </a:ext>
                  </a:extLst>
                </a:gridCol>
                <a:gridCol w="3505652">
                  <a:extLst>
                    <a:ext uri="{9D8B030D-6E8A-4147-A177-3AD203B41FA5}">
                      <a16:colId xmlns:a16="http://schemas.microsoft.com/office/drawing/2014/main" val="1428433747"/>
                    </a:ext>
                  </a:extLst>
                </a:gridCol>
              </a:tblGrid>
              <a:tr h="308609">
                <a:tc>
                  <a:txBody>
                    <a:bodyPr/>
                    <a:lstStyle/>
                    <a:p>
                      <a:pPr>
                        <a:buNone/>
                      </a:pPr>
                      <a:r>
                        <a:rPr lang="en-US" sz="11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Service</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8"/>
                    </a:solidFill>
                  </a:tcPr>
                </a:tc>
                <a:tc>
                  <a:txBody>
                    <a:bodyPr/>
                    <a:lstStyle/>
                    <a:p>
                      <a:pPr>
                        <a:buNone/>
                      </a:pPr>
                      <a:r>
                        <a:rPr lang="en-US" sz="11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Date</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8"/>
                    </a:solidFill>
                  </a:tcPr>
                </a:tc>
                <a:extLst>
                  <a:ext uri="{0D108BD9-81ED-4DB2-BD59-A6C34878D82A}">
                    <a16:rowId xmlns:a16="http://schemas.microsoft.com/office/drawing/2014/main" val="411731186"/>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Batch processing</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a:ea typeface="Times New Roman" panose="02020603050405020304" pitchFamily="18" charset="0"/>
                          <a:cs typeface="Times New Roman"/>
                        </a:rPr>
                        <a:t>Postponed until Sept. 17th</a:t>
                      </a:r>
                      <a:endParaRPr lang="en-US" sz="1100">
                        <a:solidFill>
                          <a:srgbClr val="000000"/>
                        </a:solidFill>
                        <a:effectLst/>
                        <a:latin typeface="Aptos Narrow"/>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4865012"/>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Authority Notification Services</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Sept. 17</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7040562"/>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Batch processing</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Oct. 15</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0025935"/>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Authority Notification Services</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Dec. 17</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5220751"/>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Batch processing</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Dec. 17</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3116480"/>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Batch processing</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Feb. 18</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4236073"/>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Authority Notification Service</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Mar. 18</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7614625"/>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Batch processing</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Apr. 15</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0023272"/>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Authority Notification Service </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June 17</a:t>
                      </a:r>
                      <a:endParaRPr lang="en-US" sz="1600">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6336506"/>
                  </a:ext>
                </a:extLst>
              </a:tr>
              <a:tr h="308609">
                <a:tc>
                  <a:txBody>
                    <a:bodyPr/>
                    <a:lstStyle/>
                    <a:p>
                      <a:pPr>
                        <a:buNone/>
                      </a:pPr>
                      <a:r>
                        <a:rPr lang="en-US" sz="1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Batch processing</a:t>
                      </a:r>
                      <a:endParaRPr lang="en-US">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June 17</a:t>
                      </a:r>
                      <a:endParaRPr lang="en-US" dirty="0">
                        <a:effectLst/>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9966080"/>
                  </a:ext>
                </a:extLst>
              </a:tr>
            </a:tbl>
          </a:graphicData>
        </a:graphic>
      </p:graphicFrame>
    </p:spTree>
    <p:extLst>
      <p:ext uri="{BB962C8B-B14F-4D97-AF65-F5344CB8AC3E}">
        <p14:creationId xmlns:p14="http://schemas.microsoft.com/office/powerpoint/2010/main" val="1235740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A12BE-4C52-F275-5614-2E8315EAB2B4}"/>
              </a:ext>
            </a:extLst>
          </p:cNvPr>
          <p:cNvSpPr>
            <a:spLocks noGrp="1"/>
          </p:cNvSpPr>
          <p:nvPr>
            <p:ph type="title"/>
          </p:nvPr>
        </p:nvSpPr>
        <p:spPr/>
        <p:txBody>
          <a:bodyPr/>
          <a:lstStyle/>
          <a:p>
            <a:r>
              <a:rPr lang="en-US">
                <a:ea typeface="Verdana"/>
              </a:rPr>
              <a:t>Import Jobs Queue</a:t>
            </a:r>
            <a:endParaRPr lang="en-US"/>
          </a:p>
        </p:txBody>
      </p:sp>
    </p:spTree>
    <p:extLst>
      <p:ext uri="{BB962C8B-B14F-4D97-AF65-F5344CB8AC3E}">
        <p14:creationId xmlns:p14="http://schemas.microsoft.com/office/powerpoint/2010/main" val="471866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177A-9AEA-4E90-6CED-626891CA20BF}"/>
              </a:ext>
            </a:extLst>
          </p:cNvPr>
          <p:cNvSpPr>
            <a:spLocks noGrp="1"/>
          </p:cNvSpPr>
          <p:nvPr>
            <p:ph type="title"/>
          </p:nvPr>
        </p:nvSpPr>
        <p:spPr/>
        <p:txBody>
          <a:bodyPr/>
          <a:lstStyle/>
          <a:p>
            <a:r>
              <a:rPr lang="en-US">
                <a:ea typeface="Verdana"/>
              </a:rPr>
              <a:t>Import Jobs Queue Retention Policy</a:t>
            </a:r>
            <a:endParaRPr lang="en-US"/>
          </a:p>
        </p:txBody>
      </p:sp>
      <p:sp>
        <p:nvSpPr>
          <p:cNvPr id="3" name="Content Placeholder 2">
            <a:extLst>
              <a:ext uri="{FF2B5EF4-FFF2-40B4-BE49-F238E27FC236}">
                <a16:creationId xmlns:a16="http://schemas.microsoft.com/office/drawing/2014/main" id="{B55FA9DC-C5AF-6AB9-AE89-5FB131A8CC06}"/>
              </a:ext>
            </a:extLst>
          </p:cNvPr>
          <p:cNvSpPr>
            <a:spLocks noGrp="1"/>
          </p:cNvSpPr>
          <p:nvPr>
            <p:ph idx="1"/>
          </p:nvPr>
        </p:nvSpPr>
        <p:spPr/>
        <p:txBody>
          <a:bodyPr vert="horz" lIns="91440" tIns="45720" rIns="91440" bIns="45720" rtlCol="0" anchor="t">
            <a:normAutofit/>
          </a:bodyPr>
          <a:lstStyle/>
          <a:p>
            <a:r>
              <a:rPr lang="en-US" dirty="0">
                <a:ea typeface="Open Sans"/>
                <a:cs typeface="Open Sans"/>
              </a:rPr>
              <a:t>Large amounts of reports retained in the import jobs queue can slow down the loading time. </a:t>
            </a:r>
          </a:p>
          <a:p>
            <a:r>
              <a:rPr lang="en-US" dirty="0">
                <a:latin typeface="Open Sans"/>
                <a:ea typeface="Open Sans"/>
                <a:cs typeface="Open Sans"/>
              </a:rPr>
              <a:t>CCS reduced the number of import reports that are being retained in the import jobs queue to 1 month.</a:t>
            </a:r>
          </a:p>
          <a:p>
            <a:r>
              <a:rPr lang="en-US" dirty="0">
                <a:latin typeface="Open Sans"/>
                <a:ea typeface="Open Sans"/>
                <a:cs typeface="Open Sans"/>
              </a:rPr>
              <a:t>Bulk change reports are also only being retained for 1 month. </a:t>
            </a:r>
          </a:p>
          <a:p>
            <a:r>
              <a:rPr lang="en-US" dirty="0">
                <a:latin typeface="Open Sans"/>
                <a:ea typeface="Open Sans"/>
                <a:cs typeface="Open Sans"/>
              </a:rPr>
              <a:t>If you continue to experience problems with slowness when importing to the Client, we recommend trying to </a:t>
            </a:r>
            <a:r>
              <a:rPr lang="en-US" dirty="0">
                <a:latin typeface="Open Sans"/>
                <a:ea typeface="Open Sans"/>
                <a:cs typeface="Open Sans"/>
                <a:hlinkClick r:id="rId3"/>
              </a:rPr>
              <a:t>import using Leap</a:t>
            </a:r>
            <a:r>
              <a:rPr lang="en-US" dirty="0">
                <a:latin typeface="Open Sans"/>
                <a:ea typeface="Open Sans"/>
                <a:cs typeface="Open Sans"/>
              </a:rPr>
              <a:t>. </a:t>
            </a:r>
          </a:p>
        </p:txBody>
      </p:sp>
    </p:spTree>
    <p:extLst>
      <p:ext uri="{BB962C8B-B14F-4D97-AF65-F5344CB8AC3E}">
        <p14:creationId xmlns:p14="http://schemas.microsoft.com/office/powerpoint/2010/main" val="2260439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913000-1994-AE31-A429-1631DF337485}"/>
              </a:ext>
            </a:extLst>
          </p:cNvPr>
          <p:cNvSpPr>
            <a:spLocks noGrp="1"/>
          </p:cNvSpPr>
          <p:nvPr>
            <p:ph type="title"/>
          </p:nvPr>
        </p:nvSpPr>
        <p:spPr/>
        <p:txBody>
          <a:bodyPr/>
          <a:lstStyle/>
          <a:p>
            <a:r>
              <a:rPr lang="en-US" dirty="0"/>
              <a:t>Reminders</a:t>
            </a:r>
          </a:p>
        </p:txBody>
      </p:sp>
    </p:spTree>
    <p:extLst>
      <p:ext uri="{BB962C8B-B14F-4D97-AF65-F5344CB8AC3E}">
        <p14:creationId xmlns:p14="http://schemas.microsoft.com/office/powerpoint/2010/main" val="1067444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759A16-98EF-795A-D6E7-C0C8ADAF067C}"/>
              </a:ext>
            </a:extLst>
          </p:cNvPr>
          <p:cNvSpPr>
            <a:spLocks noGrp="1"/>
          </p:cNvSpPr>
          <p:nvPr>
            <p:ph type="title"/>
          </p:nvPr>
        </p:nvSpPr>
        <p:spPr/>
        <p:txBody>
          <a:bodyPr/>
          <a:lstStyle/>
          <a:p>
            <a:r>
              <a:rPr lang="en-US" dirty="0"/>
              <a:t>Unprocessed 970 Tags</a:t>
            </a:r>
          </a:p>
        </p:txBody>
      </p:sp>
      <p:sp>
        <p:nvSpPr>
          <p:cNvPr id="4" name="Content Placeholder 3">
            <a:extLst>
              <a:ext uri="{FF2B5EF4-FFF2-40B4-BE49-F238E27FC236}">
                <a16:creationId xmlns:a16="http://schemas.microsoft.com/office/drawing/2014/main" id="{C6F7DCCB-7159-DC19-1BB8-3E50F5C1F67F}"/>
              </a:ext>
            </a:extLst>
          </p:cNvPr>
          <p:cNvSpPr>
            <a:spLocks noGrp="1"/>
          </p:cNvSpPr>
          <p:nvPr>
            <p:ph idx="1"/>
          </p:nvPr>
        </p:nvSpPr>
        <p:spPr/>
        <p:txBody>
          <a:bodyPr>
            <a:normAutofit fontScale="92500"/>
          </a:bodyPr>
          <a:lstStyle/>
          <a:p>
            <a:r>
              <a:rPr lang="en-US" dirty="0"/>
              <a:t>970 tags are used to bulk add titles to </a:t>
            </a:r>
            <a:r>
              <a:rPr lang="en-US" dirty="0" err="1"/>
              <a:t>POs.</a:t>
            </a:r>
            <a:endParaRPr lang="en-US" dirty="0"/>
          </a:p>
          <a:p>
            <a:r>
              <a:rPr lang="en-US" dirty="0"/>
              <a:t>Unprocessed 970 tags can cause information to appear in the PO for the wrong library. </a:t>
            </a:r>
          </a:p>
          <a:p>
            <a:r>
              <a:rPr lang="en-US" dirty="0"/>
              <a:t>Please review </a:t>
            </a:r>
            <a:r>
              <a:rPr lang="en-US" dirty="0">
                <a:hlinkClick r:id="rId3"/>
              </a:rPr>
              <a:t>How to Correct Unprocessed 970s</a:t>
            </a:r>
            <a:r>
              <a:rPr lang="en-US" dirty="0"/>
              <a:t>.</a:t>
            </a:r>
          </a:p>
          <a:p>
            <a:r>
              <a:rPr lang="en-US" dirty="0"/>
              <a:t>Please check the “</a:t>
            </a:r>
            <a:r>
              <a:rPr lang="en-US" dirty="0">
                <a:hlinkClick r:id="rId4"/>
              </a:rPr>
              <a:t>Bibs with Tag 970 Without a Subfield 9</a:t>
            </a:r>
            <a:r>
              <a:rPr lang="en-US" dirty="0"/>
              <a:t>” report regularly. </a:t>
            </a:r>
          </a:p>
          <a:p>
            <a:r>
              <a:rPr lang="en-US" dirty="0"/>
              <a:t>Please identify the cause to try to prevent it from happening in the future.</a:t>
            </a:r>
          </a:p>
          <a:p>
            <a:r>
              <a:rPr lang="en-US" dirty="0"/>
              <a:t>Options for correcting the problem:</a:t>
            </a:r>
          </a:p>
          <a:p>
            <a:pPr lvl="1"/>
            <a:r>
              <a:rPr lang="en-US" dirty="0"/>
              <a:t>Create a PO if one wasn’t created yet.</a:t>
            </a:r>
          </a:p>
          <a:p>
            <a:pPr lvl="1"/>
            <a:r>
              <a:rPr lang="en-US" dirty="0"/>
              <a:t>Delete the 970 tag.</a:t>
            </a:r>
          </a:p>
          <a:p>
            <a:pPr lvl="1"/>
            <a:r>
              <a:rPr lang="en-US" dirty="0"/>
              <a:t>Bulk add, or manually add, the subfield 9 processed note to the unprocessed 970. </a:t>
            </a:r>
          </a:p>
        </p:txBody>
      </p:sp>
    </p:spTree>
    <p:extLst>
      <p:ext uri="{BB962C8B-B14F-4D97-AF65-F5344CB8AC3E}">
        <p14:creationId xmlns:p14="http://schemas.microsoft.com/office/powerpoint/2010/main" val="63689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9D648-9832-33C1-1251-737AE58F9AEB}"/>
              </a:ext>
            </a:extLst>
          </p:cNvPr>
          <p:cNvSpPr>
            <a:spLocks noGrp="1"/>
          </p:cNvSpPr>
          <p:nvPr>
            <p:ph type="title"/>
          </p:nvPr>
        </p:nvSpPr>
        <p:spPr/>
        <p:txBody>
          <a:bodyPr/>
          <a:lstStyle/>
          <a:p>
            <a:r>
              <a:rPr lang="en-US" dirty="0"/>
              <a:t>Deduplication of On Order records</a:t>
            </a:r>
          </a:p>
        </p:txBody>
      </p:sp>
      <p:sp>
        <p:nvSpPr>
          <p:cNvPr id="3" name="Content Placeholder 2">
            <a:extLst>
              <a:ext uri="{FF2B5EF4-FFF2-40B4-BE49-F238E27FC236}">
                <a16:creationId xmlns:a16="http://schemas.microsoft.com/office/drawing/2014/main" id="{78C77614-620A-476D-EDD1-9EA967C3D73B}"/>
              </a:ext>
            </a:extLst>
          </p:cNvPr>
          <p:cNvSpPr>
            <a:spLocks noGrp="1"/>
          </p:cNvSpPr>
          <p:nvPr>
            <p:ph idx="1"/>
          </p:nvPr>
        </p:nvSpPr>
        <p:spPr/>
        <p:txBody>
          <a:bodyPr/>
          <a:lstStyle/>
          <a:p>
            <a:r>
              <a:rPr lang="en-US" dirty="0"/>
              <a:t>Many duplicates will appear once the new libraries’ records are added to the database. </a:t>
            </a:r>
          </a:p>
          <a:p>
            <a:r>
              <a:rPr lang="en-US" dirty="0"/>
              <a:t>Please help by deduplicating on order records as you find them. </a:t>
            </a:r>
          </a:p>
          <a:p>
            <a:r>
              <a:rPr lang="en-US" dirty="0"/>
              <a:t>Resources:</a:t>
            </a:r>
          </a:p>
          <a:p>
            <a:pPr lvl="1"/>
            <a:r>
              <a:rPr lang="en-US" dirty="0">
                <a:hlinkClick r:id="rId3"/>
              </a:rPr>
              <a:t>Merging duplicate records in Leap</a:t>
            </a:r>
            <a:endParaRPr lang="en-US" dirty="0"/>
          </a:p>
          <a:p>
            <a:pPr lvl="1"/>
            <a:r>
              <a:rPr lang="en-US" dirty="0">
                <a:hlinkClick r:id="rId4"/>
              </a:rPr>
              <a:t>Merging duplicate records in the Client</a:t>
            </a:r>
            <a:endParaRPr lang="en-US" dirty="0"/>
          </a:p>
          <a:p>
            <a:pPr lvl="1"/>
            <a:r>
              <a:rPr lang="en-US" dirty="0">
                <a:hlinkClick r:id="rId5"/>
              </a:rPr>
              <a:t>Guidelines for Merging Duplicate Records</a:t>
            </a:r>
            <a:endParaRPr lang="en-US" dirty="0"/>
          </a:p>
        </p:txBody>
      </p:sp>
    </p:spTree>
    <p:extLst>
      <p:ext uri="{BB962C8B-B14F-4D97-AF65-F5344CB8AC3E}">
        <p14:creationId xmlns:p14="http://schemas.microsoft.com/office/powerpoint/2010/main" val="2668015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56E09-66C7-BD49-112C-5B5A88D9B40C}"/>
              </a:ext>
            </a:extLst>
          </p:cNvPr>
          <p:cNvSpPr>
            <a:spLocks noGrp="1"/>
          </p:cNvSpPr>
          <p:nvPr>
            <p:ph type="title"/>
          </p:nvPr>
        </p:nvSpPr>
        <p:spPr/>
        <p:txBody>
          <a:bodyPr/>
          <a:lstStyle/>
          <a:p>
            <a:r>
              <a:rPr lang="en-US" dirty="0">
                <a:ea typeface="Verdana"/>
              </a:rPr>
              <a:t>Title should be in ALL CAPS in the On </a:t>
            </a:r>
            <a:r>
              <a:rPr lang="en-US">
                <a:ea typeface="Verdana"/>
              </a:rPr>
              <a:t>Order Record</a:t>
            </a:r>
            <a:endParaRPr lang="en-US"/>
          </a:p>
        </p:txBody>
      </p:sp>
      <p:sp>
        <p:nvSpPr>
          <p:cNvPr id="3" name="Content Placeholder 2">
            <a:extLst>
              <a:ext uri="{FF2B5EF4-FFF2-40B4-BE49-F238E27FC236}">
                <a16:creationId xmlns:a16="http://schemas.microsoft.com/office/drawing/2014/main" id="{FFA8D3E5-B013-A6B6-4740-FEC2E7127249}"/>
              </a:ext>
            </a:extLst>
          </p:cNvPr>
          <p:cNvSpPr>
            <a:spLocks noGrp="1"/>
          </p:cNvSpPr>
          <p:nvPr>
            <p:ph idx="1"/>
          </p:nvPr>
        </p:nvSpPr>
        <p:spPr/>
        <p:txBody>
          <a:bodyPr vert="horz" lIns="91440" tIns="45720" rIns="91440" bIns="45720" rtlCol="0" anchor="t">
            <a:normAutofit/>
          </a:bodyPr>
          <a:lstStyle/>
          <a:p>
            <a:r>
              <a:rPr lang="en-US">
                <a:ea typeface="Open Sans"/>
                <a:cs typeface="Open Sans"/>
              </a:rPr>
              <a:t>Please check your settings for the custom MARC data for all vendors.</a:t>
            </a:r>
          </a:p>
          <a:p>
            <a:r>
              <a:rPr lang="en-US">
                <a:ea typeface="Open Sans"/>
                <a:cs typeface="Open Sans"/>
              </a:rPr>
              <a:t>On Order records from vendors should have a title in ALL CAPS. </a:t>
            </a:r>
          </a:p>
          <a:p>
            <a:pPr marL="0" indent="0">
              <a:buNone/>
            </a:pPr>
            <a:endParaRPr lang="en-US" dirty="0">
              <a:ea typeface="Open Sans"/>
              <a:cs typeface="Open Sans"/>
            </a:endParaRPr>
          </a:p>
        </p:txBody>
      </p:sp>
      <p:pic>
        <p:nvPicPr>
          <p:cNvPr id="4" name="Picture 3">
            <a:extLst>
              <a:ext uri="{FF2B5EF4-FFF2-40B4-BE49-F238E27FC236}">
                <a16:creationId xmlns:a16="http://schemas.microsoft.com/office/drawing/2014/main" id="{CA272664-2F2B-2762-9C7B-DE05AD2A4110}"/>
              </a:ext>
            </a:extLst>
          </p:cNvPr>
          <p:cNvPicPr>
            <a:picLocks noChangeAspect="1"/>
          </p:cNvPicPr>
          <p:nvPr/>
        </p:nvPicPr>
        <p:blipFill>
          <a:blip r:embed="rId2"/>
          <a:stretch>
            <a:fillRect/>
          </a:stretch>
        </p:blipFill>
        <p:spPr>
          <a:xfrm>
            <a:off x="1600200" y="3642144"/>
            <a:ext cx="8991600" cy="723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11017455"/>
      </p:ext>
    </p:extLst>
  </p:cSld>
  <p:clrMapOvr>
    <a:masterClrMapping/>
  </p:clrMapOvr>
</p:sld>
</file>

<file path=ppt/theme/theme1.xml><?xml version="1.0" encoding="utf-8"?>
<a:theme xmlns:a="http://schemas.openxmlformats.org/drawingml/2006/main" name="CCS-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CS-Theme">
      <a:majorFont>
        <a:latin typeface="Verdana"/>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CS-Theme" id="{D8B29484-AAF0-4EFE-B5FA-BD93817055CD}" vid="{BD5692A5-0219-43EB-AB0A-279E88752A3F}"/>
    </a:ext>
  </a:extLst>
</a:theme>
</file>

<file path=ppt/theme/theme2.xml><?xml version="1.0" encoding="utf-8"?>
<a:theme xmlns:a="http://schemas.openxmlformats.org/drawingml/2006/main" name="1_Office Theme">
  <a:themeElements>
    <a:clrScheme name="Custom 1">
      <a:dk1>
        <a:srgbClr val="000000"/>
      </a:dk1>
      <a:lt1>
        <a:srgbClr val="FFFFFF"/>
      </a:lt1>
      <a:dk2>
        <a:srgbClr val="6D6E71"/>
      </a:dk2>
      <a:lt2>
        <a:srgbClr val="58595B"/>
      </a:lt2>
      <a:accent1>
        <a:srgbClr val="0065A4"/>
      </a:accent1>
      <a:accent2>
        <a:srgbClr val="00B050"/>
      </a:accent2>
      <a:accent3>
        <a:srgbClr val="F47735"/>
      </a:accent3>
      <a:accent4>
        <a:srgbClr val="1A6871"/>
      </a:accent4>
      <a:accent5>
        <a:srgbClr val="0C4360"/>
      </a:accent5>
      <a:accent6>
        <a:srgbClr val="F47735"/>
      </a:accent6>
      <a:hlink>
        <a:srgbClr val="00559A"/>
      </a:hlink>
      <a:folHlink>
        <a:srgbClr val="595851"/>
      </a:folHlink>
    </a:clrScheme>
    <a:fontScheme name="CCS-Theme">
      <a:majorFont>
        <a:latin typeface="Verdana"/>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1">
      <a:dk1>
        <a:srgbClr val="000000"/>
      </a:dk1>
      <a:lt1>
        <a:srgbClr val="FFFFFF"/>
      </a:lt1>
      <a:dk2>
        <a:srgbClr val="6D6E71"/>
      </a:dk2>
      <a:lt2>
        <a:srgbClr val="58595B"/>
      </a:lt2>
      <a:accent1>
        <a:srgbClr val="0065A4"/>
      </a:accent1>
      <a:accent2>
        <a:srgbClr val="00B050"/>
      </a:accent2>
      <a:accent3>
        <a:srgbClr val="F47735"/>
      </a:accent3>
      <a:accent4>
        <a:srgbClr val="1A6871"/>
      </a:accent4>
      <a:accent5>
        <a:srgbClr val="0C4360"/>
      </a:accent5>
      <a:accent6>
        <a:srgbClr val="F47735"/>
      </a:accent6>
      <a:hlink>
        <a:srgbClr val="00559A"/>
      </a:hlink>
      <a:folHlink>
        <a:srgbClr val="595851"/>
      </a:folHlink>
    </a:clrScheme>
    <a:fontScheme name="CCS-Theme">
      <a:majorFont>
        <a:latin typeface="Verdana"/>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7FD8AEDA893740B2E2B561320165F3" ma:contentTypeVersion="29" ma:contentTypeDescription="Create a new document." ma:contentTypeScope="" ma:versionID="1377d9e0cac2a27d77d955a455f8b3da">
  <xsd:schema xmlns:xsd="http://www.w3.org/2001/XMLSchema" xmlns:xs="http://www.w3.org/2001/XMLSchema" xmlns:p="http://schemas.microsoft.com/office/2006/metadata/properties" xmlns:ns2="04fb2b99-be89-4f45-b37c-be1ef0c04955" xmlns:ns3="49174984-12fa-4a24-9ef6-8a7dc6c2db71" targetNamespace="http://schemas.microsoft.com/office/2006/metadata/properties" ma:root="true" ma:fieldsID="c7b0a67c0da0533577f182d4128a6210" ns2:_="" ns3:_="">
    <xsd:import namespace="04fb2b99-be89-4f45-b37c-be1ef0c04955"/>
    <xsd:import namespace="49174984-12fa-4a24-9ef6-8a7dc6c2db71"/>
    <xsd:element name="properties">
      <xsd:complexType>
        <xsd:sequence>
          <xsd:element name="documentManagement">
            <xsd:complexType>
              <xsd:all>
                <xsd:element ref="ns2:Library_x0020_"/>
                <xsd:element ref="ns2:Name_x0020_"/>
                <xsd:element ref="ns2:Meeting_x0020_date"/>
                <xsd:element ref="ns2:How_x0020_do_x0020_you_x0020_plan_x0020_to_x0020_attend_x0020_the_x0020_meeting_x003f_"/>
                <xsd:element ref="ns3:SharedWithUsers" minOccurs="0"/>
                <xsd:element ref="ns3:SharedWithDetails"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Topic_x0020_for_x0020_Agenda" minOccurs="0"/>
                <xsd:element ref="ns2:Description_x0020_of_x0020_Agenda_x0020_Item" minOccurs="0"/>
                <xsd:element ref="ns2:Are_x0020_there_x0020_additional_x0020_resources_x002c__x0020_links_x0020_or_x0020_examples_x0020_that_x0020_library_x0020_staff_x0020_should_x0020_review_x0020_prior_x0020_to_x0020_the_x0020_meeting_x003f_" minOccurs="0"/>
                <xsd:element ref="ns2:If_x0020_you_x0020_are_x0020_submitting_x0020_an_x0020_agenda_x0020_item_x002c__x0020_would_x0020_you_x0020_be_x0020_comfortable_x0020_presenting_x0020_it_x0020_to_x0020_the_x0020_group_x003f_" minOccurs="0"/>
                <xsd:element ref="ns2:Approximately_x0020_how_x0020_long_x0020_do_x0020_you_x0020_think_x0020_we_x0020_will_x0020_need_x0020_to_x0020_discuss_x0020_this_x0020_agenda_x0020_item_x003f_" minOccurs="0"/>
                <xsd:element ref="ns2:CONTINUING_x0020_EDU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b2b99-be89-4f45-b37c-be1ef0c04955" elementFormDefault="qualified">
    <xsd:import namespace="http://schemas.microsoft.com/office/2006/documentManagement/types"/>
    <xsd:import namespace="http://schemas.microsoft.com/office/infopath/2007/PartnerControls"/>
    <xsd:element name="Library_x0020_" ma:index="3" ma:displayName="Library " ma:internalName="Library_x0020_" ma:readOnly="false">
      <xsd:simpleType>
        <xsd:restriction base="dms:Text">
          <xsd:maxLength value="255"/>
        </xsd:restriction>
      </xsd:simpleType>
    </xsd:element>
    <xsd:element name="Name_x0020_" ma:index="4" ma:displayName="Name " ma:internalName="Name_x0020_" ma:readOnly="false">
      <xsd:simpleType>
        <xsd:restriction base="dms:Text"/>
      </xsd:simpleType>
    </xsd:element>
    <xsd:element name="Meeting_x0020_date" ma:index="5" ma:displayName="Meeting date" ma:internalName="Meeting_x0020_date" ma:readOnly="false">
      <xsd:simpleType>
        <xsd:restriction base="dms:Choice">
          <xsd:enumeration value="August 19"/>
          <xsd:enumeration value="November 18"/>
          <xsd:enumeration value="2/17"/>
          <xsd:enumeration value="5/19"/>
          <xsd:maxLength value="255"/>
        </xsd:restriction>
      </xsd:simpleType>
    </xsd:element>
    <xsd:element name="How_x0020_do_x0020_you_x0020_plan_x0020_to_x0020_attend_x0020_the_x0020_meeting_x003f_" ma:index="6" ma:displayName="How do you plan to attend the meeting?" ma:internalName="How_x0020_do_x0020_you_x0020_plan_x0020_to_x0020_attend_x0020_the_x0020_meeting_x003f_" ma:readOnly="false">
      <xsd:simpleType>
        <xsd:restriction base="dms:Choice">
          <xsd:enumeration value="Choice 1"/>
          <xsd:enumeration value="Virtual"/>
          <xsd:enumeration value="Choice 3"/>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hidden="true" ma:internalName="MediaServiceAutoTags"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hidden="true" ma:internalName="MediaLengthInSeconds" ma:readOnly="true">
      <xsd:simpleType>
        <xsd:restriction base="dms:Unknown"/>
      </xsd:simpleType>
    </xsd:element>
    <xsd:element name="MediaServiceLocation" ma:index="20" nillable="true" ma:displayName="Location" ma:hidden="true"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48242fc-8867-421b-8d4f-f4d5bb5187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Topic_x0020_for_x0020_Agenda" ma:index="30" nillable="true" ma:displayName="Topic for Agenda" ma:hidden="true" ma:internalName="Topic_x0020_for_x0020_Agenda" ma:readOnly="false">
      <xsd:simpleType>
        <xsd:restriction base="dms:Text"/>
      </xsd:simpleType>
    </xsd:element>
    <xsd:element name="Description_x0020_of_x0020_Agenda_x0020_Item" ma:index="31" nillable="true" ma:displayName="Description of Agenda Item" ma:hidden="true" ma:internalName="Description_x0020_of_x0020_Agenda_x0020_Item" ma:readOnly="false">
      <xsd:simpleType>
        <xsd:restriction base="dms:Note"/>
      </xsd:simpleType>
    </xsd:element>
    <xsd:element name="Are_x0020_there_x0020_additional_x0020_resources_x002c__x0020_links_x0020_or_x0020_examples_x0020_that_x0020_library_x0020_staff_x0020_should_x0020_review_x0020_prior_x0020_to_x0020_the_x0020_meeting_x003f_" ma:index="32" nillable="true" ma:displayName="Are there additional resources, links or examples that library staff should review prior to the meeting?" ma:hidden="true" ma:internalName="Are_x0020_there_x0020_additional_x0020_resources_x002c__x0020_links_x0020_or_x0020_examples_x0020_that_x0020_library_x0020_staff_x0020_should_x0020_review_x0020_prior_x0020_to_x0020_the_x0020_meeting_x003f_" ma:readOnly="false">
      <xsd:simpleType>
        <xsd:restriction base="dms:Note"/>
      </xsd:simpleType>
    </xsd:element>
    <xsd:element name="If_x0020_you_x0020_are_x0020_submitting_x0020_an_x0020_agenda_x0020_item_x002c__x0020_would_x0020_you_x0020_be_x0020_comfortable_x0020_presenting_x0020_it_x0020_to_x0020_the_x0020_group_x003f_" ma:index="33" nillable="true" ma:displayName="If you are submitting an agenda item, would you be comfortable presenting it to the group?" ma:hidden="true" ma:internalName="If_x0020_you_x0020_are_x0020_submitting_x0020_an_x0020_agenda_x0020_item_x002c__x0020_would_x0020_you_x0020_be_x0020_comfortable_x0020_presenting_x0020_it_x0020_to_x0020_the_x0020_group_x003f_" ma:readOnly="false">
      <xsd:simpleType>
        <xsd:restriction base="dms:Choice">
          <xsd:enumeration value="Yes"/>
          <xsd:enumeration value="No"/>
          <xsd:enumeration value="Choice 3"/>
        </xsd:restriction>
      </xsd:simpleType>
    </xsd:element>
    <xsd:element name="Approximately_x0020_how_x0020_long_x0020_do_x0020_you_x0020_think_x0020_we_x0020_will_x0020_need_x0020_to_x0020_discuss_x0020_this_x0020_agenda_x0020_item_x003f_" ma:index="34" nillable="true" ma:displayName="Approximately how long do you think we will need to discuss this agenda item?" ma:hidden="true" ma:internalName="Approximately_x0020_how_x0020_long_x0020_do_x0020_you_x0020_think_x0020_we_x0020_will_x0020_need_x0020_to_x0020_discuss_x0020_this_x0020_agenda_x0020_item_x003f_" ma:readOnly="false">
      <xsd:simpleType>
        <xsd:restriction base="dms:Text"/>
      </xsd:simpleType>
    </xsd:element>
    <xsd:element name="CONTINUING_x0020_EDUCATION" ma:index="35" nillable="true" ma:displayName="CONTINUING EDUCATION" ma:hidden="true" ma:internalName="CONTINUING_x0020_EDUCATI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174984-12fa-4a24-9ef6-8a7dc6c2db71" elementFormDefault="qualified">
    <xsd:import namespace="http://schemas.microsoft.com/office/2006/documentManagement/types"/>
    <xsd:import namespace="http://schemas.microsoft.com/office/infopath/2007/PartnerControls"/>
    <xsd:element name="SharedWithUsers" ma:index="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hidden="true" ma:internalName="SharedWithDetails" ma:readOnly="true">
      <xsd:simpleType>
        <xsd:restriction base="dms:Note"/>
      </xsd:simpleType>
    </xsd:element>
    <xsd:element name="TaxCatchAll" ma:index="23" nillable="true" ma:displayName="Taxonomy Catch All Column" ma:hidden="true" ma:list="{9eaa66db-708c-4f1a-b3bc-bbce3a8f22fd}" ma:internalName="TaxCatchAll" ma:readOnly="false" ma:showField="CatchAllData" ma:web="49174984-12fa-4a24-9ef6-8a7dc6c2db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fb2b99-be89-4f45-b37c-be1ef0c04955">
      <Terms xmlns="http://schemas.microsoft.com/office/infopath/2007/PartnerControls"/>
    </lcf76f155ced4ddcb4097134ff3c332f>
    <TaxCatchAll xmlns="49174984-12fa-4a24-9ef6-8a7dc6c2db71" xsi:nil="true"/>
    <SharedWithUsers xmlns="49174984-12fa-4a24-9ef6-8a7dc6c2db71">
      <UserInfo>
        <DisplayName/>
        <AccountId xsi:nil="true"/>
        <AccountType/>
      </UserInfo>
    </SharedWithUsers>
    <Approximately_x0020_how_x0020_long_x0020_do_x0020_you_x0020_think_x0020_we_x0020_will_x0020_need_x0020_to_x0020_discuss_x0020_this_x0020_agenda_x0020_item_x003f_ xmlns="04fb2b99-be89-4f45-b37c-be1ef0c04955" xsi:nil="true"/>
    <Meeting_x0020_date xmlns="04fb2b99-be89-4f45-b37c-be1ef0c04955"/>
    <How_x0020_do_x0020_you_x0020_plan_x0020_to_x0020_attend_x0020_the_x0020_meeting_x003f_ xmlns="04fb2b99-be89-4f45-b37c-be1ef0c04955"/>
    <Are_x0020_there_x0020_additional_x0020_resources_x002c__x0020_links_x0020_or_x0020_examples_x0020_that_x0020_library_x0020_staff_x0020_should_x0020_review_x0020_prior_x0020_to_x0020_the_x0020_meeting_x003f_ xmlns="04fb2b99-be89-4f45-b37c-be1ef0c04955" xsi:nil="true"/>
    <Name_x0020_ xmlns="04fb2b99-be89-4f45-b37c-be1ef0c04955"/>
    <If_x0020_you_x0020_are_x0020_submitting_x0020_an_x0020_agenda_x0020_item_x002c__x0020_would_x0020_you_x0020_be_x0020_comfortable_x0020_presenting_x0020_it_x0020_to_x0020_the_x0020_group_x003f_ xmlns="04fb2b99-be89-4f45-b37c-be1ef0c04955" xsi:nil="true"/>
    <Description_x0020_of_x0020_Agenda_x0020_Item xmlns="04fb2b99-be89-4f45-b37c-be1ef0c04955" xsi:nil="true"/>
    <Library_x0020_ xmlns="04fb2b99-be89-4f45-b37c-be1ef0c04955"/>
    <Topic_x0020_for_x0020_Agenda xmlns="04fb2b99-be89-4f45-b37c-be1ef0c04955" xsi:nil="true"/>
    <CONTINUING_x0020_EDUCATION xmlns="04fb2b99-be89-4f45-b37c-be1ef0c04955" xsi:nil="true"/>
  </documentManagement>
</p:properties>
</file>

<file path=customXml/itemProps1.xml><?xml version="1.0" encoding="utf-8"?>
<ds:datastoreItem xmlns:ds="http://schemas.openxmlformats.org/officeDocument/2006/customXml" ds:itemID="{7D4C7367-61A8-4F8C-8DA2-D8D8C90E9E57}">
  <ds:schemaRefs>
    <ds:schemaRef ds:uri="04fb2b99-be89-4f45-b37c-be1ef0c04955"/>
    <ds:schemaRef ds:uri="49174984-12fa-4a24-9ef6-8a7dc6c2db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4D23F75-D4B2-4ADA-A2A6-890C1C8285AE}">
  <ds:schemaRefs>
    <ds:schemaRef ds:uri="http://schemas.microsoft.com/sharepoint/v3/contenttype/forms"/>
  </ds:schemaRefs>
</ds:datastoreItem>
</file>

<file path=customXml/itemProps3.xml><?xml version="1.0" encoding="utf-8"?>
<ds:datastoreItem xmlns:ds="http://schemas.openxmlformats.org/officeDocument/2006/customXml" ds:itemID="{1525EBBD-6858-404E-BAC7-C85B6E8B1C73}">
  <ds:schemaRefs>
    <ds:schemaRef ds:uri="04fb2b99-be89-4f45-b37c-be1ef0c04955"/>
    <ds:schemaRef ds:uri="49174984-12fa-4a24-9ef6-8a7dc6c2db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CCS-Theme</Template>
  <TotalTime>110</TotalTime>
  <Words>1468</Words>
  <Application>Microsoft Office PowerPoint</Application>
  <PresentationFormat>Widescreen</PresentationFormat>
  <Paragraphs>142</Paragraphs>
  <Slides>21</Slides>
  <Notes>12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21</vt:i4>
      </vt:variant>
    </vt:vector>
  </HeadingPairs>
  <TitlesOfParts>
    <vt:vector size="31" baseType="lpstr">
      <vt:lpstr>Aptos Narrow</vt:lpstr>
      <vt:lpstr>Arial</vt:lpstr>
      <vt:lpstr>Calibri</vt:lpstr>
      <vt:lpstr>Courier New</vt:lpstr>
      <vt:lpstr>Courier New,monospace</vt:lpstr>
      <vt:lpstr>Open Sans</vt:lpstr>
      <vt:lpstr>Verdana</vt:lpstr>
      <vt:lpstr>CCS-Theme</vt:lpstr>
      <vt:lpstr>1_Office Theme</vt:lpstr>
      <vt:lpstr>2_Office Theme</vt:lpstr>
      <vt:lpstr>For virtual attendance: Please change your Zoom name to display your name and library. </vt:lpstr>
      <vt:lpstr>Acquisitions Technical Group</vt:lpstr>
      <vt:lpstr>BiblioCore</vt:lpstr>
      <vt:lpstr>BiblioCore Launch</vt:lpstr>
      <vt:lpstr>BiblioCore Launch</vt:lpstr>
      <vt:lpstr>Upcoming Changes for EContent Record Display</vt:lpstr>
      <vt:lpstr>Upcoming Changes for eContent</vt:lpstr>
      <vt:lpstr>EContent that will continue to display</vt:lpstr>
      <vt:lpstr>Polaris Updates</vt:lpstr>
      <vt:lpstr>Polaris Updates – Performance</vt:lpstr>
      <vt:lpstr>Polaris Updates – Item Record Slowness</vt:lpstr>
      <vt:lpstr>Rolling Meadows/ Wauconda Migration</vt:lpstr>
      <vt:lpstr>Rolling Meadows/Wauconda Migration</vt:lpstr>
      <vt:lpstr>BSLW Batch Processing Schedule</vt:lpstr>
      <vt:lpstr>BSLW Schedule</vt:lpstr>
      <vt:lpstr>Import Jobs Queue</vt:lpstr>
      <vt:lpstr>Import Jobs Queue Retention Policy</vt:lpstr>
      <vt:lpstr>Reminders</vt:lpstr>
      <vt:lpstr>Unprocessed 970 Tags</vt:lpstr>
      <vt:lpstr>Deduplication of On Order records</vt:lpstr>
      <vt:lpstr>Title should be in ALL CAPS in the On Order Record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Kathleen Weiss</dc:creator>
  <cp:lastModifiedBy>Rachel Fischer</cp:lastModifiedBy>
  <cp:revision>331</cp:revision>
  <dcterms:created xsi:type="dcterms:W3CDTF">2022-04-25T17:57:04Z</dcterms:created>
  <dcterms:modified xsi:type="dcterms:W3CDTF">2026-09-16T14:53:15Z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0x010100417FD8AEDA893740B2E2B561320165F3</vt:lpwstr>
  </property>
  <property fmtid="{D5CDD505-2E9C-101B-9397-08002B2CF9AE}" pid="3" name="MediaServiceImageTags">
    <vt:lpwstr/>
  </property>
  <property fmtid="{D5CDD505-2E9C-101B-9397-08002B2CF9AE}" pid="4" name="Order">
    <vt:r8>2237400</vt:r8>
  </property>
  <property fmtid="{D5CDD505-2E9C-101B-9397-08002B2CF9AE}" pid="5" name="TriggerFlowInfo">
    <vt:lpwstr/>
  </property>
  <property fmtid="{D5CDD505-2E9C-101B-9397-08002B2CF9AE}" pid="6" name="ComplianceAssetId">
    <vt:lpwstr/>
  </property>
  <property fmtid="{D5CDD505-2E9C-101B-9397-08002B2CF9AE}" pid="7" name="_ExtendedDescription">
    <vt:lpwstr/>
  </property>
</Properties>
</file>