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45" r:id="rId3"/>
    <p:sldId id="331" r:id="rId4"/>
    <p:sldId id="348" r:id="rId5"/>
    <p:sldId id="347" r:id="rId6"/>
    <p:sldId id="344" r:id="rId7"/>
    <p:sldId id="349" r:id="rId8"/>
    <p:sldId id="330" r:id="rId9"/>
    <p:sldId id="346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2" r:id="rId19"/>
    <p:sldId id="343" r:id="rId20"/>
    <p:sldId id="340" r:id="rId21"/>
    <p:sldId id="26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4029"/>
    <a:srgbClr val="08967D"/>
    <a:srgbClr val="733380"/>
    <a:srgbClr val="EBBF0F"/>
    <a:srgbClr val="2D1432"/>
    <a:srgbClr val="4D7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52" autoAdjust="0"/>
    <p:restoredTop sz="83172" autoAdjust="0"/>
  </p:normalViewPr>
  <p:slideViewPr>
    <p:cSldViewPr snapToGrid="0">
      <p:cViewPr varScale="1">
        <p:scale>
          <a:sx n="52" d="100"/>
          <a:sy n="52" d="100"/>
        </p:scale>
        <p:origin x="10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21C5-44C0-4E5C-9FFC-77BD52E4282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27BB0-9302-4384-904D-2DEE998C5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8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27BB0-9302-4384-904D-2DEE998C5C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0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Mackin was founded in 1983 as a family-owned business now supplying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60,000 customers worldwide. They offer children’s and adult print and digital titles in all bindings, eBooks, audiobooks, Read-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Alongs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educational videos, makerspace products, kits and online databases.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27BB0-9302-4384-904D-2DEE998C5C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49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127BB0-9302-4384-904D-2DEE998C5C7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4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89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03357-D530-F8D7-EBD6-C8F73CFA9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099" y="862591"/>
            <a:ext cx="631952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71917E-C920-688D-3336-3DA2B2009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7099" y="3342266"/>
            <a:ext cx="631952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8AA603C-C1A0-0693-BC1A-EA1371277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099" y="5371538"/>
            <a:ext cx="4003962" cy="1102564"/>
          </a:xfrm>
          <a:prstGeom prst="rect">
            <a:avLst/>
          </a:prstGeom>
        </p:spPr>
      </p:pic>
      <p:pic>
        <p:nvPicPr>
          <p:cNvPr id="7" name="Picture 6" descr="A yellow and black logo&#10;&#10;Description automatically generated with low confidence">
            <a:extLst>
              <a:ext uri="{FF2B5EF4-FFF2-40B4-BE49-F238E27FC236}">
                <a16:creationId xmlns:a16="http://schemas.microsoft.com/office/drawing/2014/main" id="{BEC6301B-AA43-D225-416B-22A684FDEB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446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90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89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03357-D530-F8D7-EBD6-C8F73CFA9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099" y="862591"/>
            <a:ext cx="631952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yellow and black logo&#10;&#10;Description automatically generated with low confidence">
            <a:extLst>
              <a:ext uri="{FF2B5EF4-FFF2-40B4-BE49-F238E27FC236}">
                <a16:creationId xmlns:a16="http://schemas.microsoft.com/office/drawing/2014/main" id="{BEC6301B-AA43-D225-416B-22A684FDE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446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7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4D7D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2F3FD77-1ACE-4682-0B64-CC136C999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099" y="862591"/>
            <a:ext cx="631952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662C639-5DB5-F0CC-460F-1357293C94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7099" y="3342266"/>
            <a:ext cx="631952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0D76A1B-64C9-5D24-E045-752A189AC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099" y="5371538"/>
            <a:ext cx="4003962" cy="1102564"/>
          </a:xfrm>
          <a:prstGeom prst="rect">
            <a:avLst/>
          </a:prstGeom>
        </p:spPr>
      </p:pic>
      <p:pic>
        <p:nvPicPr>
          <p:cNvPr id="13" name="Picture 12" descr="A yellow and black logo&#10;&#10;Description automatically generated with low confidence">
            <a:extLst>
              <a:ext uri="{FF2B5EF4-FFF2-40B4-BE49-F238E27FC236}">
                <a16:creationId xmlns:a16="http://schemas.microsoft.com/office/drawing/2014/main" id="{5609EC4F-B6C7-870D-7E00-408994E22C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446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7333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133F6F-D562-282C-B656-4B8EE0355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7099" y="862591"/>
            <a:ext cx="631952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32D32A9-ADB4-B81E-9906-E1A7E03AC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7099" y="3342266"/>
            <a:ext cx="631952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0288821-0E15-358E-0C8F-42F5687B58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099" y="5371538"/>
            <a:ext cx="4003962" cy="1102564"/>
          </a:xfrm>
          <a:prstGeom prst="rect">
            <a:avLst/>
          </a:prstGeom>
        </p:spPr>
      </p:pic>
      <p:pic>
        <p:nvPicPr>
          <p:cNvPr id="7" name="Picture 6" descr="A yellow and black logo&#10;&#10;Description automatically generated with low confidence">
            <a:extLst>
              <a:ext uri="{FF2B5EF4-FFF2-40B4-BE49-F238E27FC236}">
                <a16:creationId xmlns:a16="http://schemas.microsoft.com/office/drawing/2014/main" id="{149A7192-90CC-CECB-A748-4943C7697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446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39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4A22-3819-E062-300F-2C4906EBF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8967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BE95D0-678B-43E5-A57F-5C531D3E9181}"/>
              </a:ext>
            </a:extLst>
          </p:cNvPr>
          <p:cNvCxnSpPr/>
          <p:nvPr userDrawn="1"/>
        </p:nvCxnSpPr>
        <p:spPr>
          <a:xfrm>
            <a:off x="838200" y="1408502"/>
            <a:ext cx="10515600" cy="0"/>
          </a:xfrm>
          <a:prstGeom prst="line">
            <a:avLst/>
          </a:prstGeom>
          <a:ln w="31750">
            <a:solidFill>
              <a:srgbClr val="089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circle, symmetry, screenshot, art&#10;&#10;Description automatically generated">
            <a:extLst>
              <a:ext uri="{FF2B5EF4-FFF2-40B4-BE49-F238E27FC236}">
                <a16:creationId xmlns:a16="http://schemas.microsoft.com/office/drawing/2014/main" id="{66E461C7-0EB6-FA59-CCEA-E5001BA756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350" y="145724"/>
            <a:ext cx="645179" cy="64517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4A8D2-E5D6-EAB0-7E5B-8A9D7034F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6445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and black logo&#10;&#10;Description automatically generated with low confidence">
            <a:extLst>
              <a:ext uri="{FF2B5EF4-FFF2-40B4-BE49-F238E27FC236}">
                <a16:creationId xmlns:a16="http://schemas.microsoft.com/office/drawing/2014/main" id="{39001644-8BA2-F9AC-4DA5-97BD790440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4464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ED52D1-7692-4C93-18C7-A0CEBFA0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F2D29-E7D8-9303-A8CC-D1A632C3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A picture containing circle, symmetry, screenshot, art&#10;&#10;Description automatically generated">
            <a:extLst>
              <a:ext uri="{FF2B5EF4-FFF2-40B4-BE49-F238E27FC236}">
                <a16:creationId xmlns:a16="http://schemas.microsoft.com/office/drawing/2014/main" id="{460CAC6C-4B94-7880-B3F0-B1787BD3EB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350" y="145724"/>
            <a:ext cx="645179" cy="6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5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0F75-5262-55F0-2ED1-2F3DB133F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369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C0771-DC0F-00C9-5AC7-BF68AF03E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8F0C-158C-0CDA-2CB0-0FC47DAC6F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1C189-F004-9F86-8FC7-53D43CBE8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061B3D-2735-B697-606E-8BA6DD38056E}"/>
              </a:ext>
            </a:extLst>
          </p:cNvPr>
          <p:cNvCxnSpPr/>
          <p:nvPr userDrawn="1"/>
        </p:nvCxnSpPr>
        <p:spPr>
          <a:xfrm>
            <a:off x="838200" y="1408502"/>
            <a:ext cx="10515600" cy="0"/>
          </a:xfrm>
          <a:prstGeom prst="line">
            <a:avLst/>
          </a:prstGeom>
          <a:ln w="31750">
            <a:solidFill>
              <a:srgbClr val="089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circle, symmetry, screenshot, art&#10;&#10;Description automatically generated">
            <a:extLst>
              <a:ext uri="{FF2B5EF4-FFF2-40B4-BE49-F238E27FC236}">
                <a16:creationId xmlns:a16="http://schemas.microsoft.com/office/drawing/2014/main" id="{CEF226FE-4DF7-05E9-5EF7-95E873623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350" y="145724"/>
            <a:ext cx="645179" cy="6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6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Highlight Slide">
    <p:bg>
      <p:bgPr>
        <a:solidFill>
          <a:srgbClr val="EBB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B8E9B-1AC6-FFDE-A865-EFAE68D0A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FE0EC0C-AF15-D3FC-0D55-0373FCC0696E}"/>
              </a:ext>
            </a:extLst>
          </p:cNvPr>
          <p:cNvCxnSpPr/>
          <p:nvPr userDrawn="1"/>
        </p:nvCxnSpPr>
        <p:spPr>
          <a:xfrm>
            <a:off x="838200" y="1408502"/>
            <a:ext cx="105156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332350A-0EEA-E985-5C59-B168BFC6B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7468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ircle, symmetry, screenshot, art&#10;&#10;Description automatically generated">
            <a:extLst>
              <a:ext uri="{FF2B5EF4-FFF2-40B4-BE49-F238E27FC236}">
                <a16:creationId xmlns:a16="http://schemas.microsoft.com/office/drawing/2014/main" id="{F948176D-93AF-A2F9-35A3-FC76E7F2C9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350" y="145724"/>
            <a:ext cx="645179" cy="6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8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14E6-4748-5647-83A3-D414E777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5DD18-6023-1D1D-FB02-EFCF2A3F6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picture containing circle, symmetry, screenshot, art&#10;&#10;Description automatically generated">
            <a:extLst>
              <a:ext uri="{FF2B5EF4-FFF2-40B4-BE49-F238E27FC236}">
                <a16:creationId xmlns:a16="http://schemas.microsoft.com/office/drawing/2014/main" id="{D55F0208-2861-6D2E-8427-4C421C042D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350" y="145724"/>
            <a:ext cx="645179" cy="6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62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st Slide">
    <p:bg>
      <p:bgPr>
        <a:solidFill>
          <a:srgbClr val="089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EB34443F-2CBD-093C-023D-CE7871343D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019" y="2877718"/>
            <a:ext cx="4003962" cy="110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9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DD8E69-4E52-E70F-17D8-5A58147EE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D9C20-F9E4-FD0F-3014-DC920436D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387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6" r:id="rId3"/>
    <p:sldLayoutId id="2147483657" r:id="rId4"/>
    <p:sldLayoutId id="2147483654" r:id="rId5"/>
    <p:sldLayoutId id="2147483650" r:id="rId6"/>
    <p:sldLayoutId id="2147483663" r:id="rId7"/>
    <p:sldLayoutId id="2147483652" r:id="rId8"/>
    <p:sldLayoutId id="2147483659" r:id="rId9"/>
    <p:sldLayoutId id="2147483655" r:id="rId10"/>
    <p:sldLayoutId id="2147483651" r:id="rId11"/>
    <p:sldLayoutId id="21474836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8967D"/>
          </a:solidFill>
          <a:latin typeface="Laca SemiBold" panose="020B0004030400060002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T Serif" panose="020A0603040505020204" pitchFamily="18" charset="0"/>
          <a:ea typeface="PT Serif" panose="020A060304050502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T Serif" panose="020A0603040505020204" pitchFamily="18" charset="0"/>
          <a:ea typeface="PT Serif" panose="020A060304050502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T Serif" panose="020A0603040505020204" pitchFamily="18" charset="0"/>
          <a:ea typeface="PT Serif" panose="020A060304050502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T Serif" panose="020A0603040505020204" pitchFamily="18" charset="0"/>
          <a:ea typeface="PT Serif" panose="020A060304050502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T Serif" panose="020A0603040505020204" pitchFamily="18" charset="0"/>
          <a:ea typeface="PT Serif" panose="020A060304050502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sgirardi@wnpld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NKtech@ccslib.or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6D383A-96C7-F6AE-660E-C67846A0647A}"/>
              </a:ext>
            </a:extLst>
          </p:cNvPr>
          <p:cNvSpPr txBox="1"/>
          <p:nvPr/>
        </p:nvSpPr>
        <p:spPr>
          <a:xfrm>
            <a:off x="3848830" y="4142302"/>
            <a:ext cx="4494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ca Medium" panose="020B0004030400060002" pitchFamily="34" charset="0"/>
              </a:rPr>
              <a:t>Stephanie Girardi</a:t>
            </a:r>
          </a:p>
          <a:p>
            <a:r>
              <a:rPr lang="en-US" sz="2400" dirty="0">
                <a:solidFill>
                  <a:schemeClr val="bg1"/>
                </a:solidFill>
                <a:latin typeface="Laca Medium" panose="020B0004030400060002" pitchFamily="34" charset="0"/>
              </a:rPr>
              <a:t>Technical Services Manager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AEF6FB-2F95-0FCA-2573-CDE390A6E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278130"/>
            <a:ext cx="7620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2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B5E257-6B43-E145-EEA0-43C6CF754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036" y="155357"/>
            <a:ext cx="8205927" cy="2097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C617C6-8311-A3E2-2DFF-712E27E5B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229" y="2194156"/>
            <a:ext cx="8193734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2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C8CE2-4F27-3C3D-39B5-538DE8D81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7F1A-E7D6-4489-953D-B07059608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Some reasons to use Mackin: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702C4-BDCC-8225-79EE-0E748B932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0315"/>
            <a:ext cx="10515600" cy="4351338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Their site is easy for selectors to use.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Their youth book selection is great.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Their processing, mylar and laminate, is excellent.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 books come fully processed in about 3 weeks.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Mackin is more reliable than Libraria is now.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Selectors create their own log in that is linked by library.</a:t>
            </a:r>
          </a:p>
        </p:txBody>
      </p:sp>
    </p:spTree>
    <p:extLst>
      <p:ext uri="{BB962C8B-B14F-4D97-AF65-F5344CB8AC3E}">
        <p14:creationId xmlns:p14="http://schemas.microsoft.com/office/powerpoint/2010/main" val="160935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BB89-9707-7043-F712-BFEA6C8DC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CA45-8DF9-CBFB-F616-ED1DB6DC5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Their prices are comparable to </a:t>
            </a:r>
            <a:r>
              <a:rPr lang="en-US" dirty="0" err="1"/>
              <a:t>Libraria’s</a:t>
            </a:r>
            <a:r>
              <a:rPr lang="en-US" dirty="0"/>
              <a:t>, after some negotiation.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436990-9956-18FB-323C-8D2C0F0E3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7857" y="1825625"/>
            <a:ext cx="8656285" cy="4351338"/>
          </a:xfrm>
        </p:spPr>
      </p:pic>
    </p:spTree>
    <p:extLst>
      <p:ext uri="{BB962C8B-B14F-4D97-AF65-F5344CB8AC3E}">
        <p14:creationId xmlns:p14="http://schemas.microsoft.com/office/powerpoint/2010/main" val="174937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19DC-7794-3E10-DF0D-A6C5926CC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Their processing is cheaper and better than </a:t>
            </a:r>
            <a:r>
              <a:rPr lang="en-US" dirty="0" err="1"/>
              <a:t>Libraria’s</a:t>
            </a:r>
            <a:r>
              <a:rPr lang="en-US" dirty="0"/>
              <a:t>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0963AA-ECCB-9DC4-6C8F-AACD9942B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9552" y="1597024"/>
            <a:ext cx="7652896" cy="5010053"/>
          </a:xfrm>
        </p:spPr>
      </p:pic>
    </p:spTree>
    <p:extLst>
      <p:ext uri="{BB962C8B-B14F-4D97-AF65-F5344CB8AC3E}">
        <p14:creationId xmlns:p14="http://schemas.microsoft.com/office/powerpoint/2010/main" val="297249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56955C-5C56-E3D7-78B9-C393098E9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5967" y="374698"/>
            <a:ext cx="5600065" cy="522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55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0D5B6-1784-D174-1CBF-FD499616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Laca SemiBold" panose="020B0004030400060002"/>
              </a:rPr>
              <a:t>MackinBound</a:t>
            </a:r>
            <a:r>
              <a:rPr lang="en-US" dirty="0">
                <a:latin typeface="Laca SemiBold" panose="020B0004030400060002"/>
              </a:rPr>
              <a:t> prebound books are cheaper than </a:t>
            </a:r>
            <a:r>
              <a:rPr lang="en-US" dirty="0" err="1">
                <a:latin typeface="Laca SemiBold" panose="020B0004030400060002"/>
              </a:rPr>
              <a:t>Libraria’s</a:t>
            </a:r>
            <a:r>
              <a:rPr lang="en-US" dirty="0">
                <a:latin typeface="Laca SemiBold" panose="020B0004030400060002"/>
              </a:rPr>
              <a:t> and arrive in a month.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946F83-1F82-53EB-C158-68AB1D73D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047" y="2138208"/>
            <a:ext cx="8649907" cy="14765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93E823-10D5-1A46-FE3C-61CAEAC3A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87" y="4062309"/>
            <a:ext cx="11117226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74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1A7B2-33D3-6B60-E828-0A856014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Mackin does provide EDI ordering 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3696F-38C4-26D8-F63A-969F481CA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They don’t use prefilled grids. You select “additional MARC fields”.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You can’t download MARC records directly from their site.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You need to add MARC Import via FTP to your vendor record in Leap.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 “quantity” is number of items, not records.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dirty="0">
                <a:latin typeface="Laca SemiBold" panose="020B0004030400060002"/>
              </a:rPr>
              <a:t>They still can’t correctly generate EDI invoices if there are processing charges on the PO.</a:t>
            </a:r>
          </a:p>
        </p:txBody>
      </p:sp>
    </p:spTree>
    <p:extLst>
      <p:ext uri="{BB962C8B-B14F-4D97-AF65-F5344CB8AC3E}">
        <p14:creationId xmlns:p14="http://schemas.microsoft.com/office/powerpoint/2010/main" val="264508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5114A-2D57-C674-AA02-C324B8A07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9840" y="862591"/>
            <a:ext cx="7686779" cy="2387600"/>
          </a:xfrm>
        </p:spPr>
        <p:txBody>
          <a:bodyPr/>
          <a:lstStyle/>
          <a:p>
            <a:pPr algn="ctr"/>
            <a:r>
              <a:rPr lang="en-US" dirty="0"/>
              <a:t>The Mackin Ordering Process</a:t>
            </a:r>
          </a:p>
        </p:txBody>
      </p:sp>
    </p:spTree>
    <p:extLst>
      <p:ext uri="{BB962C8B-B14F-4D97-AF65-F5344CB8AC3E}">
        <p14:creationId xmlns:p14="http://schemas.microsoft.com/office/powerpoint/2010/main" val="1244043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AAFCC-43DD-7592-2D7D-23146F33E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Laca SemiBold" panose="020B0004030400060002"/>
              </a:rPr>
              <a:t>A selector makes a list and forwards it to acquisitions.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dirty="0">
                <a:latin typeface="Laca SemiBold" panose="020B0004030400060002"/>
              </a:rPr>
              <a:t>You get an email letting you know there is a list to order.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31D84F-307F-4E76-2B31-21FF0DE1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681037"/>
            <a:ext cx="10240804" cy="1390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A132B-F483-D3AE-AA58-F39CA05C1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418" y="2968503"/>
            <a:ext cx="5505165" cy="26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6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3D2AA-FE96-B778-2632-A374F254B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A9211-3149-A28E-887D-112D517A7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You find the list on Mackin, inspect it for errors, and then click “Order Now”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r>
              <a:rPr lang="en-US" dirty="0">
                <a:latin typeface="Laca SemiBold" panose="020B0004030400060002"/>
              </a:rPr>
              <a:t> 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2" name="Picture 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5E7C01F8-A4FF-042B-FAA4-6F55AF014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613" y="1647204"/>
            <a:ext cx="3914775" cy="10191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10091F-4949-AD6B-D529-A3F829C24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191" y="3608659"/>
            <a:ext cx="2249619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8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BAF82-67F3-905E-D904-A42467C88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7C9B-2095-837A-0BAD-4E2FB34E9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You create your grid from the elements you provided to Mackin.</a:t>
            </a: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r>
              <a:rPr lang="en-US" dirty="0">
                <a:latin typeface="Laca SemiBold" panose="020B0004030400060002"/>
              </a:rPr>
              <a:t> 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E340A4-3376-A562-BA2B-3B5F8425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691" y="1163452"/>
            <a:ext cx="6608618" cy="558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66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92E65-A4ED-A14E-475A-14AC93D27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05BAF-5363-98FC-C17D-DD7C835E9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You confirm shipping and billing addresses</a:t>
            </a:r>
          </a:p>
          <a:p>
            <a:pPr marL="0" indent="0" algn="ctr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r>
              <a:rPr lang="en-US" dirty="0">
                <a:latin typeface="Laca SemiBold" panose="020B0004030400060002"/>
              </a:rPr>
              <a:t> 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E00D8B5-4E1D-7E41-13CF-49A026852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365" y="1279842"/>
            <a:ext cx="8681271" cy="40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87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DF16-A31F-5161-88A3-DE0E9D199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3042D-8CFA-0747-0AF0-B51EEA1D6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You provide your PO number and select “no” that a confirming PO will be sent to Mackin because you are ordering it using EDI.</a:t>
            </a: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r>
              <a:rPr lang="en-US" dirty="0">
                <a:latin typeface="Laca SemiBold" panose="020B0004030400060002"/>
              </a:rPr>
              <a:t> 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532E1E9-4420-76E0-903D-2E275D271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725" y="2095500"/>
            <a:ext cx="44005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3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FE78-64EF-AD07-E5F9-9AC95E8A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E56F7-7353-78EC-41A0-87179FB8C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It’s finally time to submit the order.</a:t>
            </a: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r>
              <a:rPr lang="en-US" dirty="0">
                <a:latin typeface="Laca SemiBold" panose="020B0004030400060002"/>
              </a:rPr>
              <a:t> 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385F293-B07B-662E-621A-1D39E426A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409" y="1107064"/>
            <a:ext cx="9029182" cy="49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72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108BC-B97B-CC60-25DE-55F591B21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E18FB-4941-FEFA-3C1E-836541542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It’s EDI time!</a:t>
            </a: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You get your MARC records two different ways: </a:t>
            </a: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Use an FTP client to retrieve the file from the "</a:t>
            </a:r>
            <a:r>
              <a:rPr lang="en-US" sz="2600" dirty="0" err="1">
                <a:latin typeface="Laca SemiBold" panose="020B0004030400060002"/>
              </a:rPr>
              <a:t>from_mackin</a:t>
            </a:r>
            <a:r>
              <a:rPr lang="en-US" sz="2600" dirty="0">
                <a:latin typeface="Laca SemiBold" panose="020B0004030400060002"/>
              </a:rPr>
              <a:t>" folder on the FTP server.</a:t>
            </a: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r>
              <a:rPr lang="en-US" dirty="0">
                <a:latin typeface="Laca SemiBold" panose="020B0004030400060002"/>
              </a:rPr>
              <a:t> 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dirty="0">
                <a:latin typeface="Laca SemiBold" panose="020B0004030400060002"/>
              </a:rPr>
              <a:t>OR</a:t>
            </a: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E618EE-EF7C-5C6A-1AE5-B03B7D165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736" y="2494457"/>
            <a:ext cx="7208528" cy="206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4A718-DB07-13BE-85FB-D8C7A908A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E2C72-BC48-F0CC-52E7-F749CC1D7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"/>
            <a:ext cx="10515600" cy="5938424"/>
          </a:xfrm>
        </p:spPr>
        <p:txBody>
          <a:bodyPr/>
          <a:lstStyle/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Use the MARC records attached to the confirmation email.</a:t>
            </a: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  <a:p>
            <a:pPr marL="0" indent="0">
              <a:buNone/>
            </a:pPr>
            <a:endParaRPr lang="en-US" dirty="0">
              <a:latin typeface="Laca SemiBold" panose="020B0004030400060002"/>
            </a:endParaRP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08026D9-DB3A-88D2-CA8C-93D5725CF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191" y="984905"/>
            <a:ext cx="6584373" cy="527031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A3BBAA-6112-2F2F-5175-90469C97763D}"/>
              </a:ext>
            </a:extLst>
          </p:cNvPr>
          <p:cNvCxnSpPr/>
          <p:nvPr/>
        </p:nvCxnSpPr>
        <p:spPr>
          <a:xfrm>
            <a:off x="1444336" y="1246909"/>
            <a:ext cx="2576946" cy="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219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8062F-3F00-446E-34E4-FB9D097D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Something to be aware of: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65668-6716-E33D-0354-E486A0F85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991" y="181568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Mackin adds 028 fields to the </a:t>
            </a:r>
            <a:r>
              <a:rPr lang="en-US" sz="2600">
                <a:latin typeface="Laca SemiBold" panose="020B0004030400060002"/>
              </a:rPr>
              <a:t>bib records.</a:t>
            </a:r>
            <a:endParaRPr lang="en-US" sz="2600" dirty="0">
              <a:latin typeface="Laca SemiBold" panose="020B0004030400060002"/>
            </a:endParaRPr>
          </a:p>
          <a:p>
            <a:pPr marL="0" indent="0" algn="ctr">
              <a:buNone/>
            </a:pPr>
            <a:r>
              <a:rPr lang="en-US" sz="2600" dirty="0">
                <a:latin typeface="Laca SemiBold" panose="020B0004030400060002"/>
              </a:rPr>
              <a:t>These can be deleted after ordering, if you wish.</a:t>
            </a:r>
          </a:p>
          <a:p>
            <a:pPr marL="0" indent="0" algn="ctr">
              <a:buNone/>
            </a:pPr>
            <a:endParaRPr lang="en-US" sz="2600" dirty="0">
              <a:latin typeface="Laca SemiBold" panose="020B000403040006000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53C676-96C4-4DCC-ECF7-3495532FE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833" y="3015459"/>
            <a:ext cx="3980334" cy="41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36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E5AE9-4DCC-4D27-A102-6527E0DEF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898B9-BA20-582D-4949-9F696D4E0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Mackin is working 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F4A7F-9C44-0DEB-8D01-3DC1B91B2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991" y="1815686"/>
            <a:ext cx="10515600" cy="4351338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en-US" sz="3200" dirty="0">
                <a:latin typeface="Laca SemiBold" panose="020B0004030400060002"/>
              </a:rPr>
              <a:t>Reducing the number of screens to get through to place an order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en-US" sz="3200" dirty="0">
              <a:latin typeface="Laca SemiBold" panose="020B0004030400060002"/>
            </a:endParaRP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sz="3200" dirty="0">
                <a:latin typeface="Laca SemiBold" panose="020B0004030400060002"/>
              </a:rPr>
              <a:t>Having real grids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en-US" sz="3200" dirty="0">
              <a:latin typeface="Laca SemiBold" panose="020B0004030400060002"/>
            </a:endParaRP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sz="3200" dirty="0">
                <a:latin typeface="Laca SemiBold" panose="020B0004030400060002"/>
              </a:rPr>
              <a:t>Being able to download MARC records from their website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en-US" sz="3200" dirty="0">
              <a:latin typeface="Laca SemiBold" panose="020B0004030400060002"/>
            </a:endParaRPr>
          </a:p>
          <a:p>
            <a:pPr algn="ctr">
              <a:buFont typeface="Wingdings" panose="05000000000000000000" pitchFamily="2" charset="2"/>
              <a:buChar char="§"/>
            </a:pPr>
            <a:r>
              <a:rPr lang="en-US" sz="3200" dirty="0">
                <a:latin typeface="Laca SemiBold" panose="020B0004030400060002"/>
              </a:rPr>
              <a:t>Generating invoices correctly </a:t>
            </a:r>
          </a:p>
        </p:txBody>
      </p:sp>
    </p:spTree>
    <p:extLst>
      <p:ext uri="{BB962C8B-B14F-4D97-AF65-F5344CB8AC3E}">
        <p14:creationId xmlns:p14="http://schemas.microsoft.com/office/powerpoint/2010/main" val="4076367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548E-CF64-BF54-BEFA-5DCB8E774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2268" y="2256780"/>
            <a:ext cx="7572810" cy="4123238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Contact me directly with any questions.</a:t>
            </a:r>
            <a:br>
              <a:rPr lang="en-US" dirty="0"/>
            </a:br>
            <a:br>
              <a:rPr lang="en-US" dirty="0"/>
            </a:b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sgirardi@wnpld.org</a:t>
            </a:r>
            <a:br>
              <a:rPr lang="en-US" dirty="0"/>
            </a:br>
            <a:br>
              <a:rPr lang="en-US" dirty="0"/>
            </a:b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WNKtech@ccslib.org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561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078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</TotalTime>
  <Words>457</Words>
  <Application>Microsoft Office PowerPoint</Application>
  <PresentationFormat>Widescreen</PresentationFormat>
  <Paragraphs>91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Laca Medium</vt:lpstr>
      <vt:lpstr>Laca SemiBold</vt:lpstr>
      <vt:lpstr>PT Serif</vt:lpstr>
      <vt:lpstr>Wingdings</vt:lpstr>
      <vt:lpstr>Office Theme</vt:lpstr>
      <vt:lpstr>PowerPoint Presentation</vt:lpstr>
      <vt:lpstr>PowerPoint Presentation</vt:lpstr>
      <vt:lpstr>Some reasons to use Mackin:</vt:lpstr>
      <vt:lpstr>Their prices are comparable to Libraria’s, after some negotiation. </vt:lpstr>
      <vt:lpstr>Their processing is cheaper and better than Libraria’s. </vt:lpstr>
      <vt:lpstr>PowerPoint Presentation</vt:lpstr>
      <vt:lpstr>MackinBound prebound books are cheaper than Libraria’s and arrive in a month.</vt:lpstr>
      <vt:lpstr>Mackin does provide EDI ordering but…</vt:lpstr>
      <vt:lpstr>The Mackin Ordering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Something to be aware of:</vt:lpstr>
      <vt:lpstr>Mackin is working on:</vt:lpstr>
      <vt:lpstr>  Contact me directly with any questions.  sgirardi@wnpld.org  WNKtech@ccslib.org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 Skiba</dc:creator>
  <cp:lastModifiedBy>Rachel Fischer</cp:lastModifiedBy>
  <cp:revision>173</cp:revision>
  <dcterms:created xsi:type="dcterms:W3CDTF">2023-05-17T01:08:05Z</dcterms:created>
  <dcterms:modified xsi:type="dcterms:W3CDTF">2026-09-16T16:13:58Z</dcterms:modified>
</cp:coreProperties>
</file>