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67" r:id="rId5"/>
    <p:sldMasterId id="2147483674" r:id="rId6"/>
  </p:sldMasterIdLst>
  <p:notesMasterIdLst>
    <p:notesMasterId r:id="rId46"/>
  </p:notesMasterIdLst>
  <p:sldIdLst>
    <p:sldId id="256" r:id="rId7"/>
    <p:sldId id="436" r:id="rId8"/>
    <p:sldId id="432" r:id="rId9"/>
    <p:sldId id="424" r:id="rId10"/>
    <p:sldId id="361" r:id="rId11"/>
    <p:sldId id="453" r:id="rId12"/>
    <p:sldId id="454" r:id="rId13"/>
    <p:sldId id="455" r:id="rId14"/>
    <p:sldId id="456" r:id="rId15"/>
    <p:sldId id="457" r:id="rId16"/>
    <p:sldId id="459" r:id="rId17"/>
    <p:sldId id="458" r:id="rId18"/>
    <p:sldId id="460" r:id="rId19"/>
    <p:sldId id="461" r:id="rId20"/>
    <p:sldId id="462" r:id="rId21"/>
    <p:sldId id="409" r:id="rId22"/>
    <p:sldId id="411" r:id="rId23"/>
    <p:sldId id="463" r:id="rId24"/>
    <p:sldId id="464" r:id="rId25"/>
    <p:sldId id="465" r:id="rId26"/>
    <p:sldId id="258" r:id="rId27"/>
    <p:sldId id="476" r:id="rId28"/>
    <p:sldId id="477" r:id="rId29"/>
    <p:sldId id="466" r:id="rId30"/>
    <p:sldId id="469" r:id="rId31"/>
    <p:sldId id="262" r:id="rId32"/>
    <p:sldId id="428" r:id="rId33"/>
    <p:sldId id="467" r:id="rId34"/>
    <p:sldId id="468" r:id="rId35"/>
    <p:sldId id="263" r:id="rId36"/>
    <p:sldId id="283" r:id="rId37"/>
    <p:sldId id="284" r:id="rId38"/>
    <p:sldId id="264" r:id="rId39"/>
    <p:sldId id="435" r:id="rId40"/>
    <p:sldId id="266" r:id="rId41"/>
    <p:sldId id="433" r:id="rId42"/>
    <p:sldId id="434" r:id="rId43"/>
    <p:sldId id="470" r:id="rId44"/>
    <p:sldId id="473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B15609-AEE2-5B97-8D2B-DFB1E89607E7}" name="Mieko Landers" initials="" userId="S::mlanders@ccslib.org::07da9021-f6ba-44e0-a1fa-c81110e01fa0" providerId="AD"/>
  <p188:author id="{80379261-EA25-750E-E84E-4FD72C5C00F7}" name="Kiara Lyons" initials="KL" userId="S::klyons@ccslib.org::2916a316-c70b-4c60-9199-fc4f6594ee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283"/>
    <a:srgbClr val="F79421"/>
    <a:srgbClr val="89C4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22T16:40:56.309"/>
    <p1510:client id="{6662FF94-9EE0-CB26-E467-83CAC00373CE}" v="247" dt="2026-09-22T16:38:50.5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microsoft.com/office/2015/10/relationships/revisionInfo" Target="revisionInfo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7320E-4403-4B3E-A14E-D6C85ABCCDC2}" type="datetimeFigureOut">
              <a:t>9/23/2026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60AA3-0073-48C7-9C8A-7A4D8997B0F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88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Liaison </a:t>
            </a:r>
            <a:r>
              <a:rPr lang="en-US">
                <a:ea typeface="Calibri"/>
                <a:cs typeface="Calibri"/>
              </a:rPr>
              <a:t>update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60AA3-0073-48C7-9C8A-7A4D8997B0FB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5976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/>
              <a:buChar char="•"/>
            </a:pP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86A383-CC8E-4495-A3EE-F44B13007F2A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973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EAF73-D3D4-B5DA-7D1E-351BA63A6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AD323-FDE7-3CF9-EC05-1705B38DF8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E8D4D8-E992-6F13-E9AB-FF6CCFA589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endParaRPr lang="en-US" dirty="0">
              <a:solidFill>
                <a:srgbClr val="444444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205F4-4A2F-9869-A8BB-AF55C58219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60AA3-0073-48C7-9C8A-7A4D8997B0FB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089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15097-35F2-C69C-4B17-5581FCE7A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07E2F2-8534-FDF8-CA74-7748CF8917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5367F2-2DB8-84EF-1C82-5B8B1FEFA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5C061-D08B-B197-A6CA-8312A1DF2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60AA3-0073-48C7-9C8A-7A4D8997B0FB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8979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F56402-3E65-4398-BA39-726623E55632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849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Current </a:t>
            </a:r>
            <a:r>
              <a:rPr lang="en-US" err="1">
                <a:latin typeface="Calibri"/>
                <a:ea typeface="Calibri"/>
                <a:cs typeface="Calibri"/>
              </a:rPr>
              <a:t>intefgrated</a:t>
            </a:r>
            <a:r>
              <a:rPr lang="en-US">
                <a:latin typeface="Calibri"/>
                <a:ea typeface="Calibri"/>
                <a:cs typeface="Calibri"/>
              </a:rPr>
              <a:t> </a:t>
            </a:r>
            <a:r>
              <a:rPr lang="en-US" err="1">
                <a:latin typeface="Calibri"/>
                <a:ea typeface="Calibri"/>
                <a:cs typeface="Calibri"/>
              </a:rPr>
              <a:t>econtent</a:t>
            </a:r>
            <a:r>
              <a:rPr lang="en-US">
                <a:latin typeface="Calibri"/>
                <a:ea typeface="Calibri"/>
                <a:cs typeface="Calibri"/>
              </a:rPr>
              <a:t> vendors: Cloud library and </a:t>
            </a:r>
            <a:r>
              <a:rPr lang="en-US" err="1">
                <a:latin typeface="Calibri"/>
                <a:ea typeface="Calibri"/>
                <a:cs typeface="Calibri"/>
              </a:rPr>
              <a:t>OVerdrive</a:t>
            </a:r>
            <a:r>
              <a:rPr lang="en-US">
                <a:latin typeface="Calibri"/>
                <a:ea typeface="Calibri"/>
                <a:cs typeface="Calibri"/>
              </a:rPr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3498BFE-F876-4135-97ED-6A92DE2D2D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040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60AA3-0073-48C7-9C8A-7A4D8997B0FB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179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0860AA3-0073-48C7-9C8A-7A4D8997B0FB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892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69F3-B4EC-4750-B453-B00EEC808ADD}"/>
              </a:ext>
            </a:extLst>
          </p:cNvPr>
          <p:cNvSpPr/>
          <p:nvPr/>
        </p:nvSpPr>
        <p:spPr>
          <a:xfrm>
            <a:off x="-5542" y="4043362"/>
            <a:ext cx="12197542" cy="281463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040CC-E185-4DAF-AE48-3922CBD3C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387600"/>
          </a:xfrm>
        </p:spPr>
        <p:txBody>
          <a:bodyPr anchor="b"/>
          <a:lstStyle>
            <a:lvl1pPr algn="l">
              <a:defRPr sz="6000" b="1">
                <a:solidFill>
                  <a:srgbClr val="025283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FE54F-ED64-4991-B2BA-9279B316CC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84" y="2387600"/>
            <a:ext cx="12180916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Your Name</a:t>
            </a:r>
          </a:p>
          <a:p>
            <a:r>
              <a:rPr lang="en-US"/>
              <a:t>Date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36F85F0-5F99-4859-BBEF-E40BD5E9F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732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solidFill>
          <a:srgbClr val="E4E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110FC6-81FC-462C-920E-0716E376B68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E66ED-2092-470E-9C5A-CC3D75901C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7880" y="875488"/>
            <a:ext cx="4687186" cy="462154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Name of Section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EE5E032-E681-4AAB-B7B7-27B1F44D8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453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EFBED56-3E37-43F9-B140-DA2F82693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8850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596486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1825625"/>
            <a:ext cx="596486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B5B4F1-C627-4F07-A51D-599B99E24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20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9284"/>
            <a:ext cx="5964865" cy="36676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2509283"/>
            <a:ext cx="5964866" cy="366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835D78-B9E0-4D53-A31F-A12C3A5F3D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0" y="1842977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C33B8FC-8197-415E-9694-740AC66228C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7135" y="1843640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95EBF62-AB06-4E98-8DCD-0F99E90FC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33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893F052-DED8-4351-87D3-F9CC3DF00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75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69F3-B4EC-4750-B453-B00EEC808ADD}"/>
              </a:ext>
            </a:extLst>
          </p:cNvPr>
          <p:cNvSpPr/>
          <p:nvPr/>
        </p:nvSpPr>
        <p:spPr>
          <a:xfrm>
            <a:off x="11084" y="4043362"/>
            <a:ext cx="12197542" cy="281463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89C43A"/>
              </a:gs>
              <a:gs pos="100000">
                <a:srgbClr val="4A6B1F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040CC-E185-4DAF-AE48-3922CBD3C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387600"/>
          </a:xfrm>
        </p:spPr>
        <p:txBody>
          <a:bodyPr anchor="b"/>
          <a:lstStyle>
            <a:lvl1pPr algn="l">
              <a:defRPr sz="6000" b="1">
                <a:solidFill>
                  <a:srgbClr val="89C43A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FE54F-ED64-4991-B2BA-9279B316CC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84" y="2387600"/>
            <a:ext cx="12180916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Your Name</a:t>
            </a:r>
          </a:p>
          <a:p>
            <a:r>
              <a:rPr lang="en-US"/>
              <a:t>Date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36F85F0-5F99-4859-BBEF-E40BD5E9F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9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solidFill>
          <a:srgbClr val="E4E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110FC6-81FC-462C-920E-0716E376B68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89C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E66ED-2092-470E-9C5A-CC3D75901C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7880" y="875488"/>
            <a:ext cx="4687186" cy="462154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Name of Section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EE5E032-E681-4AAB-B7B7-27B1F44D8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873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89C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89C43A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EFBED56-3E37-43F9-B140-DA2F82693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59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  <a:solidFill>
            <a:srgbClr val="89C4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596486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89C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1825625"/>
            <a:ext cx="596486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B5B4F1-C627-4F07-A51D-599B99E24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40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  <a:solidFill>
            <a:srgbClr val="89C43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9284"/>
            <a:ext cx="5964865" cy="36676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89C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2509283"/>
            <a:ext cx="5964866" cy="366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835D78-B9E0-4D53-A31F-A12C3A5F3D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0" y="1842977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C33B8FC-8197-415E-9694-740AC66228C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7135" y="1843640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95EBF62-AB06-4E98-8DCD-0F99E90FC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4971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89C43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893F052-DED8-4351-87D3-F9CC3DF00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111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1DF69F3-B4EC-4750-B453-B00EEC808ADD}"/>
              </a:ext>
            </a:extLst>
          </p:cNvPr>
          <p:cNvSpPr/>
          <p:nvPr/>
        </p:nvSpPr>
        <p:spPr>
          <a:xfrm>
            <a:off x="11084" y="4043362"/>
            <a:ext cx="12197542" cy="281463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2000">
                <a:srgbClr val="ECA54E"/>
              </a:gs>
              <a:gs pos="100000">
                <a:srgbClr val="DE8318"/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C040CC-E185-4DAF-AE48-3922CBD3CE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2387600"/>
          </a:xfrm>
        </p:spPr>
        <p:txBody>
          <a:bodyPr anchor="b"/>
          <a:lstStyle>
            <a:lvl1pPr algn="l">
              <a:defRPr sz="6000" b="1">
                <a:solidFill>
                  <a:srgbClr val="DE831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EFE54F-ED64-4991-B2BA-9279B316CC1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84" y="2387600"/>
            <a:ext cx="12180916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Your Name</a:t>
            </a:r>
          </a:p>
          <a:p>
            <a:r>
              <a:rPr lang="en-US"/>
              <a:t>Date</a:t>
            </a: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36F85F0-5F99-4859-BBEF-E40BD5E9F7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7557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Slide">
    <p:bg>
      <p:bgPr>
        <a:solidFill>
          <a:srgbClr val="E4EA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F110FC6-81FC-462C-920E-0716E376B68A}"/>
              </a:ext>
            </a:extLst>
          </p:cNvPr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DE8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E66ED-2092-470E-9C5A-CC3D75901C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87880" y="875488"/>
            <a:ext cx="4687186" cy="4621545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Name of Section</a:t>
            </a:r>
          </a:p>
        </p:txBody>
      </p:sp>
      <p:pic>
        <p:nvPicPr>
          <p:cNvPr id="5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EE5E032-E681-4AAB-B7B7-27B1F44D8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6668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DE8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DE8318"/>
          </a:soli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5EFBED56-3E37-43F9-B140-DA2F82693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5729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  <a:solidFill>
            <a:srgbClr val="DE83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596486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DE8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1825625"/>
            <a:ext cx="596486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7B5B4F1-C627-4F07-A51D-599B99E246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4424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mpariso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7F5601F-B2A7-410E-8FB1-0E5750126F31}"/>
              </a:ext>
            </a:extLst>
          </p:cNvPr>
          <p:cNvSpPr/>
          <p:nvPr/>
        </p:nvSpPr>
        <p:spPr>
          <a:xfrm>
            <a:off x="0" y="-1"/>
            <a:ext cx="12192000" cy="1690687"/>
          </a:xfrm>
          <a:prstGeom prst="rect">
            <a:avLst/>
          </a:prstGeom>
          <a:solidFill>
            <a:srgbClr val="DE831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02938B-B634-44FB-AFF9-3343BBADD9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5FC3-FB90-4990-87B2-DCC4140D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509284"/>
            <a:ext cx="5964865" cy="36676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DE8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2473D0E-345F-476D-9A0F-197491ED398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27137" y="2509283"/>
            <a:ext cx="5964866" cy="36676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E3835D78-B9E0-4D53-A31F-A12C3A5F3D6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0" y="1842977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C33B8FC-8197-415E-9694-740AC66228C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27135" y="1843640"/>
            <a:ext cx="5964865" cy="49618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95EBF62-AB06-4E98-8DCD-0F99E90FC2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622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8DA7F5F-B192-4CBD-8560-25F43B9BA894}"/>
              </a:ext>
            </a:extLst>
          </p:cNvPr>
          <p:cNvSpPr/>
          <p:nvPr/>
        </p:nvSpPr>
        <p:spPr>
          <a:xfrm>
            <a:off x="0" y="6485860"/>
            <a:ext cx="12192000" cy="372140"/>
          </a:xfrm>
          <a:prstGeom prst="rect">
            <a:avLst/>
          </a:prstGeom>
          <a:solidFill>
            <a:srgbClr val="DE831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893F052-DED8-4351-87D3-F9CC3DF00D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867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064F5-51FD-4F58-BC42-66C831D0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EF49B-851D-4F4D-9733-A3C8640C2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7C3F8E-5DFC-4A19-A695-0F8055FB22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064F5-51FD-4F58-BC42-66C831D0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EF49B-851D-4F4D-9733-A3C8640C2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7C3F8E-5DFC-4A19-A695-0F8055FB22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283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C064F5-51FD-4F58-BC42-66C831D06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3EF49B-851D-4F4D-9733-A3C8640C2B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A7C3F8E-5DFC-4A19-A695-0F8055FB22E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6327" y="6513524"/>
            <a:ext cx="552892" cy="316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828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cslib.org/rolling-meadows-wauconda-migration" TargetMode="External"/><Relationship Id="rId2" Type="http://schemas.openxmlformats.org/officeDocument/2006/relationships/hyperlink" Target="https://us.list-manage.com/hxgDNmaxPvm?e=d086b8a536&amp;c2id=3240d60514000d761864aecf380591f1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bibliocommonspartners.ideas.aha.io/" TargetMode="Externa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BEC6E-2B39-4BD1-878E-9EAC5977B3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6861" y="0"/>
            <a:ext cx="11805139" cy="2387600"/>
          </a:xfrm>
        </p:spPr>
        <p:txBody>
          <a:bodyPr>
            <a:normAutofit/>
          </a:bodyPr>
          <a:lstStyle/>
          <a:p>
            <a:r>
              <a:rPr lang="en-US" sz="4800" dirty="0">
                <a:ea typeface="Verdana"/>
              </a:rPr>
              <a:t>PAS Technical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1AA3F2-EB2A-4812-9B95-7F38E4DC41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6222" y="2387600"/>
            <a:ext cx="11805778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September 17, 2026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56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FFD70-80AB-5C17-9D43-3D214F849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In Person Attendance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6403EC-7FD5-EDF9-3433-5EF9E5D61B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ea typeface="Open Sans"/>
                <a:cs typeface="Open Sans"/>
              </a:rPr>
              <a:t>Make sure to sign in on the attendance form! 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99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1683A-BBA2-B8FB-83DC-894109552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6073" y="875488"/>
            <a:ext cx="4365861" cy="4621545"/>
          </a:xfrm>
        </p:spPr>
        <p:txBody>
          <a:bodyPr/>
          <a:lstStyle/>
          <a:p>
            <a:r>
              <a:rPr lang="en-US">
                <a:ea typeface="Verdana"/>
              </a:rPr>
              <a:t>Rolling Meadows/</a:t>
            </a:r>
            <a:br>
              <a:rPr lang="en-US">
                <a:ea typeface="Verdana"/>
              </a:rPr>
            </a:br>
            <a:r>
              <a:rPr lang="en-US">
                <a:ea typeface="Verdana"/>
              </a:rPr>
              <a:t>Wauconda Migration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36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69375-E36A-FA76-1049-1B8D9453E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Rolling Meadows/Wauconda Migration</a:t>
            </a:r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876C08F-021E-6712-AFB1-7CDFB99CA684}"/>
              </a:ext>
            </a:extLst>
          </p:cNvPr>
          <p:cNvGraphicFramePr>
            <a:graphicFrameLocks noGrp="1"/>
          </p:cNvGraphicFramePr>
          <p:nvPr/>
        </p:nvGraphicFramePr>
        <p:xfrm>
          <a:off x="732971" y="2198913"/>
          <a:ext cx="10733804" cy="3403589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093676">
                  <a:extLst>
                    <a:ext uri="{9D8B030D-6E8A-4147-A177-3AD203B41FA5}">
                      <a16:colId xmlns:a16="http://schemas.microsoft.com/office/drawing/2014/main" val="129379809"/>
                    </a:ext>
                  </a:extLst>
                </a:gridCol>
                <a:gridCol w="2640128">
                  <a:extLst>
                    <a:ext uri="{9D8B030D-6E8A-4147-A177-3AD203B41FA5}">
                      <a16:colId xmlns:a16="http://schemas.microsoft.com/office/drawing/2014/main" val="603748261"/>
                    </a:ext>
                  </a:extLst>
                </a:gridCol>
              </a:tblGrid>
              <a:tr h="486227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EVENT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DATE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4196374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RMK/WUK's last day on legacy ILS. Data extracted after libraries close</a:t>
                      </a:r>
                      <a:endParaRPr lang="en-US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15,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7733435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RMK/WUK begin using Polaris offline. Innovative preps data for load.</a:t>
                      </a:r>
                      <a:endParaRPr lang="en-US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16,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5930648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All CCS libraries offline. </a:t>
                      </a:r>
                      <a:endParaRPr lang="en-US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17,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4282657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All CCS libraries offline. </a:t>
                      </a:r>
                      <a:endParaRPr lang="en-US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18,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948153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All CCS libraries offline. 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19,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239241"/>
                  </a:ext>
                </a:extLst>
              </a:tr>
              <a:tr h="48622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000" b="0" i="0" u="none" strike="noStrike" noProof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RMK/WUK live on Polaris! All CCS libraries resume Polaris activity.</a:t>
                      </a:r>
                      <a:endParaRPr lang="en-US" sz="20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Calibri"/>
                          <a:ea typeface="Calibri"/>
                          <a:cs typeface="Calibri"/>
                        </a:rPr>
                        <a:t>October 20, 2026</a:t>
                      </a:r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00522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3068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EBC92E-DDEC-DD86-4E0F-62CB68FE9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271A0DDE-4B62-DCE2-0C96-C211590EB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94" y="1"/>
            <a:ext cx="11616906" cy="1705065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FFFFFF"/>
                </a:solidFill>
                <a:latin typeface="Verdana"/>
                <a:ea typeface="Verdana"/>
                <a:cs typeface="Calibri"/>
              </a:rPr>
              <a:t>Offline Period: SIP/PAC Redirect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CA26B9-56A8-852B-9E15-E039D20293AC}"/>
              </a:ext>
            </a:extLst>
          </p:cNvPr>
          <p:cNvSpPr txBox="1"/>
          <p:nvPr/>
        </p:nvSpPr>
        <p:spPr>
          <a:xfrm>
            <a:off x="569345" y="2165230"/>
            <a:ext cx="10406330" cy="3570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3000" dirty="0">
                <a:latin typeface="Calibri"/>
                <a:cs typeface="Arial"/>
              </a:rPr>
              <a:t>During offline period, Innovative will redirect SIP and PAC to our training database</a:t>
            </a:r>
            <a:endParaRPr lang="en-US" sz="3000" dirty="0">
              <a:latin typeface="Calibri"/>
              <a:cs typeface="Calibri"/>
            </a:endParaRPr>
          </a:p>
          <a:p>
            <a:pPr marL="1200150" lvl="2" indent="-285750">
              <a:lnSpc>
                <a:spcPct val="90000"/>
              </a:lnSpc>
              <a:spcBef>
                <a:spcPts val="500"/>
              </a:spcBef>
              <a:buFont typeface="Wingdings"/>
              <a:buChar char="§"/>
            </a:pPr>
            <a:r>
              <a:rPr lang="en-US" dirty="0">
                <a:latin typeface="Calibri"/>
                <a:ea typeface="Calibri"/>
                <a:cs typeface="Arial"/>
              </a:rPr>
              <a:t>Note: </a:t>
            </a:r>
            <a:r>
              <a:rPr lang="en-US" dirty="0" err="1">
                <a:latin typeface="Calibri"/>
                <a:ea typeface="Calibri"/>
                <a:cs typeface="Arial"/>
              </a:rPr>
              <a:t>BiblioCore</a:t>
            </a:r>
            <a:r>
              <a:rPr lang="en-US" dirty="0">
                <a:latin typeface="Calibri"/>
                <a:ea typeface="Calibri"/>
                <a:cs typeface="Arial"/>
              </a:rPr>
              <a:t> does not have a redirect option. See Available/Unavailable slides for more info</a:t>
            </a:r>
          </a:p>
          <a:p>
            <a:pPr>
              <a:lnSpc>
                <a:spcPct val="90000"/>
              </a:lnSpc>
              <a:spcBef>
                <a:spcPts val="500"/>
              </a:spcBef>
            </a:pPr>
            <a:endParaRPr lang="en-US" sz="3000">
              <a:latin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3000" dirty="0">
                <a:latin typeface="Calibri"/>
                <a:cs typeface="Calibri"/>
              </a:rPr>
              <a:t>Staff will also have view-only access to training Leap</a:t>
            </a:r>
            <a:endParaRPr lang="en-US" dirty="0">
              <a:latin typeface="Open Sans"/>
              <a:ea typeface="Open Sans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endParaRPr lang="en-US" sz="3000">
              <a:latin typeface="Calibri"/>
              <a:ea typeface="Calibri"/>
              <a:cs typeface="Calibri"/>
            </a:endParaRPr>
          </a:p>
          <a:p>
            <a:pPr marL="285750" indent="-285750">
              <a:lnSpc>
                <a:spcPct val="90000"/>
              </a:lnSpc>
              <a:spcBef>
                <a:spcPts val="500"/>
              </a:spcBef>
              <a:buFont typeface="Arial"/>
              <a:buChar char="•"/>
            </a:pPr>
            <a:r>
              <a:rPr lang="en-US" sz="3000" dirty="0">
                <a:latin typeface="Calibri"/>
                <a:ea typeface="Calibri"/>
                <a:cs typeface="Calibri"/>
              </a:rPr>
              <a:t>Data in training database will be update prior to going offline. Date/time TBD. (Will likely be Oct 15 or 16) </a:t>
            </a:r>
          </a:p>
        </p:txBody>
      </p:sp>
    </p:spTree>
    <p:extLst>
      <p:ext uri="{BB962C8B-B14F-4D97-AF65-F5344CB8AC3E}">
        <p14:creationId xmlns:p14="http://schemas.microsoft.com/office/powerpoint/2010/main" val="3477490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E5137-30A7-7255-7644-0F1FA32D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Preparing for Offline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A06E6-D2E8-FDE6-6309-4ABB4574B8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u="sng" dirty="0">
                <a:hlinkClick r:id="rId2"/>
              </a:rPr>
              <a:t>CCS </a:t>
            </a:r>
            <a:r>
              <a:rPr lang="en-US" u="sng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will host </a:t>
            </a:r>
            <a:r>
              <a:rPr lang="en-US" dirty="0"/>
              <a:t>a Migration Go Live Review and Offline Demo webinar on October 1 (1:00pm-2:00pm).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The webinar will review the offline and go live schedule, and give a brief demo of offline circulation.</a:t>
            </a:r>
            <a:endParaRPr lang="en-US" dirty="0">
              <a:ea typeface="Open Sans"/>
              <a:cs typeface="Open Sans"/>
            </a:endParaRPr>
          </a:p>
          <a:p>
            <a:r>
              <a:rPr lang="en-US" dirty="0">
                <a:ea typeface="+mn-lt"/>
                <a:cs typeface="+mn-lt"/>
                <a:hlinkClick r:id="rId3"/>
              </a:rPr>
              <a:t>https://www.ccslib.org/rolling-meadows-wauconda-migration</a:t>
            </a:r>
            <a:r>
              <a:rPr lang="en-US" dirty="0">
                <a:ea typeface="+mn-lt"/>
                <a:cs typeface="+mn-lt"/>
              </a:rPr>
              <a:t> </a:t>
            </a:r>
            <a:br>
              <a:rPr lang="en-US" dirty="0"/>
            </a:br>
            <a:endParaRPr lang="en-US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4335129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74B9B-26AA-084C-5D98-A2C531CF7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Available Services during Offline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6395D-EDCC-32F0-6CF8-286D37E67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Checking out materials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Ready-for-pickup holds checkout 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Patron registration (optional) </a:t>
            </a:r>
            <a:endParaRPr lang="en-US" dirty="0"/>
          </a:p>
          <a:p>
            <a:r>
              <a:rPr lang="en-US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BiblioCore</a:t>
            </a: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search functions </a:t>
            </a:r>
            <a:endParaRPr lang="en-US" dirty="0"/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Search results out of date as items are checked out in offline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 banner will be added to all libraries' </a:t>
            </a:r>
            <a:r>
              <a:rPr lang="en-US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BibioCore</a:t>
            </a: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 sites ahead of offline to alert patrons to the down time.</a:t>
            </a:r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Training Leap search functions </a:t>
            </a:r>
            <a:endParaRPr lang="en-US" dirty="0"/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Database/SIP Authentication against training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Open Sans"/>
                <a:cs typeface="Open Sans"/>
              </a:rPr>
              <a:t>SIP redirect to training</a:t>
            </a:r>
          </a:p>
        </p:txBody>
      </p:sp>
    </p:spTree>
    <p:extLst>
      <p:ext uri="{BB962C8B-B14F-4D97-AF65-F5344CB8AC3E}">
        <p14:creationId xmlns:p14="http://schemas.microsoft.com/office/powerpoint/2010/main" val="2457989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C20EF-52C5-A279-8A33-A0C8AF628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Unavailable Services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72667-9084-E65B-A460-FA20804D4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Materials check-in  </a:t>
            </a:r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Placing new holds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Processing holds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Paying fines  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Modifying patron records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BiblioCore login/account access and availability status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Creating ILL or on-the-fly records  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Technical Services functions (adding/editing items, bibs, etc.)  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Simply Reports access 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n-US" dirty="0">
                <a:ea typeface="Open Sans"/>
                <a:cs typeface="Open Sans"/>
              </a:rPr>
              <a:t>Find More Illinois</a:t>
            </a:r>
            <a:endParaRPr lang="en-US" dirty="0"/>
          </a:p>
          <a:p>
            <a:pPr>
              <a:lnSpc>
                <a:spcPct val="120000"/>
              </a:lnSpc>
            </a:pPr>
            <a:r>
              <a:rPr lang="en-US" dirty="0"/>
              <a:t>API authentication - API-connected services will be down during the offline period. Libraries have the option of telling patrons services will be unavailable during offline or reach out to vendors of other API-connected resources to discuss access options for the offline period</a:t>
            </a:r>
            <a:endParaRPr lang="en-US" dirty="0">
              <a:ea typeface="Open Sans"/>
              <a:cs typeface="Open Sans"/>
            </a:endParaRPr>
          </a:p>
          <a:p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8389768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DEA91-50FB-466F-978D-56D1B82DE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API Services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6DDF6-5B38-80B6-C304-8898F941D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" y="1835785"/>
            <a:ext cx="5964865" cy="378237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BiblioCommons  </a:t>
            </a: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Boopsie   </a:t>
            </a: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CapriaMobile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CenTec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CincoBooks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CloudLibrary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Communico (see below for more information)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Comprise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Creativebug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CuriosityStream  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Ebsco Stacks (open ticket via EBSCOConnect) </a:t>
            </a:r>
            <a:endParaRPr lang="en-US" sz="1600">
              <a:ea typeface="Open Sans"/>
              <a:cs typeface="Open Sans"/>
            </a:endParaRPr>
          </a:p>
          <a:p>
            <a:pPr>
              <a:lnSpc>
                <a:spcPct val="70000"/>
              </a:lnSpc>
            </a:pPr>
            <a:r>
              <a:rPr lang="en-US" sz="1600" dirty="0">
                <a:ea typeface="Open Sans"/>
                <a:cs typeface="Open Sans"/>
              </a:rPr>
              <a:t>Ebsco (open ticket via EBSCOConnect) </a:t>
            </a:r>
          </a:p>
          <a:p>
            <a:r>
              <a:rPr lang="en-US" sz="1600" dirty="0" err="1">
                <a:ea typeface="Open Sans"/>
                <a:cs typeface="Open Sans"/>
              </a:rPr>
              <a:t>Evanced</a:t>
            </a:r>
            <a:r>
              <a:rPr lang="en-US" sz="1600" dirty="0">
                <a:ea typeface="Open Sans"/>
                <a:cs typeface="Open Sans"/>
              </a:rPr>
              <a:t>   </a:t>
            </a:r>
          </a:p>
          <a:p>
            <a:r>
              <a:rPr lang="en-US" sz="1600" dirty="0">
                <a:ea typeface="Open Sans"/>
                <a:cs typeface="Open Sans"/>
              </a:rPr>
              <a:t>Explore More IL   - TBD</a:t>
            </a:r>
          </a:p>
          <a:p>
            <a:r>
              <a:rPr lang="en-US" sz="1600" dirty="0">
                <a:ea typeface="Open Sans"/>
                <a:cs typeface="Open Sans"/>
              </a:rPr>
              <a:t>Hoopla   </a:t>
            </a:r>
          </a:p>
          <a:p>
            <a:pPr>
              <a:lnSpc>
                <a:spcPct val="70000"/>
              </a:lnSpc>
            </a:pPr>
            <a:endParaRPr lang="en-US" sz="1600" dirty="0">
              <a:ea typeface="Open Sans"/>
              <a:cs typeface="Open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59747A-3D98-7BE8-C03C-3D24F8EF813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08417" y="1835785"/>
            <a:ext cx="5964866" cy="3782378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dirty="0">
                <a:ea typeface="Open Sans"/>
                <a:cs typeface="Open Sans"/>
              </a:rPr>
              <a:t>Kanopy   </a:t>
            </a:r>
            <a:endParaRPr lang="en-US"/>
          </a:p>
          <a:p>
            <a:r>
              <a:rPr lang="en-US" dirty="0">
                <a:ea typeface="Open Sans"/>
                <a:cs typeface="Open Sans"/>
              </a:rPr>
              <a:t>Library Market   </a:t>
            </a:r>
          </a:p>
          <a:p>
            <a:r>
              <a:rPr lang="en-US" dirty="0">
                <a:ea typeface="Open Sans"/>
                <a:cs typeface="Open Sans"/>
              </a:rPr>
              <a:t>Libro   </a:t>
            </a:r>
          </a:p>
          <a:p>
            <a:r>
              <a:rPr lang="en-US" dirty="0">
                <a:ea typeface="Open Sans"/>
                <a:cs typeface="Open Sans"/>
              </a:rPr>
              <a:t>LinkedIn  </a:t>
            </a:r>
          </a:p>
          <a:p>
            <a:r>
              <a:rPr lang="en-US" dirty="0">
                <a:ea typeface="Open Sans"/>
                <a:cs typeface="Open Sans"/>
              </a:rPr>
              <a:t>Lynda   </a:t>
            </a:r>
          </a:p>
          <a:p>
            <a:r>
              <a:rPr lang="en-US" dirty="0">
                <a:ea typeface="Open Sans"/>
                <a:cs typeface="Open Sans"/>
              </a:rPr>
              <a:t>NoveList </a:t>
            </a:r>
          </a:p>
          <a:p>
            <a:r>
              <a:rPr lang="en-US" dirty="0">
                <a:ea typeface="Open Sans"/>
                <a:cs typeface="Open Sans"/>
              </a:rPr>
              <a:t>PatronPoint   </a:t>
            </a:r>
          </a:p>
          <a:p>
            <a:r>
              <a:rPr lang="en-US" dirty="0">
                <a:ea typeface="Open Sans"/>
                <a:cs typeface="Open Sans"/>
              </a:rPr>
              <a:t>ReadSquared   </a:t>
            </a:r>
          </a:p>
          <a:p>
            <a:r>
              <a:rPr lang="en-US" dirty="0">
                <a:ea typeface="Open Sans"/>
                <a:cs typeface="Open Sans"/>
              </a:rPr>
              <a:t>Solus   </a:t>
            </a:r>
          </a:p>
          <a:p>
            <a:r>
              <a:rPr lang="en-US" dirty="0">
                <a:ea typeface="Open Sans"/>
                <a:cs typeface="Open Sans"/>
              </a:rPr>
              <a:t>SpringShare   </a:t>
            </a:r>
          </a:p>
          <a:p>
            <a:r>
              <a:rPr lang="en-US" dirty="0">
                <a:ea typeface="Open Sans"/>
                <a:cs typeface="Open Sans"/>
              </a:rPr>
              <a:t>Syndetics Unbound  </a:t>
            </a:r>
          </a:p>
          <a:p>
            <a:r>
              <a:rPr lang="en-US" dirty="0">
                <a:ea typeface="Open Sans"/>
                <a:cs typeface="Open Sans"/>
              </a:rPr>
              <a:t>Zoobean </a:t>
            </a:r>
            <a:br>
              <a:rPr lang="en-US" dirty="0">
                <a:ea typeface="Open Sans"/>
                <a:cs typeface="Open Sans"/>
              </a:rPr>
            </a:br>
            <a:endParaRPr lang="en-US">
              <a:ea typeface="Open Sans"/>
              <a:cs typeface="Open Sans"/>
            </a:endParaRPr>
          </a:p>
          <a:p>
            <a:endParaRPr lang="en-US" dirty="0">
              <a:ea typeface="Open Sans"/>
              <a:cs typeface="Open San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36F1D2-C3C2-9960-B720-7F0D1445C82A}"/>
              </a:ext>
            </a:extLst>
          </p:cNvPr>
          <p:cNvSpPr txBox="1"/>
          <p:nvPr/>
        </p:nvSpPr>
        <p:spPr>
          <a:xfrm>
            <a:off x="409787" y="5771302"/>
            <a:ext cx="11641666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70000"/>
              </a:lnSpc>
              <a:spcBef>
                <a:spcPts val="1000"/>
              </a:spcBef>
            </a:pPr>
            <a:r>
              <a:rPr lang="en-US" sz="2000" dirty="0">
                <a:ea typeface="Open Sans"/>
                <a:cs typeface="Open Sans"/>
              </a:rPr>
              <a:t>Please note – some vendors offer both SIP and API authentication options. For these vendors, CCS is unable to determine which libraries use which protocols.</a:t>
            </a:r>
            <a:endParaRPr lang="en-US" dirty="0"/>
          </a:p>
          <a:p>
            <a:pPr algn="l"/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24486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EDDB1-F098-1E0B-6344-AF60DA6EC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Communico</a:t>
            </a:r>
            <a:r>
              <a:rPr lang="en-US" dirty="0">
                <a:ea typeface="Verdana"/>
              </a:rPr>
              <a:t> Services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11E2-112F-A22A-BACA-05DA3F8F23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CCS will work directly with Communico on behalf of libraries to disable app services and add a message about services being unavailable. We are requesting Communico disable the following features in library mobile apps:</a:t>
            </a:r>
            <a:endParaRPr lang="en-US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Searching on the catalog </a:t>
            </a:r>
            <a:endParaRPr lang="en-US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My Account </a:t>
            </a:r>
            <a:endParaRPr lang="en-US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Recommended Reads (as this also allows the ability to place holds)</a:t>
            </a:r>
            <a:endParaRPr lang="en-US">
              <a:ea typeface="Open Sans"/>
              <a:cs typeface="Open Sans"/>
            </a:endParaRPr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If you would like to opt-out of these updates or work directly with Communico yourself, email </a:t>
            </a:r>
            <a:r>
              <a:rPr lang="en-US" dirty="0">
                <a:solidFill>
                  <a:srgbClr val="000000"/>
                </a:solidFill>
                <a:ea typeface="Open Sans"/>
                <a:cs typeface="Open Sans"/>
              </a:rPr>
              <a:t>help@ccslib.org</a:t>
            </a:r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.</a:t>
            </a:r>
            <a:endParaRPr lang="en-US">
              <a:ea typeface="Open Sans"/>
              <a:cs typeface="Open Sans"/>
            </a:endParaRPr>
          </a:p>
          <a:p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3903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6E80C-AAD8-57E1-8248-69EE51A0A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ERead</a:t>
            </a:r>
            <a:r>
              <a:rPr lang="en-US" dirty="0">
                <a:ea typeface="Verdana"/>
              </a:rPr>
              <a:t> Illinois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247D4-AE59-9070-158F-6A8C23A35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Palace Project authenticates via SIP. We should not see disruption to service</a:t>
            </a:r>
          </a:p>
          <a:p>
            <a:r>
              <a:rPr lang="en-US" dirty="0">
                <a:ea typeface="Open Sans"/>
                <a:cs typeface="Open Sans"/>
              </a:rPr>
              <a:t>CCS has reached out to Palace Project to confirm</a:t>
            </a:r>
          </a:p>
        </p:txBody>
      </p:sp>
    </p:spTree>
    <p:extLst>
      <p:ext uri="{BB962C8B-B14F-4D97-AF65-F5344CB8AC3E}">
        <p14:creationId xmlns:p14="http://schemas.microsoft.com/office/powerpoint/2010/main" val="4255693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69D4-EB49-651F-B2BA-4B53E5B0B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Find More Illinois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158853-E582-1755-A074-FC8E2FF276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While we are down, </a:t>
            </a:r>
            <a:r>
              <a:rPr lang="en-US" dirty="0" err="1"/>
              <a:t>ShareIt</a:t>
            </a:r>
            <a:r>
              <a:rPr lang="en-US" dirty="0"/>
              <a:t> will be unable to communicate with Polaris. </a:t>
            </a:r>
          </a:p>
          <a:p>
            <a:r>
              <a:rPr lang="en-US" dirty="0"/>
              <a:t>CCS will put all libraries into holiday mode</a:t>
            </a:r>
            <a:endParaRPr lang="en-US" dirty="0">
              <a:ea typeface="Open Sans"/>
              <a:cs typeface="Open Sans"/>
            </a:endParaRPr>
          </a:p>
          <a:p>
            <a:r>
              <a:rPr lang="en-US" dirty="0"/>
              <a:t>Patrons will be unable to log into </a:t>
            </a:r>
            <a:r>
              <a:rPr lang="en-US" dirty="0" err="1"/>
              <a:t>SHAREit</a:t>
            </a:r>
            <a:r>
              <a:rPr lang="en-US" dirty="0"/>
              <a:t>. Staff will be able to log in, but </a:t>
            </a:r>
            <a:r>
              <a:rPr lang="en-US" b="1" dirty="0"/>
              <a:t>should not take any action or process any requests.</a:t>
            </a:r>
            <a:endParaRPr lang="en-US">
              <a:ea typeface="Open Sans"/>
              <a:cs typeface="Open Sans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196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9C25A-80B2-27D7-DB7C-380BD341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Explore More Illinois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CC39A8-D718-949D-4A1D-8020CB4E8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CCS is discussing options with RAILS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Open Sans"/>
                <a:cs typeface="Open Sans"/>
              </a:rPr>
              <a:t>If Explore More is currently authenticating via SIP, access should not be disrupted</a:t>
            </a:r>
            <a:endParaRPr lang="en-US" sz="2800" dirty="0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Open Sans"/>
                <a:cs typeface="Open Sans"/>
              </a:rPr>
              <a:t>If Explore More authenticates via API, patrons will not be able to log in to retrieve passes while offline. RAILS can send us a list of reservations prior to offline so that libraries can contact patrons to make sure they retrieve before we go offline. </a:t>
            </a:r>
          </a:p>
        </p:txBody>
      </p:sp>
    </p:spTree>
    <p:extLst>
      <p:ext uri="{BB962C8B-B14F-4D97-AF65-F5344CB8AC3E}">
        <p14:creationId xmlns:p14="http://schemas.microsoft.com/office/powerpoint/2010/main" val="3725603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B73E8-8428-7F33-50F9-7C97F1F9A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LX Starter Rollout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668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5854F-579C-7D39-9B61-6F8531A7F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LX Starter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C6D2DE-80C3-484D-C0E0-3F102FAA4F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Open Sans"/>
                <a:ea typeface="Open Sans"/>
                <a:cs typeface="Open Sans"/>
              </a:rPr>
              <a:t>Interface for creating and sending custom Polaris email notices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Open Sans"/>
                <a:ea typeface="Open Sans"/>
                <a:cs typeface="Open Sans"/>
              </a:rPr>
              <a:t>Libraries have been assigned to Waves for LX Starter rollout based on library preferences</a:t>
            </a:r>
          </a:p>
          <a:p>
            <a:pPr>
              <a:lnSpc>
                <a:spcPct val="150000"/>
              </a:lnSpc>
            </a:pPr>
            <a:endParaRPr lang="en-US" sz="3200" dirty="0">
              <a:latin typeface="Calibri"/>
              <a:ea typeface="Calibri"/>
              <a:cs typeface="Calibri"/>
            </a:endParaRPr>
          </a:p>
          <a:p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8195062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69B8A-F833-71FA-A0B3-ECD6619794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1EADD1-60ED-3297-3D41-B3DE3CFDD57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706563"/>
            <a:ext cx="11625263" cy="408622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571500" indent="-571500"/>
            <a:endParaRPr lang="en-US" sz="4000">
              <a:solidFill>
                <a:srgbClr val="000000"/>
              </a:solidFill>
              <a:latin typeface="Calibri"/>
              <a:ea typeface="Open Sans"/>
              <a:cs typeface="Open Sans"/>
            </a:endParaRPr>
          </a:p>
          <a:p>
            <a:pPr lvl="1" indent="-342900">
              <a:buFont typeface="Courier New"/>
              <a:buChar char="o"/>
            </a:pPr>
            <a:endParaRPr lang="en-US" sz="3600">
              <a:solidFill>
                <a:srgbClr val="000000"/>
              </a:solidFill>
              <a:latin typeface="Calibri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>
              <a:solidFill>
                <a:srgbClr val="000000"/>
              </a:solidFill>
              <a:latin typeface="Calibri"/>
              <a:ea typeface="Open Sans"/>
              <a:cs typeface="Open Sans"/>
            </a:endParaRPr>
          </a:p>
          <a:p>
            <a:pPr>
              <a:buFont typeface="Arial"/>
              <a:buChar char="•"/>
            </a:pPr>
            <a:endParaRPr lang="en-US">
              <a:solidFill>
                <a:srgbClr val="000000"/>
              </a:solidFill>
              <a:latin typeface="Calibri"/>
              <a:ea typeface="Open Sans"/>
              <a:cs typeface="Open Sans"/>
            </a:endParaRPr>
          </a:p>
          <a:p>
            <a:pPr marL="0" indent="0">
              <a:buNone/>
            </a:pPr>
            <a:endParaRPr lang="en-US" b="1">
              <a:solidFill>
                <a:srgbClr val="156082"/>
              </a:solidFill>
              <a:latin typeface="Open Sans"/>
              <a:ea typeface="Open Sans"/>
              <a:cs typeface="Open Sans"/>
            </a:endParaRPr>
          </a:p>
          <a:p>
            <a:pPr marL="0" indent="0">
              <a:buNone/>
            </a:pPr>
            <a:endParaRPr lang="en-US" b="1">
              <a:solidFill>
                <a:srgbClr val="156082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B5B02F9-2FF1-8AB0-F6DE-C3998D1C701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74675" y="0"/>
            <a:ext cx="11617325" cy="1704975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Calibri"/>
              </a:rPr>
              <a:t>CCS Updates</a:t>
            </a:r>
          </a:p>
        </p:txBody>
      </p:sp>
      <p:pic>
        <p:nvPicPr>
          <p:cNvPr id="4" name="Picture 3" descr="A screenshot of a website&#10;&#10;AI-generated content may be incorrect.">
            <a:extLst>
              <a:ext uri="{FF2B5EF4-FFF2-40B4-BE49-F238E27FC236}">
                <a16:creationId xmlns:a16="http://schemas.microsoft.com/office/drawing/2014/main" id="{9D9CDBDF-EB09-98DD-A2BD-F1B4C8FFD5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925" y="256565"/>
            <a:ext cx="4629150" cy="6105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A screenshot of a book&#10;&#10;AI-generated content may be incorrect.">
            <a:extLst>
              <a:ext uri="{FF2B5EF4-FFF2-40B4-BE49-F238E27FC236}">
                <a16:creationId xmlns:a16="http://schemas.microsoft.com/office/drawing/2014/main" id="{1AA35D95-690C-6087-36E5-8433AC7E27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704" y="270323"/>
            <a:ext cx="4953976" cy="60991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6889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A screenshot of a library&#10;&#10;AI-generated content may be incorrect.">
            <a:extLst>
              <a:ext uri="{FF2B5EF4-FFF2-40B4-BE49-F238E27FC236}">
                <a16:creationId xmlns:a16="http://schemas.microsoft.com/office/drawing/2014/main" id="{D9937ECE-5C8F-F3C7-481D-341331B20DB5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17072" y="85448"/>
            <a:ext cx="4167189" cy="66786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A screenshot of a book store&#10;&#10;AI-generated content may be incorrect.">
            <a:extLst>
              <a:ext uri="{FF2B5EF4-FFF2-40B4-BE49-F238E27FC236}">
                <a16:creationId xmlns:a16="http://schemas.microsoft.com/office/drawing/2014/main" id="{BAEEDE12-CDE9-D3D6-7D8D-277510F4C3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9962" y="383038"/>
            <a:ext cx="4219934" cy="60967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 screenshot of a book store&#10;&#10;AI-generated content may be incorrect.">
            <a:extLst>
              <a:ext uri="{FF2B5EF4-FFF2-40B4-BE49-F238E27FC236}">
                <a16:creationId xmlns:a16="http://schemas.microsoft.com/office/drawing/2014/main" id="{684A6A82-346C-C690-DB85-BD6FE2079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2497" y="795290"/>
            <a:ext cx="4344349" cy="5273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97623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18F22-D667-97F9-FE2F-2B5C08874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LX Starter Waves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65601-E645-8F7B-6233-48BE424D5C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Wave 1 (September 2026 - December 2026)</a:t>
            </a:r>
            <a:endParaRPr lang="en-US" b="1" dirty="0">
              <a:ea typeface="Open Sans"/>
              <a:cs typeface="Open Sans"/>
            </a:endParaRPr>
          </a:p>
          <a:p>
            <a:r>
              <a:rPr lang="en-US" dirty="0"/>
              <a:t>Des Plaines Public Library</a:t>
            </a:r>
          </a:p>
          <a:p>
            <a:r>
              <a:rPr lang="en-US" dirty="0"/>
              <a:t>Zion-Benton Public Library District</a:t>
            </a:r>
            <a:endParaRPr lang="en-US"/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Wave 2 (January 2027 - March 2027)</a:t>
            </a:r>
            <a:endParaRPr lang="en-US" b="1">
              <a:ea typeface="Open Sans"/>
              <a:cs typeface="Open Sans"/>
            </a:endParaRPr>
          </a:p>
          <a:p>
            <a:r>
              <a:rPr lang="en-US" dirty="0"/>
              <a:t>Crystal Lake Public Library</a:t>
            </a:r>
          </a:p>
          <a:p>
            <a:r>
              <a:rPr lang="en-US" dirty="0"/>
              <a:t>Glencoe Public Library</a:t>
            </a:r>
          </a:p>
          <a:p>
            <a:r>
              <a:rPr lang="en-US" dirty="0"/>
              <a:t>Glenview Public Library</a:t>
            </a:r>
          </a:p>
          <a:p>
            <a:r>
              <a:rPr lang="en-US" dirty="0"/>
              <a:t>Morton Grove Public Library</a:t>
            </a:r>
          </a:p>
          <a:p>
            <a:r>
              <a:rPr lang="en-US" dirty="0"/>
              <a:t>Mount Prospect Public Library</a:t>
            </a:r>
          </a:p>
          <a:p>
            <a:r>
              <a:rPr lang="en-US" dirty="0"/>
              <a:t>Park Ridge Public Library</a:t>
            </a:r>
          </a:p>
          <a:p>
            <a:r>
              <a:rPr lang="en-US" dirty="0"/>
              <a:t>Rolling Meadows Library</a:t>
            </a:r>
          </a:p>
          <a:p>
            <a:endParaRPr lang="en-US" sz="1300" dirty="0">
              <a:highlight>
                <a:srgbClr val="FFFFFF"/>
              </a:highlight>
              <a:latin typeface="Merriweather"/>
            </a:endParaRPr>
          </a:p>
          <a:p>
            <a:endParaRPr lang="en-US">
              <a:ea typeface="Open Sans"/>
              <a:cs typeface="Open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C61F6C-15B3-977C-38A6-B43DD6C1C66C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Wave 3 (March 2027 - May 2027)</a:t>
            </a:r>
            <a:endParaRPr lang="en-US" b="1" dirty="0">
              <a:ea typeface="Open Sans"/>
              <a:cs typeface="Open Sans"/>
            </a:endParaRPr>
          </a:p>
          <a:p>
            <a:r>
              <a:rPr lang="en-US" dirty="0"/>
              <a:t>Ela Area Public Library District</a:t>
            </a:r>
          </a:p>
          <a:p>
            <a:r>
              <a:rPr lang="en-US" dirty="0"/>
              <a:t>Grayslake Area Public Library District</a:t>
            </a:r>
          </a:p>
          <a:p>
            <a:r>
              <a:rPr lang="en-US" dirty="0"/>
              <a:t>Huntley Area Public Library District</a:t>
            </a:r>
          </a:p>
          <a:p>
            <a:r>
              <a:rPr lang="en-US" dirty="0"/>
              <a:t>Indian Trails Public Library District</a:t>
            </a:r>
          </a:p>
          <a:p>
            <a:r>
              <a:rPr lang="en-US" dirty="0"/>
              <a:t>Lake Forest Library</a:t>
            </a:r>
          </a:p>
          <a:p>
            <a:r>
              <a:rPr lang="en-US" dirty="0"/>
              <a:t>Waukegan Public Library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Wave 4 (May 2027 - August 2027)</a:t>
            </a:r>
            <a:endParaRPr lang="en-US" b="1">
              <a:ea typeface="Open Sans"/>
              <a:cs typeface="Open Sans"/>
            </a:endParaRPr>
          </a:p>
          <a:p>
            <a:r>
              <a:rPr lang="en-US" dirty="0"/>
              <a:t>McHenry Public Library District</a:t>
            </a:r>
          </a:p>
          <a:p>
            <a:r>
              <a:rPr lang="en-US" dirty="0"/>
              <a:t>Niles-Maine District Library</a:t>
            </a:r>
          </a:p>
          <a:p>
            <a:r>
              <a:rPr lang="en-US" dirty="0"/>
              <a:t>Round Lake Area Public Library District</a:t>
            </a:r>
          </a:p>
          <a:p>
            <a:r>
              <a:rPr lang="en-US" dirty="0"/>
              <a:t>Vernon Area Public Library District</a:t>
            </a:r>
          </a:p>
          <a:p>
            <a:endParaRPr lang="en-US" sz="1300" dirty="0">
              <a:highlight>
                <a:srgbClr val="FFFFFF"/>
              </a:highlight>
              <a:latin typeface="Merriweather"/>
              <a:ea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  <a:p>
            <a:pPr marL="0" indent="0">
              <a:buNone/>
            </a:pPr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5301024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39F1C-7175-5F18-4C0E-44A3D9AE2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LX Starter Waves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A8F23-DEFD-ED69-9790-3C937FDBE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b="1" dirty="0">
                <a:ea typeface="Open Sans"/>
                <a:cs typeface="Open Sans"/>
              </a:rPr>
              <a:t>Wave 5 (August 2027 - October 2027)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Cary Area Public Library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Evanston Public Library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Highland Park Public Library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Lincolnwood Public Library District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Northbrook Public Library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Palatine Public Library District</a:t>
            </a:r>
            <a:endParaRPr lang="en-US" sz="2000">
              <a:ea typeface="Open Sans"/>
              <a:cs typeface="Open Sans"/>
            </a:endParaRPr>
          </a:p>
          <a:p>
            <a:r>
              <a:rPr lang="en-US" sz="2000" dirty="0">
                <a:ea typeface="Open Sans"/>
                <a:cs typeface="Open Sans"/>
              </a:rPr>
              <a:t>Winnetka-Northfield Public Library District</a:t>
            </a:r>
            <a:endParaRPr lang="en-US" sz="2000">
              <a:ea typeface="Open Sans"/>
              <a:cs typeface="Open Sans"/>
            </a:endParaRPr>
          </a:p>
          <a:p>
            <a:endParaRPr lang="en-US" dirty="0">
              <a:ea typeface="Open Sans"/>
              <a:cs typeface="Open Sans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0AC49-8C73-DF73-B2E6-69F0337550A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5563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ECCD0-2B21-C5BB-7A17-E574F07FD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Polaris Performance Updates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438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08C8B-6537-405B-064B-51F68BBA7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Polaris Performance Updates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FF9B1-769E-E21D-CD1D-2BF384DEB2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Continued to experience intermittent </a:t>
            </a:r>
            <a:r>
              <a:rPr lang="en-US" dirty="0" err="1">
                <a:ea typeface="Open Sans"/>
                <a:cs typeface="Open Sans"/>
              </a:rPr>
              <a:t>PowerPAC</a:t>
            </a:r>
            <a:r>
              <a:rPr lang="en-US" dirty="0">
                <a:ea typeface="Open Sans"/>
                <a:cs typeface="Open Sans"/>
              </a:rPr>
              <a:t> issues in August</a:t>
            </a:r>
          </a:p>
          <a:p>
            <a:r>
              <a:rPr lang="en-US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Tied to flood of bot traffic</a:t>
            </a:r>
          </a:p>
          <a:p>
            <a:r>
              <a:rPr lang="en-US" dirty="0">
                <a:ea typeface="Open Sans"/>
                <a:cs typeface="Open Sans"/>
              </a:rPr>
              <a:t>Clarivate to implement </a:t>
            </a:r>
            <a:r>
              <a:rPr lang="en-US" dirty="0" err="1">
                <a:ea typeface="Open Sans"/>
                <a:cs typeface="Open Sans"/>
              </a:rPr>
              <a:t>CloudFlare</a:t>
            </a:r>
            <a:r>
              <a:rPr lang="en-US" dirty="0">
                <a:ea typeface="Open Sans"/>
                <a:cs typeface="Open Sans"/>
              </a:rPr>
              <a:t> in Q4</a:t>
            </a:r>
          </a:p>
        </p:txBody>
      </p:sp>
    </p:spTree>
    <p:extLst>
      <p:ext uri="{BB962C8B-B14F-4D97-AF65-F5344CB8AC3E}">
        <p14:creationId xmlns:p14="http://schemas.microsoft.com/office/powerpoint/2010/main" val="14820341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6D1B8-538B-D61D-4774-B81922155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CCS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523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3C0D9-7BBA-0882-BF30-7458EABBF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Set up a CCS visit!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C80C8-8D6A-DF6E-77AD-E6DA4CF24B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The CCS team is available to come out to lead a training, presentation, </a:t>
            </a:r>
            <a:r>
              <a:rPr lang="en-US">
                <a:ea typeface="Open Sans"/>
                <a:cs typeface="Open Sans"/>
              </a:rPr>
              <a:t>workflow consultation, etc!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Open Sans"/>
                <a:cs typeface="Open Sans"/>
              </a:rPr>
              <a:t>New Manager or CCS Orientation</a:t>
            </a:r>
            <a:endParaRPr lang="en-US" dirty="0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Open Sans"/>
                <a:cs typeface="Open Sans"/>
              </a:rPr>
              <a:t>Simply Reports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>
                <a:ea typeface="Open Sans"/>
                <a:cs typeface="Open Sans"/>
              </a:rPr>
              <a:t>Searching in Leap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Open Sans"/>
                <a:cs typeface="Open Sans"/>
              </a:rPr>
              <a:t>Record Sets</a:t>
            </a:r>
            <a:endParaRPr lang="en-US" dirty="0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 err="1">
                <a:ea typeface="Open Sans"/>
                <a:cs typeface="Open Sans"/>
              </a:rPr>
              <a:t>BiblioCore</a:t>
            </a:r>
            <a:r>
              <a:rPr lang="en-US" dirty="0">
                <a:ea typeface="Open Sans"/>
                <a:cs typeface="Open Sans"/>
              </a:rPr>
              <a:t>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>
                <a:ea typeface="Open Sans"/>
                <a:cs typeface="Open Sans"/>
              </a:rPr>
              <a:t>Any other custom session! </a:t>
            </a:r>
          </a:p>
          <a:p>
            <a:r>
              <a:rPr lang="en-US">
                <a:ea typeface="Open Sans"/>
                <a:cs typeface="Open Sans"/>
              </a:rPr>
              <a:t>Email help@ccslib.org</a:t>
            </a:r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828273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B1550C-574E-7420-2F1F-C44C05619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BiblioCore</a:t>
            </a:r>
            <a:r>
              <a:rPr lang="en-US" dirty="0">
                <a:ea typeface="Verdana"/>
              </a:rPr>
              <a:t> Launch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016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BC6A8-0991-AD6E-4543-812796213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By the Numbers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DE9D4-9FB8-A07E-A9AB-C40B1521C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26 libraries live on Core</a:t>
            </a:r>
          </a:p>
          <a:p>
            <a:r>
              <a:rPr lang="en-US" dirty="0">
                <a:ea typeface="Open Sans"/>
                <a:cs typeface="Open Sans"/>
              </a:rPr>
              <a:t>Most remaining libraries to launch by end of October</a:t>
            </a:r>
          </a:p>
        </p:txBody>
      </p:sp>
    </p:spTree>
    <p:extLst>
      <p:ext uri="{BB962C8B-B14F-4D97-AF65-F5344CB8AC3E}">
        <p14:creationId xmlns:p14="http://schemas.microsoft.com/office/powerpoint/2010/main" val="2393260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5A8EB-27B4-1CD9-2C1C-D090FC2FE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BiblioCore</a:t>
            </a:r>
            <a:r>
              <a:rPr lang="en-US" dirty="0">
                <a:ea typeface="Verdana"/>
              </a:rPr>
              <a:t> Performance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455371-1919-4154-7513-FF5D054AF6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>
                <a:ea typeface="Open Sans"/>
                <a:cs typeface="Open Sans"/>
              </a:rPr>
              <a:t>Performance issues should now be resolved:</a:t>
            </a:r>
            <a:endParaRPr lang="en-US" dirty="0"/>
          </a:p>
          <a:p>
            <a:pPr lvl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en-US" dirty="0">
                <a:latin typeface="Open Sans"/>
                <a:ea typeface="Open Sans"/>
                <a:cs typeface="Open Sans"/>
              </a:rPr>
              <a:t>Increase in 500 errors and We're Very Sorry errors</a:t>
            </a:r>
          </a:p>
          <a:p>
            <a:pPr lvl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Font typeface="Courier New" panose="020B0604020202020204" pitchFamily="34" charset="0"/>
              <a:buChar char="o"/>
            </a:pPr>
            <a:r>
              <a:rPr lang="en-US" dirty="0">
                <a:latin typeface="Open Sans"/>
                <a:ea typeface="Open Sans"/>
                <a:cs typeface="Open Sans"/>
              </a:rPr>
              <a:t>Indexing Delays</a:t>
            </a: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>
                <a:latin typeface="Open Sans"/>
                <a:ea typeface="Open Sans"/>
                <a:cs typeface="Open Sans"/>
              </a:rPr>
              <a:t>Issues affected all </a:t>
            </a:r>
            <a:r>
              <a:rPr lang="en-US" dirty="0" err="1">
                <a:latin typeface="Open Sans"/>
                <a:ea typeface="Open Sans"/>
                <a:cs typeface="Open Sans"/>
              </a:rPr>
              <a:t>BiblioCore</a:t>
            </a:r>
            <a:r>
              <a:rPr lang="en-US" dirty="0">
                <a:latin typeface="Open Sans"/>
                <a:ea typeface="Open Sans"/>
                <a:cs typeface="Open Sans"/>
              </a:rPr>
              <a:t> customers</a:t>
            </a:r>
            <a:endParaRPr lang="en-US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dirty="0">
                <a:latin typeface="Open Sans"/>
                <a:ea typeface="Open Sans"/>
                <a:cs typeface="Open Sans"/>
              </a:rPr>
              <a:t>Tied to software updates on July 23</a:t>
            </a:r>
            <a:endParaRPr lang="en-US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2104859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CDECA-B1CF-EDA6-1CF8-AA2C34EFB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BiblioCore</a:t>
            </a:r>
            <a:r>
              <a:rPr lang="en-US" dirty="0">
                <a:ea typeface="Verdana"/>
              </a:rPr>
              <a:t> Performance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52710B-051E-4A92-68B8-7A9362443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  <a:spcAft>
                <a:spcPts val="200"/>
              </a:spcAft>
            </a:pPr>
            <a:r>
              <a:rPr lang="en-US" err="1"/>
              <a:t>BiblioCore</a:t>
            </a:r>
            <a:r>
              <a:rPr lang="en-US"/>
              <a:t> should sync regularly moving forward:</a:t>
            </a:r>
            <a:endParaRPr lang="en-US">
              <a:ea typeface="Open Sans"/>
              <a:cs typeface="Open Sans"/>
            </a:endParaRPr>
          </a:p>
          <a:p>
            <a:pPr lvl="1">
              <a:lnSpc>
                <a:spcPct val="100000"/>
              </a:lnSpc>
              <a:spcAft>
                <a:spcPts val="200"/>
              </a:spcAft>
              <a:buFont typeface="Courier New,monospace" panose="020B0604020202020204" pitchFamily="34" charset="0"/>
              <a:buChar char="o"/>
            </a:pPr>
            <a:r>
              <a:rPr lang="en-US" b="1"/>
              <a:t>Hourly: </a:t>
            </a:r>
            <a:r>
              <a:rPr lang="en-US"/>
              <a:t>Hourly syncs manage record additions, updates to existing records, changes in item status, and hold counts</a:t>
            </a:r>
            <a:endParaRPr lang="en-US">
              <a:ea typeface="Open Sans"/>
              <a:cs typeface="Open Sans"/>
            </a:endParaRPr>
          </a:p>
          <a:p>
            <a:pPr lvl="1">
              <a:lnSpc>
                <a:spcPct val="100000"/>
              </a:lnSpc>
              <a:spcAft>
                <a:spcPts val="200"/>
              </a:spcAft>
              <a:buFont typeface="Courier New,monospace" panose="020B0604020202020204" pitchFamily="34" charset="0"/>
              <a:buChar char="o"/>
            </a:pPr>
            <a:r>
              <a:rPr lang="en-US" b="1"/>
              <a:t>Nightly: </a:t>
            </a:r>
            <a:r>
              <a:rPr lang="en-US"/>
              <a:t>AKA nightly "corrections" process. Handles bibliographic record deletions/updates/additions, admin setting changes, and other settings that are not caught during hourly syncs </a:t>
            </a:r>
            <a:endParaRPr lang="en-US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110528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60E0A-72E5-C01A-A367-FB6E2805B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Browse &amp; Discover Released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A2D34FF-395A-552A-8D17-CF889B3987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84353" y="1713865"/>
            <a:ext cx="6611294" cy="4351338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556CA36-8B84-442D-8DA7-2E3E79D8405A}"/>
              </a:ext>
            </a:extLst>
          </p:cNvPr>
          <p:cNvSpPr txBox="1">
            <a:spLocks/>
          </p:cNvSpPr>
          <p:nvPr/>
        </p:nvSpPr>
        <p:spPr>
          <a:xfrm>
            <a:off x="0" y="1825625"/>
            <a:ext cx="546608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en-US" sz="2400" dirty="0">
                <a:ea typeface="Open Sans"/>
                <a:cs typeface="Open Sans"/>
              </a:rPr>
              <a:t>Staff with permissions can now set up new </a:t>
            </a:r>
            <a:r>
              <a:rPr lang="en-US" sz="2400" b="1" dirty="0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Browse &amp; Discover</a:t>
            </a:r>
            <a:r>
              <a:rPr lang="en-US" sz="2400" dirty="0">
                <a:ea typeface="Open Sans"/>
                <a:cs typeface="Open Sans"/>
              </a:rPr>
              <a:t> homepage</a:t>
            </a:r>
            <a:endParaRPr lang="en-US" dirty="0"/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en-US" sz="2400" dirty="0">
                <a:latin typeface="Open Sans"/>
                <a:ea typeface="Open Sans"/>
                <a:cs typeface="Open Sans"/>
              </a:rPr>
              <a:t>The "Explore" page will continue to be your library's Core site homepage until you're ready to publish the Browse &amp; Discover page. </a:t>
            </a:r>
          </a:p>
          <a:p>
            <a:pPr>
              <a:lnSpc>
                <a:spcPct val="100000"/>
              </a:lnSpc>
              <a:spcBef>
                <a:spcPts val="200"/>
              </a:spcBef>
              <a:spcAft>
                <a:spcPts val="100"/>
              </a:spcAft>
            </a:pPr>
            <a:r>
              <a:rPr lang="en-US" sz="2400" dirty="0">
                <a:latin typeface="Open Sans"/>
                <a:ea typeface="Open Sans"/>
                <a:cs typeface="Open Sans"/>
              </a:rPr>
              <a:t>Open a help desk ticket when ready to publish.</a:t>
            </a:r>
            <a:endParaRPr lang="en-US" sz="2400" dirty="0">
              <a:ea typeface="Open Sans"/>
              <a:cs typeface="Open Sans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</a:pPr>
            <a:endParaRPr lang="en-US" dirty="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673752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FC51C-69C7-850D-B636-42AE5F26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a typeface="Verdana"/>
              </a:rPr>
              <a:t>BiblioCore</a:t>
            </a:r>
            <a:r>
              <a:rPr lang="en-US" dirty="0">
                <a:ea typeface="Verdana"/>
              </a:rPr>
              <a:t> Product Idea Portal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2F0E-97A9-49A2-974B-57C97E95A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Any CCS member can register: </a:t>
            </a:r>
            <a:r>
              <a:rPr lang="en-US" dirty="0">
                <a:ea typeface="+mn-lt"/>
                <a:cs typeface="+mn-lt"/>
                <a:hlinkClick r:id="rId2"/>
              </a:rPr>
              <a:t>https://bibliocommonspartners.ideas.aha.io/</a:t>
            </a:r>
            <a:r>
              <a:rPr lang="en-US" dirty="0">
                <a:ea typeface="+mn-lt"/>
                <a:cs typeface="+mn-lt"/>
              </a:rPr>
              <a:t> </a:t>
            </a:r>
          </a:p>
          <a:p>
            <a:r>
              <a:rPr lang="en-US" dirty="0">
                <a:solidFill>
                  <a:srgbClr val="000000"/>
                </a:solidFill>
                <a:ea typeface="+mn-lt"/>
                <a:cs typeface="+mn-lt"/>
              </a:rPr>
              <a:t>Add, vote and comment on feature and product ideas</a:t>
            </a:r>
            <a:endParaRPr lang="en-US" dirty="0">
              <a:solidFill>
                <a:srgbClr val="000000"/>
              </a:solidFill>
              <a:ea typeface="Open Sans"/>
              <a:cs typeface="Open San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A6FC31-A5FB-B135-587F-30817EB895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6250" b="-289"/>
          <a:stretch>
            <a:fillRect/>
          </a:stretch>
        </p:blipFill>
        <p:spPr>
          <a:xfrm>
            <a:off x="2204720" y="3221406"/>
            <a:ext cx="8046720" cy="316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0340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27451-EF0E-5043-90C9-8E805439E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Changes to eContent Display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129EB-C1A8-4F46-8C89-2A55E41EA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>
                <a:ea typeface="Open Sans"/>
                <a:cs typeface="Open Sans"/>
              </a:rPr>
              <a:t>Due to issues with how eContent is scoped in BiblioCore, Governing Board voted to temporarily suppress </a:t>
            </a:r>
            <a:r>
              <a:rPr lang="en-US" b="1" dirty="0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non-integrated eContent</a:t>
            </a:r>
            <a:r>
              <a:rPr lang="en-US" dirty="0">
                <a:ea typeface="Open Sans"/>
                <a:cs typeface="Open Sans"/>
              </a:rPr>
              <a:t> in the catalog. 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Open Sans"/>
                <a:ea typeface="Open Sans"/>
                <a:cs typeface="Open Sans"/>
              </a:rPr>
              <a:t>CCS staff will conduct additional research and make a recommendation for a permanent solution later in FY 2027. </a:t>
            </a:r>
          </a:p>
        </p:txBody>
      </p:sp>
    </p:spTree>
    <p:extLst>
      <p:ext uri="{BB962C8B-B14F-4D97-AF65-F5344CB8AC3E}">
        <p14:creationId xmlns:p14="http://schemas.microsoft.com/office/powerpoint/2010/main" val="11049707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37C822-928F-1A51-E8D1-5CDB33B84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Integrated EContent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5E847A-01E5-B974-FED5-86548FA78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421" y="1825625"/>
            <a:ext cx="12031579" cy="2171172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en-US">
                <a:latin typeface="Open Sans"/>
                <a:ea typeface="Open Sans"/>
                <a:cs typeface="Open Sans"/>
              </a:rPr>
              <a:t>Records are automatically imported into the system through the Polaris API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Users can search, check out, and place holds in the catalog. 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Checkouts and holds are synched to the user's account</a:t>
            </a:r>
          </a:p>
          <a:p>
            <a:r>
              <a:rPr lang="en-US">
                <a:latin typeface="Open Sans"/>
                <a:ea typeface="Open Sans"/>
                <a:cs typeface="Open Sans"/>
              </a:rPr>
              <a:t>Vendors: Overdrive, Cloud Library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5900FB-7E40-7D39-B148-46B8BEE81B05}"/>
              </a:ext>
            </a:extLst>
          </p:cNvPr>
          <p:cNvGrpSpPr/>
          <p:nvPr/>
        </p:nvGrpSpPr>
        <p:grpSpPr>
          <a:xfrm>
            <a:off x="1768439" y="3776278"/>
            <a:ext cx="9573684" cy="2552701"/>
            <a:chOff x="1768439" y="3776278"/>
            <a:chExt cx="9573684" cy="2552701"/>
          </a:xfrm>
        </p:grpSpPr>
        <p:pic>
          <p:nvPicPr>
            <p:cNvPr id="5" name="Picture 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FE958CBE-0D1C-8D1A-D0F2-8B5DC0DD7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68439" y="3776278"/>
              <a:ext cx="9573684" cy="2552701"/>
            </a:xfrm>
            <a:prstGeom prst="rect">
              <a:avLst/>
            </a:prstGeom>
          </p:spPr>
        </p:pic>
        <p:sp>
          <p:nvSpPr>
            <p:cNvPr id="4" name="Arrow: Right 3">
              <a:extLst>
                <a:ext uri="{FF2B5EF4-FFF2-40B4-BE49-F238E27FC236}">
                  <a16:creationId xmlns:a16="http://schemas.microsoft.com/office/drawing/2014/main" id="{D62B5060-E611-3DA9-A530-621244FBBCA6}"/>
                </a:ext>
              </a:extLst>
            </p:cNvPr>
            <p:cNvSpPr/>
            <p:nvPr/>
          </p:nvSpPr>
          <p:spPr>
            <a:xfrm>
              <a:off x="7374569" y="5210672"/>
              <a:ext cx="863600" cy="304800"/>
            </a:xfrm>
            <a:prstGeom prst="rightArrow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13213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11E9-42A3-FBC3-CBD1-BB50F7CB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Nonintegrated EContent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E8E9157-DA8D-3E47-D578-E7AFFEE58B3A}"/>
              </a:ext>
            </a:extLst>
          </p:cNvPr>
          <p:cNvSpPr txBox="1">
            <a:spLocks/>
          </p:cNvSpPr>
          <p:nvPr/>
        </p:nvSpPr>
        <p:spPr>
          <a:xfrm>
            <a:off x="176464" y="1825625"/>
            <a:ext cx="11177336" cy="245092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Records are manually loaded into Polaris and maintained by CCS or members</a:t>
            </a:r>
            <a:endParaRPr lang="en-US"/>
          </a:p>
          <a:p>
            <a:pPr>
              <a:lnSpc>
                <a:spcPct val="12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Records appear in catalog search results</a:t>
            </a:r>
            <a:endParaRPr lang="en-US"/>
          </a:p>
          <a:p>
            <a:pPr>
              <a:lnSpc>
                <a:spcPct val="12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Records include a link that push the patron out to the vendor’s platform to access the material. </a:t>
            </a:r>
          </a:p>
          <a:p>
            <a:pPr lvl="1">
              <a:lnSpc>
                <a:spcPct val="120000"/>
              </a:lnSpc>
              <a:buFont typeface="Courier New" panose="020B0604020202020204" pitchFamily="34" charset="0"/>
              <a:buChar char="o"/>
            </a:pPr>
            <a:r>
              <a:rPr lang="en-US">
                <a:latin typeface="Open Sans"/>
                <a:ea typeface="Open Sans"/>
                <a:cs typeface="Open Sans"/>
              </a:rPr>
              <a:t>Checkouts happen on the vendor's website, not within the catalog</a:t>
            </a:r>
          </a:p>
          <a:p>
            <a:pPr>
              <a:lnSpc>
                <a:spcPct val="120000"/>
              </a:lnSpc>
            </a:pPr>
            <a:r>
              <a:rPr lang="en-US">
                <a:latin typeface="Open Sans"/>
                <a:ea typeface="Open Sans"/>
                <a:cs typeface="Open Sans"/>
              </a:rPr>
              <a:t>Some vendors are set up with individual marc records for each title within the tool (Hoopla, LinkedIn Learning, </a:t>
            </a:r>
            <a:r>
              <a:rPr lang="en-US" err="1">
                <a:latin typeface="Open Sans"/>
                <a:ea typeface="Open Sans"/>
                <a:cs typeface="Open Sans"/>
              </a:rPr>
              <a:t>etc</a:t>
            </a:r>
            <a:r>
              <a:rPr lang="en-US">
                <a:latin typeface="Open Sans"/>
                <a:ea typeface="Open Sans"/>
                <a:cs typeface="Open Sans"/>
              </a:rPr>
              <a:t>), others are set up as a single record linking to the vendor/database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867D1FB-D8EF-1C6E-BEE3-931658428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33500" y="4280330"/>
            <a:ext cx="9525000" cy="2085975"/>
          </a:xfrm>
          <a:prstGeom prst="rect">
            <a:avLst/>
          </a:prstGeom>
        </p:spPr>
      </p:pic>
      <p:sp>
        <p:nvSpPr>
          <p:cNvPr id="3" name="Arrow: Left 2">
            <a:extLst>
              <a:ext uri="{FF2B5EF4-FFF2-40B4-BE49-F238E27FC236}">
                <a16:creationId xmlns:a16="http://schemas.microsoft.com/office/drawing/2014/main" id="{93DD1A70-6876-8161-B605-AEFF564B8AA7}"/>
              </a:ext>
            </a:extLst>
          </p:cNvPr>
          <p:cNvSpPr/>
          <p:nvPr/>
        </p:nvSpPr>
        <p:spPr>
          <a:xfrm>
            <a:off x="5641401" y="5850569"/>
            <a:ext cx="901700" cy="330200"/>
          </a:xfrm>
          <a:prstGeom prst="lef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9714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5D772-CD8F-2FDA-20A8-16D4E3B2E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Scoping in </a:t>
            </a:r>
            <a:r>
              <a:rPr lang="en-US" err="1">
                <a:ea typeface="Verdana"/>
              </a:rPr>
              <a:t>PowerPAC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CBFE4F-6DCF-4A36-B404-A50A81B97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005542"/>
            <a:ext cx="12192000" cy="3462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Logged in users only see eContent they can access</a:t>
            </a:r>
            <a:endParaRPr lang="en-US" sz="2400">
              <a:highlight>
                <a:srgbClr val="C6C6C6"/>
              </a:highlight>
              <a:latin typeface="Open Sans"/>
              <a:ea typeface="Open Sans"/>
              <a:cs typeface="Open Sans"/>
            </a:endParaRPr>
          </a:p>
          <a:p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Non-logged in users see eContent accessible to patrons of the library site they are using. </a:t>
            </a:r>
            <a:endParaRPr lang="en-US" sz="2400">
              <a:highlight>
                <a:srgbClr val="C6C6C6"/>
              </a:highlight>
              <a:latin typeface="Open Sans"/>
              <a:ea typeface="Open Sans"/>
              <a:cs typeface="Open Sans"/>
            </a:endParaRPr>
          </a:p>
          <a:p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These </a:t>
            </a:r>
            <a:r>
              <a:rPr lang="en-US" sz="2400" err="1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behavi</a:t>
            </a:r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ors are true whether the user searches  All Member Libraries or a specific library. </a:t>
            </a:r>
            <a:endParaRPr lang="en-US" sz="2400">
              <a:highlight>
                <a:srgbClr val="C6C6C6"/>
              </a:highlight>
              <a:latin typeface="Open Sans"/>
              <a:ea typeface="Open Sans"/>
              <a:cs typeface="Open Sans"/>
            </a:endParaRPr>
          </a:p>
          <a:p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Records are scoped using Polaris Resource Group functionality</a:t>
            </a:r>
          </a:p>
          <a:p>
            <a:r>
              <a:rPr lang="en-US" sz="2400">
                <a:highlight>
                  <a:srgbClr val="FFFFFF"/>
                </a:highlight>
                <a:latin typeface="Open Sans"/>
                <a:ea typeface="Open Sans"/>
                <a:cs typeface="Open Sans"/>
              </a:rPr>
              <a:t>Scoping setup is done by CCS with support from members</a:t>
            </a:r>
          </a:p>
          <a:p>
            <a:endParaRPr lang="en-US" sz="2000">
              <a:highlight>
                <a:srgbClr val="FFFFFF"/>
              </a:highlight>
              <a:latin typeface="Open Sans"/>
              <a:ea typeface="Open Sans"/>
              <a:cs typeface="Open Sans"/>
            </a:endParaRPr>
          </a:p>
          <a:p>
            <a:endParaRPr lang="en-US" sz="2000"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1949777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374AD-95FB-CCF4-A01F-58BDDCD48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Scoping in </a:t>
            </a:r>
            <a:r>
              <a:rPr lang="en-US" err="1">
                <a:ea typeface="Verdana"/>
              </a:rPr>
              <a:t>BiblioCore</a:t>
            </a:r>
            <a:endParaRPr lang="en-US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4F9481-64C5-7C4C-53B4-50ECC0E2C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dirty="0">
                <a:highlight>
                  <a:srgbClr val="FFFFFF"/>
                </a:highlight>
                <a:ea typeface="Open Sans"/>
                <a:cs typeface="Open Sans"/>
              </a:rPr>
              <a:t>EContent is scoped based on the library site being used, regardless of user’s registered library. </a:t>
            </a:r>
          </a:p>
          <a:p>
            <a:r>
              <a:rPr lang="en-US" sz="2400" dirty="0">
                <a:highlight>
                  <a:srgbClr val="FFFFFF"/>
                </a:highlight>
                <a:ea typeface="Open Sans"/>
                <a:cs typeface="Open Sans"/>
              </a:rPr>
              <a:t>Requires library-specific URLS in the 856 to determine which library owns.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 dirty="0">
                <a:highlight>
                  <a:srgbClr val="FFFFFF"/>
                </a:highlight>
                <a:ea typeface="Open Sans"/>
                <a:cs typeface="Open Sans"/>
              </a:rPr>
              <a:t>In most cases, eContent without library-specific URLs in the bibliographic record cannot be scoped correctly. </a:t>
            </a:r>
            <a:endParaRPr lang="en-US" sz="2000" dirty="0"/>
          </a:p>
          <a:p>
            <a:r>
              <a:rPr lang="en-US" sz="2400" dirty="0">
                <a:highlight>
                  <a:srgbClr val="FFFFFF"/>
                </a:highlight>
                <a:ea typeface="Open Sans"/>
                <a:cs typeface="Open Sans"/>
              </a:rPr>
              <a:t>Searching “All Partner Libraries” displays  eContent owned by all of CCS. Searching a specific library displays scoped eContent owned by that library</a:t>
            </a:r>
          </a:p>
          <a:p>
            <a:r>
              <a:rPr lang="en-US" sz="2400" dirty="0">
                <a:highlight>
                  <a:srgbClr val="FFFFFF"/>
                </a:highlight>
                <a:ea typeface="Open Sans"/>
                <a:cs typeface="Open Sans"/>
              </a:rPr>
              <a:t>Scoping is configured by </a:t>
            </a:r>
            <a:r>
              <a:rPr lang="en-US" sz="2400" dirty="0" err="1">
                <a:highlight>
                  <a:srgbClr val="FFFFFF"/>
                </a:highlight>
                <a:ea typeface="Open Sans"/>
                <a:cs typeface="Open Sans"/>
              </a:rPr>
              <a:t>Bibliocommons</a:t>
            </a:r>
            <a:r>
              <a:rPr lang="en-US" sz="2400" dirty="0">
                <a:highlight>
                  <a:srgbClr val="FFFFFF"/>
                </a:highlight>
                <a:ea typeface="Open Sans"/>
                <a:cs typeface="Open Sans"/>
              </a:rPr>
              <a:t> support</a:t>
            </a:r>
          </a:p>
          <a:p>
            <a:endParaRPr lang="en-US" sz="2000">
              <a:highlight>
                <a:srgbClr val="FFFFFF"/>
              </a:highlight>
              <a:ea typeface="Open Sans"/>
              <a:cs typeface="Open Sans"/>
            </a:endParaRPr>
          </a:p>
          <a:p>
            <a:endParaRPr lang="en-US" sz="2000">
              <a:highlight>
                <a:srgbClr val="FFFFFF"/>
              </a:highlight>
              <a:ea typeface="Open Sans"/>
              <a:cs typeface="Open Sans"/>
            </a:endParaRPr>
          </a:p>
          <a:p>
            <a:endParaRPr lang="en-US" sz="2000">
              <a:highlight>
                <a:srgbClr val="FFFFFF"/>
              </a:highlight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2779128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05DB8-03FE-06AB-6AB8-5EAFD3CCA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Group Recommendations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B5CA0-3305-276A-C440-5D968CFAD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/>
              <a:t>Database Management recommendation: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CCS remove non-integrated eContent that cannot be properly scoped from the catalog</a:t>
            </a:r>
            <a:endParaRPr lang="en-US">
              <a:ea typeface="Open Sans"/>
              <a:cs typeface="Open Sans"/>
            </a:endParaRPr>
          </a:p>
          <a:p>
            <a:r>
              <a:rPr lang="en-US"/>
              <a:t>Challenge: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Requires extensive review of records 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Requires manual updates to individual bibliographic records to either delete or correct individual URLs</a:t>
            </a:r>
            <a:endParaRPr lang="en-US">
              <a:ea typeface="Open Sans"/>
              <a:cs typeface="Open Sans"/>
            </a:endParaRPr>
          </a:p>
          <a:p>
            <a:r>
              <a:rPr lang="en-US"/>
              <a:t>Governing Board Decision: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Temporarily suppress all non-integrated eContent records until further research is completed</a:t>
            </a:r>
            <a:endParaRPr lang="en-US">
              <a:ea typeface="Open Sans"/>
              <a:cs typeface="Open Sans"/>
            </a:endParaRPr>
          </a:p>
          <a:p>
            <a:r>
              <a:rPr lang="en-US"/>
              <a:t>Benefits: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Suppression keeps records available for future use if needed</a:t>
            </a:r>
            <a:endParaRPr lang="en-US">
              <a:ea typeface="Open Sans"/>
              <a:cs typeface="Open San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More flexible than permanent deletion</a:t>
            </a:r>
            <a:endParaRPr lang="en-US">
              <a:ea typeface="Open Sans"/>
              <a:cs typeface="Open Sans"/>
            </a:endParaRPr>
          </a:p>
          <a:p>
            <a:endParaRPr lang="en-US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0553985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9B59F-1421-C14A-87A6-3680B55DF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EContent that will continue to display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FEB572-971E-D6D1-8C22-F343BBACB3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072" y="1853167"/>
            <a:ext cx="12192000" cy="4351338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>
                <a:ea typeface="Open Sans"/>
                <a:cs typeface="Open Sans"/>
              </a:rPr>
              <a:t>Scoping Complete</a:t>
            </a:r>
          </a:p>
          <a:p>
            <a:r>
              <a:rPr lang="en-US" dirty="0">
                <a:ea typeface="Open Sans"/>
                <a:cs typeface="Open Sans"/>
              </a:rPr>
              <a:t>Overdrive</a:t>
            </a:r>
            <a:endParaRPr lang="en-US" dirty="0"/>
          </a:p>
          <a:p>
            <a:r>
              <a:rPr lang="en-US" dirty="0">
                <a:ea typeface="Open Sans"/>
                <a:cs typeface="Open Sans"/>
              </a:rPr>
              <a:t>Cloud Library</a:t>
            </a:r>
          </a:p>
          <a:p>
            <a:r>
              <a:rPr lang="en-US" dirty="0">
                <a:ea typeface="Open Sans"/>
                <a:cs typeface="Open Sans"/>
              </a:rPr>
              <a:t>Hoopla</a:t>
            </a:r>
          </a:p>
          <a:p>
            <a:r>
              <a:rPr lang="en-US" dirty="0">
                <a:ea typeface="Open Sans"/>
                <a:cs typeface="Open Sans"/>
              </a:rPr>
              <a:t>Flipster</a:t>
            </a:r>
          </a:p>
          <a:p>
            <a:endParaRPr lang="en-US">
              <a:ea typeface="Open Sans"/>
              <a:cs typeface="Open Sans"/>
            </a:endParaRPr>
          </a:p>
          <a:p>
            <a:pPr marL="0" indent="0">
              <a:buNone/>
            </a:pPr>
            <a:r>
              <a:rPr lang="en-US" b="1" dirty="0">
                <a:ea typeface="Open Sans"/>
                <a:cs typeface="Open Sans"/>
              </a:rPr>
              <a:t>Scoping In Progress</a:t>
            </a:r>
          </a:p>
          <a:p>
            <a:r>
              <a:rPr lang="en-US" dirty="0">
                <a:ea typeface="Open Sans"/>
                <a:cs typeface="Open Sans"/>
              </a:rPr>
              <a:t>LinkedIn Learning </a:t>
            </a:r>
          </a:p>
          <a:p>
            <a:r>
              <a:rPr lang="en-US" dirty="0">
                <a:ea typeface="Open Sans"/>
                <a:cs typeface="Open Sans"/>
              </a:rPr>
              <a:t>Comics Plus</a:t>
            </a:r>
          </a:p>
          <a:p>
            <a:r>
              <a:rPr lang="en-US" dirty="0">
                <a:ea typeface="Open Sans"/>
                <a:cs typeface="Open Sans"/>
              </a:rPr>
              <a:t>Kanopy</a:t>
            </a:r>
          </a:p>
          <a:p>
            <a:r>
              <a:rPr lang="en-US" dirty="0">
                <a:ea typeface="Open Sans"/>
                <a:cs typeface="Open Sans"/>
              </a:rPr>
              <a:t>Creativebug</a:t>
            </a:r>
          </a:p>
          <a:p>
            <a:endParaRPr lang="en-US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15347188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8A623-F00F-3407-F863-0D12B19651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Verdana"/>
              </a:rPr>
              <a:t>Next Steps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9F345-4528-9340-F121-3C2C423A1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ea typeface="Open Sans"/>
                <a:cs typeface="Open Sans"/>
              </a:rPr>
              <a:t>End of August: CCS suppressed remaining non-integrated eContent records</a:t>
            </a:r>
          </a:p>
          <a:p>
            <a:pPr>
              <a:lnSpc>
                <a:spcPct val="100000"/>
              </a:lnSpc>
            </a:pPr>
            <a:r>
              <a:rPr lang="en-US" dirty="0">
                <a:ea typeface="Open Sans"/>
                <a:cs typeface="Open Sans"/>
              </a:rPr>
              <a:t>H2 FY2027: CCS staff will conduct additional research and make a recommendation for a permanent solution</a:t>
            </a:r>
          </a:p>
          <a:p>
            <a:pPr>
              <a:lnSpc>
                <a:spcPct val="100000"/>
              </a:lnSpc>
            </a:pPr>
            <a:r>
              <a:rPr lang="en-US" dirty="0">
                <a:ea typeface="Open Sans"/>
                <a:cs typeface="Open Sans"/>
              </a:rPr>
              <a:t>CCS will continue to maintain eContent holdings for resources on previous slide</a:t>
            </a:r>
          </a:p>
          <a:p>
            <a:endParaRPr lang="en-US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74202274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AAAB84-C124-CB43-A8A2-23F8B76A3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Customizing Leap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671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94F7-C7E8-5AFF-B7A4-17EEB422F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Verdana"/>
              </a:rPr>
              <a:t>Leap Customization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2A9F069-93EF-6249-D6EB-BA9DA280A5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62407" y="1993424"/>
            <a:ext cx="5000625" cy="2552700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F7E0B16-D35E-48E6-6752-3C6F4231B2D6}"/>
              </a:ext>
            </a:extLst>
          </p:cNvPr>
          <p:cNvCxnSpPr/>
          <p:nvPr/>
        </p:nvCxnSpPr>
        <p:spPr>
          <a:xfrm flipH="1">
            <a:off x="10422043" y="2716106"/>
            <a:ext cx="1016000" cy="1137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CA14ED9-8EF9-412B-0036-310C6444F25B}"/>
              </a:ext>
            </a:extLst>
          </p:cNvPr>
          <p:cNvSpPr txBox="1"/>
          <p:nvPr/>
        </p:nvSpPr>
        <p:spPr>
          <a:xfrm>
            <a:off x="338666" y="2084916"/>
            <a:ext cx="5539739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>
                <a:ea typeface="Open Sans"/>
                <a:cs typeface="Open Sans"/>
              </a:rPr>
              <a:t>Username settings:</a:t>
            </a:r>
            <a:endParaRPr lang="en-US" dirty="0"/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ea typeface="Open Sans"/>
                <a:cs typeface="Open Sans"/>
              </a:rPr>
              <a:t>Available under </a:t>
            </a:r>
            <a:r>
              <a:rPr lang="en-US" b="1" dirty="0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Polaris  </a:t>
            </a:r>
            <a:r>
              <a:rPr lang="en-US" b="1" dirty="0" err="1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sername</a:t>
            </a:r>
            <a:r>
              <a:rPr lang="en-US" b="1" dirty="0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 &gt; Settings</a:t>
            </a:r>
            <a:endParaRPr lang="en-US">
              <a:solidFill>
                <a:schemeClr val="accent1">
                  <a:lumMod val="76000"/>
                </a:schemeClr>
              </a:solidFill>
            </a:endParaRP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ea typeface="Open Sans"/>
                <a:cs typeface="Open Sans"/>
              </a:rPr>
              <a:t>Can customize your Workform defaults for various record types, workform tracker, etc</a:t>
            </a:r>
          </a:p>
          <a:p>
            <a:pPr marL="285750" indent="-285750">
              <a:buFont typeface="Arial"/>
              <a:buChar char="•"/>
            </a:pPr>
            <a:endParaRPr lang="en-US" dirty="0">
              <a:ea typeface="Open Sans"/>
              <a:cs typeface="Open Sans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Open Sans"/>
              <a:cs typeface="Open Sans"/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ea typeface="Open Sans"/>
              <a:cs typeface="Open Sans"/>
            </a:endParaRPr>
          </a:p>
          <a:p>
            <a:pPr marL="285750" indent="-285750">
              <a:buFont typeface="Arial"/>
              <a:buChar char="•"/>
            </a:pPr>
            <a:r>
              <a:rPr lang="en-US" b="1" dirty="0">
                <a:solidFill>
                  <a:schemeClr val="accent1">
                    <a:lumMod val="76000"/>
                  </a:schemeClr>
                </a:solidFill>
                <a:ea typeface="Open Sans"/>
                <a:cs typeface="Open Sans"/>
              </a:rPr>
              <a:t>Find Tool customization: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ea typeface="Open Sans"/>
                <a:cs typeface="Open Sans"/>
              </a:rPr>
              <a:t>Set default search database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ea typeface="Open Sans"/>
                <a:cs typeface="Open Sans"/>
              </a:rPr>
              <a:t>Default search configuration for each record type. Can include filters</a:t>
            </a:r>
          </a:p>
          <a:p>
            <a:pPr marL="742950" lvl="1" indent="-285750">
              <a:buFont typeface="Courier New"/>
              <a:buChar char="o"/>
            </a:pPr>
            <a:r>
              <a:rPr lang="en-US" dirty="0">
                <a:ea typeface="Open Sans"/>
                <a:cs typeface="Open Sans"/>
              </a:rPr>
              <a:t>Options &gt; Column Settings</a:t>
            </a:r>
          </a:p>
        </p:txBody>
      </p:sp>
    </p:spTree>
    <p:extLst>
      <p:ext uri="{BB962C8B-B14F-4D97-AF65-F5344CB8AC3E}">
        <p14:creationId xmlns:p14="http://schemas.microsoft.com/office/powerpoint/2010/main" val="1688075569"/>
      </p:ext>
    </p:extLst>
  </p:cSld>
  <p:clrMapOvr>
    <a:masterClrMapping/>
  </p:clrMapOvr>
</p:sld>
</file>

<file path=ppt/theme/theme1.xml><?xml version="1.0" encoding="utf-8"?>
<a:theme xmlns:a="http://schemas.openxmlformats.org/drawingml/2006/main" name="CCS-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CS-Theme">
      <a:majorFont>
        <a:latin typeface="Verdana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S-Theme" id="{D8B29484-AAF0-4EFE-B5FA-BD93817055CD}" vid="{BD5692A5-0219-43EB-AB0A-279E88752A3F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00B050"/>
      </a:accent2>
      <a:accent3>
        <a:srgbClr val="F47735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CS-Theme">
      <a:majorFont>
        <a:latin typeface="Verdana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Custom 1">
      <a:dk1>
        <a:srgbClr val="000000"/>
      </a:dk1>
      <a:lt1>
        <a:srgbClr val="FFFFFF"/>
      </a:lt1>
      <a:dk2>
        <a:srgbClr val="6D6E71"/>
      </a:dk2>
      <a:lt2>
        <a:srgbClr val="58595B"/>
      </a:lt2>
      <a:accent1>
        <a:srgbClr val="0065A4"/>
      </a:accent1>
      <a:accent2>
        <a:srgbClr val="00B050"/>
      </a:accent2>
      <a:accent3>
        <a:srgbClr val="F47735"/>
      </a:accent3>
      <a:accent4>
        <a:srgbClr val="1A6871"/>
      </a:accent4>
      <a:accent5>
        <a:srgbClr val="0C4360"/>
      </a:accent5>
      <a:accent6>
        <a:srgbClr val="F47735"/>
      </a:accent6>
      <a:hlink>
        <a:srgbClr val="00559A"/>
      </a:hlink>
      <a:folHlink>
        <a:srgbClr val="595851"/>
      </a:folHlink>
    </a:clrScheme>
    <a:fontScheme name="CCS-Theme">
      <a:majorFont>
        <a:latin typeface="Verdana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FD8AEDA893740B2E2B561320165F3" ma:contentTypeVersion="29" ma:contentTypeDescription="Create a new document." ma:contentTypeScope="" ma:versionID="1377d9e0cac2a27d77d955a455f8b3da">
  <xsd:schema xmlns:xsd="http://www.w3.org/2001/XMLSchema" xmlns:xs="http://www.w3.org/2001/XMLSchema" xmlns:p="http://schemas.microsoft.com/office/2006/metadata/properties" xmlns:ns2="04fb2b99-be89-4f45-b37c-be1ef0c04955" xmlns:ns3="49174984-12fa-4a24-9ef6-8a7dc6c2db71" targetNamespace="http://schemas.microsoft.com/office/2006/metadata/properties" ma:root="true" ma:fieldsID="c7b0a67c0da0533577f182d4128a6210" ns2:_="" ns3:_="">
    <xsd:import namespace="04fb2b99-be89-4f45-b37c-be1ef0c04955"/>
    <xsd:import namespace="49174984-12fa-4a24-9ef6-8a7dc6c2db71"/>
    <xsd:element name="properties">
      <xsd:complexType>
        <xsd:sequence>
          <xsd:element name="documentManagement">
            <xsd:complexType>
              <xsd:all>
                <xsd:element ref="ns2:Library_x0020_"/>
                <xsd:element ref="ns2:Name_x0020_"/>
                <xsd:element ref="ns2:Meeting_x0020_date"/>
                <xsd:element ref="ns2:How_x0020_do_x0020_you_x0020_plan_x0020_to_x0020_attend_x0020_the_x0020_meeting_x003f_"/>
                <xsd:element ref="ns3:SharedWithUsers" minOccurs="0"/>
                <xsd:element ref="ns3:SharedWithDetail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Topic_x0020_for_x0020_Agenda" minOccurs="0"/>
                <xsd:element ref="ns2:Description_x0020_of_x0020_Agenda_x0020_Item" minOccurs="0"/>
                <xsd:element ref="ns2:Are_x0020_there_x0020_additional_x0020_resources_x002c__x0020_links_x0020_or_x0020_examples_x0020_that_x0020_library_x0020_staff_x0020_should_x0020_review_x0020_prior_x0020_to_x0020_the_x0020_meeting_x003f_" minOccurs="0"/>
                <xsd:element ref="ns2:If_x0020_you_x0020_are_x0020_submitting_x0020_an_x0020_agenda_x0020_item_x002c__x0020_would_x0020_you_x0020_be_x0020_comfortable_x0020_presenting_x0020_it_x0020_to_x0020_the_x0020_group_x003f_" minOccurs="0"/>
                <xsd:element ref="ns2:Approximately_x0020_how_x0020_long_x0020_do_x0020_you_x0020_think_x0020_we_x0020_will_x0020_need_x0020_to_x0020_discuss_x0020_this_x0020_agenda_x0020_item_x003f_" minOccurs="0"/>
                <xsd:element ref="ns2:CONTINUING_x0020_EDU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fb2b99-be89-4f45-b37c-be1ef0c04955" elementFormDefault="qualified">
    <xsd:import namespace="http://schemas.microsoft.com/office/2006/documentManagement/types"/>
    <xsd:import namespace="http://schemas.microsoft.com/office/infopath/2007/PartnerControls"/>
    <xsd:element name="Library_x0020_" ma:index="3" ma:displayName="Library " ma:internalName="Library_x0020_" ma:readOnly="false">
      <xsd:simpleType>
        <xsd:restriction base="dms:Text">
          <xsd:maxLength value="255"/>
        </xsd:restriction>
      </xsd:simpleType>
    </xsd:element>
    <xsd:element name="Name_x0020_" ma:index="4" ma:displayName="Name " ma:internalName="Name_x0020_" ma:readOnly="false">
      <xsd:simpleType>
        <xsd:restriction base="dms:Text"/>
      </xsd:simpleType>
    </xsd:element>
    <xsd:element name="Meeting_x0020_date" ma:index="5" ma:displayName="Meeting date" ma:internalName="Meeting_x0020_date" ma:readOnly="false">
      <xsd:simpleType>
        <xsd:restriction base="dms:Choice">
          <xsd:enumeration value="August 19"/>
          <xsd:enumeration value="November 18"/>
          <xsd:enumeration value="2/17"/>
          <xsd:enumeration value="5/19"/>
          <xsd:maxLength value="255"/>
        </xsd:restriction>
      </xsd:simpleType>
    </xsd:element>
    <xsd:element name="How_x0020_do_x0020_you_x0020_plan_x0020_to_x0020_attend_x0020_the_x0020_meeting_x003f_" ma:index="6" ma:displayName="How do you plan to attend the meeting?" ma:internalName="How_x0020_do_x0020_you_x0020_plan_x0020_to_x0020_attend_x0020_the_x0020_meeting_x003f_" ma:readOnly="false">
      <xsd:simpleType>
        <xsd:restriction base="dms:Choice">
          <xsd:enumeration value="Choice 1"/>
          <xsd:enumeration value="Virtual"/>
          <xsd:enumeration value="Choice 3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hidden="true" ma:internalName="MediaServiceAutoTags" ma:readOnly="true">
      <xsd:simpleType>
        <xsd:restriction base="dms:Text"/>
      </xsd:simpleType>
    </xsd:element>
    <xsd:element name="MediaServiceOCR" ma:index="13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tru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48242fc-8867-421b-8d4f-f4d5bb5187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opic_x0020_for_x0020_Agenda" ma:index="30" nillable="true" ma:displayName="Topic for Agenda" ma:hidden="true" ma:internalName="Topic_x0020_for_x0020_Agenda" ma:readOnly="false">
      <xsd:simpleType>
        <xsd:restriction base="dms:Text"/>
      </xsd:simpleType>
    </xsd:element>
    <xsd:element name="Description_x0020_of_x0020_Agenda_x0020_Item" ma:index="31" nillable="true" ma:displayName="Description of Agenda Item" ma:hidden="true" ma:internalName="Description_x0020_of_x0020_Agenda_x0020_Item" ma:readOnly="false">
      <xsd:simpleType>
        <xsd:restriction base="dms:Note"/>
      </xsd:simpleType>
    </xsd:element>
    <xsd:element name="Are_x0020_there_x0020_additional_x0020_resources_x002c__x0020_links_x0020_or_x0020_examples_x0020_that_x0020_library_x0020_staff_x0020_should_x0020_review_x0020_prior_x0020_to_x0020_the_x0020_meeting_x003f_" ma:index="32" nillable="true" ma:displayName="Are there additional resources, links or examples that library staff should review prior to the meeting?" ma:hidden="true" ma:internalName="Are_x0020_there_x0020_additional_x0020_resources_x002c__x0020_links_x0020_or_x0020_examples_x0020_that_x0020_library_x0020_staff_x0020_should_x0020_review_x0020_prior_x0020_to_x0020_the_x0020_meeting_x003f_" ma:readOnly="false">
      <xsd:simpleType>
        <xsd:restriction base="dms:Note"/>
      </xsd:simpleType>
    </xsd:element>
    <xsd:element name="If_x0020_you_x0020_are_x0020_submitting_x0020_an_x0020_agenda_x0020_item_x002c__x0020_would_x0020_you_x0020_be_x0020_comfortable_x0020_presenting_x0020_it_x0020_to_x0020_the_x0020_group_x003f_" ma:index="33" nillable="true" ma:displayName="If you are submitting an agenda item, would you be comfortable presenting it to the group?" ma:hidden="true" ma:internalName="If_x0020_you_x0020_are_x0020_submitting_x0020_an_x0020_agenda_x0020_item_x002c__x0020_would_x0020_you_x0020_be_x0020_comfortable_x0020_presenting_x0020_it_x0020_to_x0020_the_x0020_group_x003f_" ma:readOnly="false">
      <xsd:simpleType>
        <xsd:restriction base="dms:Choice">
          <xsd:enumeration value="Yes"/>
          <xsd:enumeration value="No"/>
          <xsd:enumeration value="Choice 3"/>
        </xsd:restriction>
      </xsd:simpleType>
    </xsd:element>
    <xsd:element name="Approximately_x0020_how_x0020_long_x0020_do_x0020_you_x0020_think_x0020_we_x0020_will_x0020_need_x0020_to_x0020_discuss_x0020_this_x0020_agenda_x0020_item_x003f_" ma:index="34" nillable="true" ma:displayName="Approximately how long do you think we will need to discuss this agenda item?" ma:hidden="true" ma:internalName="Approximately_x0020_how_x0020_long_x0020_do_x0020_you_x0020_think_x0020_we_x0020_will_x0020_need_x0020_to_x0020_discuss_x0020_this_x0020_agenda_x0020_item_x003f_" ma:readOnly="false">
      <xsd:simpleType>
        <xsd:restriction base="dms:Text"/>
      </xsd:simpleType>
    </xsd:element>
    <xsd:element name="CONTINUING_x0020_EDUCATION" ma:index="35" nillable="true" ma:displayName="CONTINUING EDUCATION" ma:hidden="true" ma:internalName="CONTINUING_x0020_EDUCATION" ma:readOnly="fals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174984-12fa-4a24-9ef6-8a7dc6c2db7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9eaa66db-708c-4f1a-b3bc-bbce3a8f22fd}" ma:internalName="TaxCatchAll" ma:readOnly="false" ma:showField="CatchAllData" ma:web="49174984-12fa-4a24-9ef6-8a7dc6c2db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4fb2b99-be89-4f45-b37c-be1ef0c04955">
      <Terms xmlns="http://schemas.microsoft.com/office/infopath/2007/PartnerControls"/>
    </lcf76f155ced4ddcb4097134ff3c332f>
    <TaxCatchAll xmlns="49174984-12fa-4a24-9ef6-8a7dc6c2db71" xsi:nil="true"/>
    <SharedWithUsers xmlns="49174984-12fa-4a24-9ef6-8a7dc6c2db71">
      <UserInfo>
        <DisplayName/>
        <AccountId xsi:nil="true"/>
        <AccountType/>
      </UserInfo>
    </SharedWithUsers>
    <Approximately_x0020_how_x0020_long_x0020_do_x0020_you_x0020_think_x0020_we_x0020_will_x0020_need_x0020_to_x0020_discuss_x0020_this_x0020_agenda_x0020_item_x003f_ xmlns="04fb2b99-be89-4f45-b37c-be1ef0c04955" xsi:nil="true"/>
    <Meeting_x0020_date xmlns="04fb2b99-be89-4f45-b37c-be1ef0c04955"/>
    <How_x0020_do_x0020_you_x0020_plan_x0020_to_x0020_attend_x0020_the_x0020_meeting_x003f_ xmlns="04fb2b99-be89-4f45-b37c-be1ef0c04955"/>
    <Are_x0020_there_x0020_additional_x0020_resources_x002c__x0020_links_x0020_or_x0020_examples_x0020_that_x0020_library_x0020_staff_x0020_should_x0020_review_x0020_prior_x0020_to_x0020_the_x0020_meeting_x003f_ xmlns="04fb2b99-be89-4f45-b37c-be1ef0c04955" xsi:nil="true"/>
    <Name_x0020_ xmlns="04fb2b99-be89-4f45-b37c-be1ef0c04955"/>
    <If_x0020_you_x0020_are_x0020_submitting_x0020_an_x0020_agenda_x0020_item_x002c__x0020_would_x0020_you_x0020_be_x0020_comfortable_x0020_presenting_x0020_it_x0020_to_x0020_the_x0020_group_x003f_ xmlns="04fb2b99-be89-4f45-b37c-be1ef0c04955" xsi:nil="true"/>
    <Description_x0020_of_x0020_Agenda_x0020_Item xmlns="04fb2b99-be89-4f45-b37c-be1ef0c04955" xsi:nil="true"/>
    <Library_x0020_ xmlns="04fb2b99-be89-4f45-b37c-be1ef0c04955"/>
    <Topic_x0020_for_x0020_Agenda xmlns="04fb2b99-be89-4f45-b37c-be1ef0c04955" xsi:nil="true"/>
    <CONTINUING_x0020_EDUCATION xmlns="04fb2b99-be89-4f45-b37c-be1ef0c04955" xsi:nil="true"/>
  </documentManagement>
</p:properties>
</file>

<file path=customXml/itemProps1.xml><?xml version="1.0" encoding="utf-8"?>
<ds:datastoreItem xmlns:ds="http://schemas.openxmlformats.org/officeDocument/2006/customXml" ds:itemID="{7D4C7367-61A8-4F8C-8DA2-D8D8C90E9E57}">
  <ds:schemaRefs>
    <ds:schemaRef ds:uri="04fb2b99-be89-4f45-b37c-be1ef0c04955"/>
    <ds:schemaRef ds:uri="49174984-12fa-4a24-9ef6-8a7dc6c2db7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4D23F75-D4B2-4ADA-A2A6-890C1C8285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525EBBD-6858-404E-BAC7-C85B6E8B1C73}">
  <ds:schemaRefs>
    <ds:schemaRef ds:uri="04fb2b99-be89-4f45-b37c-be1ef0c04955"/>
    <ds:schemaRef ds:uri="49174984-12fa-4a24-9ef6-8a7dc6c2db71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CCS-Theme</Template>
  <TotalTime>0</TotalTime>
  <Words>2375</Words>
  <Application>Microsoft Office PowerPoint</Application>
  <PresentationFormat>Widescreen</PresentationFormat>
  <Paragraphs>228</Paragraphs>
  <Slides>39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CCS-Theme</vt:lpstr>
      <vt:lpstr>1_Office Theme</vt:lpstr>
      <vt:lpstr>2_Office Theme</vt:lpstr>
      <vt:lpstr>PAS Technical Group</vt:lpstr>
      <vt:lpstr>In Person Attendance</vt:lpstr>
      <vt:lpstr>Rolling Meadows/ Wauconda Migration</vt:lpstr>
      <vt:lpstr>Rolling Meadows/Wauconda Migration</vt:lpstr>
      <vt:lpstr>Offline Period: SIP/PAC Redirect</vt:lpstr>
      <vt:lpstr>Preparing for Offline</vt:lpstr>
      <vt:lpstr>Available Services during Offline</vt:lpstr>
      <vt:lpstr>Unavailable Services</vt:lpstr>
      <vt:lpstr>API Services</vt:lpstr>
      <vt:lpstr>Communico Services</vt:lpstr>
      <vt:lpstr>ERead Illinois</vt:lpstr>
      <vt:lpstr>Find More Illinois</vt:lpstr>
      <vt:lpstr>Explore More Illinois</vt:lpstr>
      <vt:lpstr>LX Starter Rollout</vt:lpstr>
      <vt:lpstr>LX Starter</vt:lpstr>
      <vt:lpstr>CCS Updates</vt:lpstr>
      <vt:lpstr>PowerPoint Presentation</vt:lpstr>
      <vt:lpstr>LX Starter Waves</vt:lpstr>
      <vt:lpstr>LX Starter Waves</vt:lpstr>
      <vt:lpstr>Polaris Performance Updates</vt:lpstr>
      <vt:lpstr>Polaris Performance Updates</vt:lpstr>
      <vt:lpstr>CCS Training</vt:lpstr>
      <vt:lpstr>Set up a CCS visit!</vt:lpstr>
      <vt:lpstr>BiblioCore Launch</vt:lpstr>
      <vt:lpstr>By the Numbers</vt:lpstr>
      <vt:lpstr>BiblioCore Performance</vt:lpstr>
      <vt:lpstr>BiblioCore Performance</vt:lpstr>
      <vt:lpstr>Browse &amp; Discover Released</vt:lpstr>
      <vt:lpstr>BiblioCore Product Idea Portal</vt:lpstr>
      <vt:lpstr>Changes to eContent Display</vt:lpstr>
      <vt:lpstr>Integrated EContent</vt:lpstr>
      <vt:lpstr>Nonintegrated EContent</vt:lpstr>
      <vt:lpstr>Scoping in PowerPAC</vt:lpstr>
      <vt:lpstr>Scoping in BiblioCore</vt:lpstr>
      <vt:lpstr>Group Recommendations</vt:lpstr>
      <vt:lpstr>EContent that will continue to display</vt:lpstr>
      <vt:lpstr>Next Steps</vt:lpstr>
      <vt:lpstr>Customizing Leap</vt:lpstr>
      <vt:lpstr>Leap Customization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Kathleen Weiss</dc:creator>
  <cp:lastModifiedBy>Rachel Fischer</cp:lastModifiedBy>
  <cp:revision>669</cp:revision>
  <dcterms:created xsi:type="dcterms:W3CDTF">2022-04-25T17:57:04Z</dcterms:created>
  <dcterms:modified xsi:type="dcterms:W3CDTF">2026-09-23T16:25:47Z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0x010100417FD8AEDA893740B2E2B561320165F3</vt:lpwstr>
  </property>
  <property fmtid="{D5CDD505-2E9C-101B-9397-08002B2CF9AE}" pid="3" name="MediaServiceImageTags">
    <vt:lpwstr/>
  </property>
  <property fmtid="{D5CDD505-2E9C-101B-9397-08002B2CF9AE}" pid="4" name="Order">
    <vt:r8>2237400</vt:r8>
  </property>
  <property fmtid="{D5CDD505-2E9C-101B-9397-08002B2CF9AE}" pid="5" name="TriggerFlowInfo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</Properties>
</file>